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tif" ContentType="image/tif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46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  <p:sldId id="294" r:id="rId40"/>
    <p:sldId id="295" r:id="rId41"/>
    <p:sldId id="296" r:id="rId42"/>
    <p:sldId id="297" r:id="rId43"/>
    <p:sldId id="298" r:id="rId44"/>
    <p:sldId id="299" r:id="rId45"/>
  </p:sldIdLst>
  <p:sldSz cx="24384000" cy="137160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</a:defRPr>
    </a:defPPr>
    <a:lvl1pPr marL="0" marR="0" indent="0" algn="l" defTabSz="2438338" rtl="0" fontAlgn="auto" latinLnBrk="0" hangingPunct="0">
      <a:lnSpc>
        <a:spcPct val="90000"/>
      </a:lnSpc>
      <a:spcBef>
        <a:spcPts val="4500"/>
      </a:spcBef>
      <a:spcAft>
        <a:spcPts val="0"/>
      </a:spcAft>
      <a:buClrTx/>
      <a:buSzTx/>
      <a:buFontTx/>
      <a:buNone/>
      <a:tabLst/>
      <a:defRPr kumimoji="0" sz="4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ontserrat Regular"/>
        <a:ea typeface="Montserrat Regular"/>
        <a:cs typeface="Montserrat Regular"/>
        <a:sym typeface="Montserrat Regular"/>
      </a:defRPr>
    </a:lvl1pPr>
    <a:lvl2pPr marL="0" marR="0" indent="457200" algn="l" defTabSz="2438338" rtl="0" fontAlgn="auto" latinLnBrk="0" hangingPunct="0">
      <a:lnSpc>
        <a:spcPct val="90000"/>
      </a:lnSpc>
      <a:spcBef>
        <a:spcPts val="4500"/>
      </a:spcBef>
      <a:spcAft>
        <a:spcPts val="0"/>
      </a:spcAft>
      <a:buClrTx/>
      <a:buSzTx/>
      <a:buFontTx/>
      <a:buNone/>
      <a:tabLst/>
      <a:defRPr kumimoji="0" sz="4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ontserrat Regular"/>
        <a:ea typeface="Montserrat Regular"/>
        <a:cs typeface="Montserrat Regular"/>
        <a:sym typeface="Montserrat Regular"/>
      </a:defRPr>
    </a:lvl2pPr>
    <a:lvl3pPr marL="0" marR="0" indent="914400" algn="l" defTabSz="2438338" rtl="0" fontAlgn="auto" latinLnBrk="0" hangingPunct="0">
      <a:lnSpc>
        <a:spcPct val="90000"/>
      </a:lnSpc>
      <a:spcBef>
        <a:spcPts val="4500"/>
      </a:spcBef>
      <a:spcAft>
        <a:spcPts val="0"/>
      </a:spcAft>
      <a:buClrTx/>
      <a:buSzTx/>
      <a:buFontTx/>
      <a:buNone/>
      <a:tabLst/>
      <a:defRPr kumimoji="0" sz="4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ontserrat Regular"/>
        <a:ea typeface="Montserrat Regular"/>
        <a:cs typeface="Montserrat Regular"/>
        <a:sym typeface="Montserrat Regular"/>
      </a:defRPr>
    </a:lvl3pPr>
    <a:lvl4pPr marL="0" marR="0" indent="1371600" algn="l" defTabSz="2438338" rtl="0" fontAlgn="auto" latinLnBrk="0" hangingPunct="0">
      <a:lnSpc>
        <a:spcPct val="90000"/>
      </a:lnSpc>
      <a:spcBef>
        <a:spcPts val="4500"/>
      </a:spcBef>
      <a:spcAft>
        <a:spcPts val="0"/>
      </a:spcAft>
      <a:buClrTx/>
      <a:buSzTx/>
      <a:buFontTx/>
      <a:buNone/>
      <a:tabLst/>
      <a:defRPr kumimoji="0" sz="4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ontserrat Regular"/>
        <a:ea typeface="Montserrat Regular"/>
        <a:cs typeface="Montserrat Regular"/>
        <a:sym typeface="Montserrat Regular"/>
      </a:defRPr>
    </a:lvl4pPr>
    <a:lvl5pPr marL="0" marR="0" indent="1828800" algn="l" defTabSz="2438338" rtl="0" fontAlgn="auto" latinLnBrk="0" hangingPunct="0">
      <a:lnSpc>
        <a:spcPct val="90000"/>
      </a:lnSpc>
      <a:spcBef>
        <a:spcPts val="4500"/>
      </a:spcBef>
      <a:spcAft>
        <a:spcPts val="0"/>
      </a:spcAft>
      <a:buClrTx/>
      <a:buSzTx/>
      <a:buFontTx/>
      <a:buNone/>
      <a:tabLst/>
      <a:defRPr kumimoji="0" sz="4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ontserrat Regular"/>
        <a:ea typeface="Montserrat Regular"/>
        <a:cs typeface="Montserrat Regular"/>
        <a:sym typeface="Montserrat Regular"/>
      </a:defRPr>
    </a:lvl5pPr>
    <a:lvl6pPr marL="0" marR="0" indent="2286000" algn="l" defTabSz="2438338" rtl="0" fontAlgn="auto" latinLnBrk="0" hangingPunct="0">
      <a:lnSpc>
        <a:spcPct val="90000"/>
      </a:lnSpc>
      <a:spcBef>
        <a:spcPts val="4500"/>
      </a:spcBef>
      <a:spcAft>
        <a:spcPts val="0"/>
      </a:spcAft>
      <a:buClrTx/>
      <a:buSzTx/>
      <a:buFontTx/>
      <a:buNone/>
      <a:tabLst/>
      <a:defRPr kumimoji="0" sz="4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ontserrat Regular"/>
        <a:ea typeface="Montserrat Regular"/>
        <a:cs typeface="Montserrat Regular"/>
        <a:sym typeface="Montserrat Regular"/>
      </a:defRPr>
    </a:lvl6pPr>
    <a:lvl7pPr marL="0" marR="0" indent="2743200" algn="l" defTabSz="2438338" rtl="0" fontAlgn="auto" latinLnBrk="0" hangingPunct="0">
      <a:lnSpc>
        <a:spcPct val="90000"/>
      </a:lnSpc>
      <a:spcBef>
        <a:spcPts val="4500"/>
      </a:spcBef>
      <a:spcAft>
        <a:spcPts val="0"/>
      </a:spcAft>
      <a:buClrTx/>
      <a:buSzTx/>
      <a:buFontTx/>
      <a:buNone/>
      <a:tabLst/>
      <a:defRPr kumimoji="0" sz="4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ontserrat Regular"/>
        <a:ea typeface="Montserrat Regular"/>
        <a:cs typeface="Montserrat Regular"/>
        <a:sym typeface="Montserrat Regular"/>
      </a:defRPr>
    </a:lvl7pPr>
    <a:lvl8pPr marL="0" marR="0" indent="3200400" algn="l" defTabSz="2438338" rtl="0" fontAlgn="auto" latinLnBrk="0" hangingPunct="0">
      <a:lnSpc>
        <a:spcPct val="90000"/>
      </a:lnSpc>
      <a:spcBef>
        <a:spcPts val="4500"/>
      </a:spcBef>
      <a:spcAft>
        <a:spcPts val="0"/>
      </a:spcAft>
      <a:buClrTx/>
      <a:buSzTx/>
      <a:buFontTx/>
      <a:buNone/>
      <a:tabLst/>
      <a:defRPr kumimoji="0" sz="4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ontserrat Regular"/>
        <a:ea typeface="Montserrat Regular"/>
        <a:cs typeface="Montserrat Regular"/>
        <a:sym typeface="Montserrat Regular"/>
      </a:defRPr>
    </a:lvl8pPr>
    <a:lvl9pPr marL="0" marR="0" indent="3657600" algn="l" defTabSz="2438338" rtl="0" fontAlgn="auto" latinLnBrk="0" hangingPunct="0">
      <a:lnSpc>
        <a:spcPct val="90000"/>
      </a:lnSpc>
      <a:spcBef>
        <a:spcPts val="4500"/>
      </a:spcBef>
      <a:spcAft>
        <a:spcPts val="0"/>
      </a:spcAft>
      <a:buClrTx/>
      <a:buSzTx/>
      <a:buFontTx/>
      <a:buNone/>
      <a:tabLst/>
      <a:defRPr kumimoji="0" sz="4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ontserrat Regular"/>
        <a:ea typeface="Montserrat Regular"/>
        <a:cs typeface="Montserrat Regular"/>
        <a:sym typeface="Montserrat Regular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670E5E3-FF5A-4B5A-8495-1A8D9A762E0C}" v="2" dt="2024-12-03T11:24:28.935"/>
  </p1510:revLst>
</p1510:revInfo>
</file>

<file path=ppt/tableStyles.xml><?xml version="1.0" encoding="utf-8"?>
<a:tblStyleLst xmlns:a="http://schemas.openxmlformats.org/drawingml/2006/main" def="{5940675A-B579-460E-94D1-54222C63F5DA}">
  <a:tblStyle styleId="{4C3C2611-4C71-4FC5-86AE-919BDF0F9419}" styleName="">
    <a:tblBg/>
    <a:wholeTbl>
      <a:tcTxStyle b="off" i="off">
        <a:font>
          <a:latin typeface="Montserrat Regular"/>
          <a:ea typeface="Montserrat Regular"/>
          <a:cs typeface="Montserrat Regular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E3E5E8"/>
          </a:solidFill>
        </a:fill>
      </a:tcStyle>
    </a:band2H>
    <a:firstCol>
      <a:tcTxStyle b="on" i="off">
        <a:font>
          <a:latin typeface="Montserrat Thin Bold"/>
          <a:ea typeface="Montserrat Thin Bold"/>
          <a:cs typeface="Montserrat Thin Bold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381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noFill/>
        </a:fill>
      </a:tcStyle>
    </a:firstCol>
    <a:lastRow>
      <a:tcTxStyle b="on" i="off">
        <a:font>
          <a:latin typeface="Montserrat Thin Bold"/>
          <a:ea typeface="Montserrat Thin Bold"/>
          <a:cs typeface="Montserrat Thin Bold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381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noFill/>
        </a:fill>
      </a:tcStyle>
    </a:lastRow>
    <a:firstRow>
      <a:tcTxStyle b="on" i="off">
        <a:font>
          <a:latin typeface="Montserrat Thin Bold"/>
          <a:ea typeface="Montserrat Thin Bold"/>
          <a:cs typeface="Montserrat Thin Bold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381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noFill/>
        </a:fill>
      </a:tcStyle>
    </a:firstRow>
  </a:tblStyle>
  <a:tblStyle styleId="{C7B018BB-80A7-4F77-B60F-C8B233D01FF8}" styleName="">
    <a:tblBg/>
    <a:wholeTbl>
      <a:tcTxStyle b="off" i="off">
        <a:font>
          <a:latin typeface="Montserrat Regular"/>
          <a:ea typeface="Montserrat Regular"/>
          <a:cs typeface="Montserrat Regular"/>
        </a:font>
        <a:srgbClr val="000000"/>
      </a:tcTxStyle>
      <a:tcStyle>
        <a:tcBdr>
          <a:left>
            <a:ln w="12700" cap="flat">
              <a:solidFill>
                <a:srgbClr val="536773"/>
              </a:solidFill>
              <a:prstDash val="solid"/>
              <a:miter lim="400000"/>
            </a:ln>
          </a:left>
          <a:right>
            <a:ln w="12700" cap="flat">
              <a:solidFill>
                <a:srgbClr val="536773"/>
              </a:solidFill>
              <a:prstDash val="solid"/>
              <a:miter lim="400000"/>
            </a:ln>
          </a:right>
          <a:top>
            <a:ln w="12700" cap="flat">
              <a:solidFill>
                <a:srgbClr val="536773"/>
              </a:solidFill>
              <a:prstDash val="solid"/>
              <a:miter lim="400000"/>
            </a:ln>
          </a:top>
          <a:bottom>
            <a:ln w="12700" cap="flat">
              <a:solidFill>
                <a:srgbClr val="536773"/>
              </a:solidFill>
              <a:prstDash val="solid"/>
              <a:miter lim="400000"/>
            </a:ln>
          </a:bottom>
          <a:insideH>
            <a:ln w="12700" cap="flat">
              <a:solidFill>
                <a:srgbClr val="536773"/>
              </a:solidFill>
              <a:prstDash val="solid"/>
              <a:miter lim="400000"/>
            </a:ln>
          </a:insideH>
          <a:insideV>
            <a:ln w="12700" cap="flat">
              <a:solidFill>
                <a:srgbClr val="536773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E3E5E8"/>
          </a:solidFill>
        </a:fill>
      </a:tcStyle>
    </a:band2H>
    <a:firstCol>
      <a:tcTxStyle b="on" i="off">
        <a:font>
          <a:latin typeface="Montserrat Thin Bold"/>
          <a:ea typeface="Montserrat Thin Bold"/>
          <a:cs typeface="Montserrat Thin Bold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254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536773"/>
              </a:solidFill>
              <a:prstDash val="solid"/>
              <a:miter lim="400000"/>
            </a:ln>
          </a:top>
          <a:bottom>
            <a:ln w="12700" cap="flat">
              <a:solidFill>
                <a:srgbClr val="536773"/>
              </a:solidFill>
              <a:prstDash val="solid"/>
              <a:miter lim="400000"/>
            </a:ln>
          </a:bottom>
          <a:insideH>
            <a:ln w="12700" cap="flat">
              <a:solidFill>
                <a:srgbClr val="536773"/>
              </a:solidFill>
              <a:prstDash val="solid"/>
              <a:miter lim="400000"/>
            </a:ln>
          </a:insideH>
          <a:insideV>
            <a:ln w="12700" cap="flat">
              <a:solidFill>
                <a:srgbClr val="536773"/>
              </a:solidFill>
              <a:prstDash val="solid"/>
              <a:miter lim="400000"/>
            </a:ln>
          </a:insideV>
        </a:tcBdr>
        <a:fill>
          <a:noFill/>
        </a:fill>
      </a:tcStyle>
    </a:firstCol>
    <a:lastRow>
      <a:tcTxStyle b="off" i="off">
        <a:font>
          <a:latin typeface="Montserrat Regular"/>
          <a:ea typeface="Montserrat Regular"/>
          <a:cs typeface="Montserrat Regular"/>
        </a:font>
        <a:srgbClr val="000000"/>
      </a:tcTxStyle>
      <a:tcStyle>
        <a:tcBdr>
          <a:left>
            <a:ln w="12700" cap="flat">
              <a:solidFill>
                <a:srgbClr val="536773"/>
              </a:solidFill>
              <a:prstDash val="solid"/>
              <a:miter lim="400000"/>
            </a:ln>
          </a:left>
          <a:right>
            <a:ln w="12700" cap="flat">
              <a:solidFill>
                <a:srgbClr val="536773"/>
              </a:solidFill>
              <a:prstDash val="solid"/>
              <a:miter lim="400000"/>
            </a:ln>
          </a:right>
          <a:top>
            <a:ln w="381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536773"/>
              </a:solidFill>
              <a:prstDash val="solid"/>
              <a:miter lim="400000"/>
            </a:ln>
          </a:insideH>
          <a:insideV>
            <a:ln w="12700" cap="flat">
              <a:solidFill>
                <a:srgbClr val="536773"/>
              </a:solidFill>
              <a:prstDash val="solid"/>
              <a:miter lim="400000"/>
            </a:ln>
          </a:insideV>
        </a:tcBdr>
        <a:fill>
          <a:noFill/>
        </a:fill>
      </a:tcStyle>
    </a:lastRow>
    <a:firstRow>
      <a:tcTxStyle b="on" i="off">
        <a:font>
          <a:latin typeface="Montserrat Thin Bold"/>
          <a:ea typeface="Montserrat Thin Bold"/>
          <a:cs typeface="Montserrat Thin Bold"/>
        </a:font>
        <a:srgbClr val="000000"/>
      </a:tcTxStyle>
      <a:tcStyle>
        <a:tcBdr>
          <a:left>
            <a:ln w="12700" cap="flat">
              <a:solidFill>
                <a:srgbClr val="536773"/>
              </a:solidFill>
              <a:prstDash val="solid"/>
              <a:miter lim="400000"/>
            </a:ln>
          </a:left>
          <a:right>
            <a:ln w="12700" cap="flat">
              <a:solidFill>
                <a:srgbClr val="536773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536773"/>
              </a:solidFill>
              <a:prstDash val="solid"/>
              <a:miter lim="400000"/>
            </a:ln>
          </a:insideH>
          <a:insideV>
            <a:ln w="12700" cap="flat">
              <a:solidFill>
                <a:srgbClr val="536773"/>
              </a:solidFill>
              <a:prstDash val="solid"/>
              <a:miter lim="400000"/>
            </a:ln>
          </a:insideV>
        </a:tcBdr>
        <a:fill>
          <a:solidFill>
            <a:schemeClr val="accent1">
              <a:lumOff val="16847"/>
            </a:schemeClr>
          </a:solidFill>
        </a:fill>
      </a:tcStyle>
    </a:firstRow>
  </a:tblStyle>
  <a:tblStyle styleId="{EEE7283C-3CF3-47DC-8721-378D4A62B228}" styleName="">
    <a:tblBg/>
    <a:wholeTbl>
      <a:tcTxStyle b="off" i="off">
        <a:font>
          <a:latin typeface="Montserrat Regular"/>
          <a:ea typeface="Montserrat Regular"/>
          <a:cs typeface="Montserrat Regular"/>
        </a:font>
        <a:srgbClr val="000000"/>
      </a:tcTxStyle>
      <a:tcStyle>
        <a:tcBdr>
          <a:left>
            <a:ln w="12700" cap="flat">
              <a:solidFill>
                <a:srgbClr val="838383"/>
              </a:solidFill>
              <a:prstDash val="solid"/>
              <a:miter lim="400000"/>
            </a:ln>
          </a:left>
          <a:right>
            <a:ln w="12700" cap="flat">
              <a:solidFill>
                <a:srgbClr val="838383"/>
              </a:solidFill>
              <a:prstDash val="solid"/>
              <a:miter lim="400000"/>
            </a:ln>
          </a:right>
          <a:top>
            <a:ln w="12700" cap="flat">
              <a:solidFill>
                <a:srgbClr val="838383"/>
              </a:solidFill>
              <a:prstDash val="solid"/>
              <a:miter lim="400000"/>
            </a:ln>
          </a:top>
          <a:bottom>
            <a:ln w="12700" cap="flat">
              <a:solidFill>
                <a:srgbClr val="838383"/>
              </a:solidFill>
              <a:prstDash val="solid"/>
              <a:miter lim="400000"/>
            </a:ln>
          </a:bottom>
          <a:insideH>
            <a:ln w="12700" cap="flat">
              <a:solidFill>
                <a:srgbClr val="838383"/>
              </a:solidFill>
              <a:prstDash val="solid"/>
              <a:miter lim="400000"/>
            </a:ln>
          </a:insideH>
          <a:insideV>
            <a:ln w="12700" cap="flat">
              <a:solidFill>
                <a:srgbClr val="838383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EDEEEE"/>
          </a:solidFill>
        </a:fill>
      </a:tcStyle>
    </a:band2H>
    <a:firstCol>
      <a:tcTxStyle b="off" i="off">
        <a:font>
          <a:latin typeface="Montserrat Medium"/>
          <a:ea typeface="Montserrat Medium"/>
          <a:cs typeface="Montserrat Medium"/>
        </a:font>
        <a:srgbClr val="000000"/>
      </a:tcTxStyle>
      <a:tcStyle>
        <a:tcBdr>
          <a:left>
            <a:ln w="12700" cap="flat">
              <a:solidFill>
                <a:srgbClr val="4D4D4D"/>
              </a:solidFill>
              <a:prstDash val="solid"/>
              <a:miter lim="400000"/>
            </a:ln>
          </a:left>
          <a:right>
            <a:ln w="12700" cap="flat">
              <a:solidFill>
                <a:srgbClr val="808080"/>
              </a:solidFill>
              <a:prstDash val="solid"/>
              <a:miter lim="400000"/>
            </a:ln>
          </a:right>
          <a:top>
            <a:ln w="12700" cap="flat">
              <a:solidFill>
                <a:srgbClr val="808080"/>
              </a:solidFill>
              <a:prstDash val="solid"/>
              <a:miter lim="400000"/>
            </a:ln>
          </a:top>
          <a:bottom>
            <a:ln w="12700" cap="flat">
              <a:solidFill>
                <a:srgbClr val="808080"/>
              </a:solidFill>
              <a:prstDash val="solid"/>
              <a:miter lim="400000"/>
            </a:ln>
          </a:bottom>
          <a:insideH>
            <a:ln w="12700" cap="flat">
              <a:solidFill>
                <a:srgbClr val="808080"/>
              </a:solidFill>
              <a:prstDash val="solid"/>
              <a:miter lim="400000"/>
            </a:ln>
          </a:insideH>
          <a:insideV>
            <a:ln w="12700" cap="flat">
              <a:solidFill>
                <a:srgbClr val="808080"/>
              </a:solidFill>
              <a:prstDash val="solid"/>
              <a:miter lim="400000"/>
            </a:ln>
          </a:insideV>
        </a:tcBdr>
        <a:fill>
          <a:solidFill>
            <a:srgbClr val="88FA4F"/>
          </a:solidFill>
        </a:fill>
      </a:tcStyle>
    </a:firstCol>
    <a:lastRow>
      <a:tcTxStyle b="off" i="off">
        <a:font>
          <a:latin typeface="Montserrat Regular"/>
          <a:ea typeface="Montserrat Regular"/>
          <a:cs typeface="Montserrat Regular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38100" cap="flat">
              <a:solidFill>
                <a:schemeClr val="accent3"/>
              </a:solidFill>
              <a:prstDash val="solid"/>
              <a:miter lim="400000"/>
            </a:ln>
          </a:top>
          <a:bottom>
            <a:ln w="12700" cap="flat">
              <a:solidFill>
                <a:srgbClr val="4D4D4D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noFill/>
        </a:fill>
      </a:tcStyle>
    </a:lastRow>
    <a:firstRow>
      <a:tcTxStyle b="off" i="off">
        <a:font>
          <a:latin typeface="Montserrat Medium"/>
          <a:ea typeface="Montserrat Medium"/>
          <a:cs typeface="Montserrat Medium"/>
        </a:font>
        <a:srgbClr val="000000"/>
      </a:tcTxStyle>
      <a:tcStyle>
        <a:tcBdr>
          <a:left>
            <a:ln w="12700" cap="flat">
              <a:solidFill>
                <a:srgbClr val="4D4D4D"/>
              </a:solidFill>
              <a:prstDash val="solid"/>
              <a:miter lim="400000"/>
            </a:ln>
          </a:left>
          <a:right>
            <a:ln w="12700" cap="flat">
              <a:solidFill>
                <a:srgbClr val="4D4D4D"/>
              </a:solidFill>
              <a:prstDash val="solid"/>
              <a:miter lim="400000"/>
            </a:ln>
          </a:right>
          <a:top>
            <a:ln w="12700" cap="flat">
              <a:solidFill>
                <a:srgbClr val="4D4D4D"/>
              </a:solidFill>
              <a:prstDash val="solid"/>
              <a:miter lim="400000"/>
            </a:ln>
          </a:top>
          <a:bottom>
            <a:ln w="12700" cap="flat">
              <a:solidFill>
                <a:srgbClr val="4D4D4D"/>
              </a:solidFill>
              <a:prstDash val="solid"/>
              <a:miter lim="400000"/>
            </a:ln>
          </a:bottom>
          <a:insideH>
            <a:ln w="12700" cap="flat">
              <a:solidFill>
                <a:srgbClr val="4D4D4D"/>
              </a:solidFill>
              <a:prstDash val="solid"/>
              <a:miter lim="400000"/>
            </a:ln>
          </a:insideH>
          <a:insideV>
            <a:ln w="12700" cap="flat">
              <a:solidFill>
                <a:srgbClr val="4D4D4D"/>
              </a:solidFill>
              <a:prstDash val="solid"/>
              <a:miter lim="400000"/>
            </a:ln>
          </a:insideV>
        </a:tcBdr>
        <a:fill>
          <a:solidFill>
            <a:srgbClr val="60D937"/>
          </a:solidFill>
        </a:fill>
      </a:tcStyle>
    </a:firstRow>
  </a:tblStyle>
  <a:tblStyle styleId="{CF821DB8-F4EB-4A41-A1BA-3FCAFE7338EE}" styleName="">
    <a:tblBg/>
    <a:wholeTbl>
      <a:tcTxStyle b="off" i="off">
        <a:font>
          <a:latin typeface="Montserrat Regular"/>
          <a:ea typeface="Montserrat Regular"/>
          <a:cs typeface="Montserrat Regular"/>
        </a:font>
        <a:srgbClr val="000000"/>
      </a:tcTxStyle>
      <a:tcStyle>
        <a:tcBdr>
          <a:left>
            <a:ln w="12700" cap="flat">
              <a:solidFill>
                <a:srgbClr val="5B5A5A"/>
              </a:solidFill>
              <a:prstDash val="solid"/>
              <a:miter lim="400000"/>
            </a:ln>
          </a:left>
          <a:right>
            <a:ln w="12700" cap="flat">
              <a:solidFill>
                <a:srgbClr val="5B5A5A"/>
              </a:solidFill>
              <a:prstDash val="solid"/>
              <a:miter lim="400000"/>
            </a:ln>
          </a:right>
          <a:top>
            <a:ln w="12700" cap="flat">
              <a:solidFill>
                <a:srgbClr val="5B5A5A"/>
              </a:solidFill>
              <a:prstDash val="solid"/>
              <a:miter lim="400000"/>
            </a:ln>
          </a:top>
          <a:bottom>
            <a:ln w="12700" cap="flat">
              <a:solidFill>
                <a:srgbClr val="5B5A5A"/>
              </a:solidFill>
              <a:prstDash val="solid"/>
              <a:miter lim="400000"/>
            </a:ln>
          </a:bottom>
          <a:insideH>
            <a:ln w="12700" cap="flat">
              <a:solidFill>
                <a:srgbClr val="5B5A5A"/>
              </a:solidFill>
              <a:prstDash val="solid"/>
              <a:miter lim="400000"/>
            </a:ln>
          </a:insideH>
          <a:insideV>
            <a:ln w="12700" cap="flat">
              <a:solidFill>
                <a:srgbClr val="5B5A5A"/>
              </a:solidFill>
              <a:prstDash val="solid"/>
              <a:miter lim="400000"/>
            </a:ln>
          </a:insideV>
        </a:tcBdr>
        <a:fill>
          <a:solidFill>
            <a:srgbClr val="FAF7E9"/>
          </a:solidFill>
        </a:fill>
      </a:tcStyle>
    </a:wholeTbl>
    <a:band2H>
      <a:tcTxStyle/>
      <a:tcStyle>
        <a:tcBdr/>
        <a:fill>
          <a:solidFill>
            <a:schemeClr val="accent4">
              <a:hueOff val="348544"/>
              <a:lumOff val="7139"/>
            </a:schemeClr>
          </a:solidFill>
        </a:fill>
      </a:tcStyle>
    </a:band2H>
    <a:firstCol>
      <a:tcTxStyle b="off" i="off">
        <a:font>
          <a:latin typeface="Montserrat Medium"/>
          <a:ea typeface="Montserrat Medium"/>
          <a:cs typeface="Montserrat Medium"/>
        </a:font>
        <a:srgbClr val="000000"/>
      </a:tcTxStyle>
      <a:tcStyle>
        <a:tcBdr>
          <a:left>
            <a:ln w="12700" cap="flat">
              <a:solidFill>
                <a:srgbClr val="5B5A5A"/>
              </a:solidFill>
              <a:prstDash val="solid"/>
              <a:miter lim="400000"/>
            </a:ln>
          </a:left>
          <a:right>
            <a:ln w="12700" cap="flat">
              <a:solidFill>
                <a:srgbClr val="5B5A5A"/>
              </a:solidFill>
              <a:prstDash val="solid"/>
              <a:miter lim="400000"/>
            </a:ln>
          </a:right>
          <a:top>
            <a:ln w="12700" cap="flat">
              <a:solidFill>
                <a:srgbClr val="5B5A5A"/>
              </a:solidFill>
              <a:prstDash val="solid"/>
              <a:miter lim="400000"/>
            </a:ln>
          </a:top>
          <a:bottom>
            <a:ln w="12700" cap="flat">
              <a:solidFill>
                <a:srgbClr val="5B5A5A"/>
              </a:solidFill>
              <a:prstDash val="solid"/>
              <a:miter lim="400000"/>
            </a:ln>
          </a:bottom>
          <a:insideH>
            <a:ln w="12700" cap="flat">
              <a:solidFill>
                <a:srgbClr val="5B5A5A"/>
              </a:solidFill>
              <a:prstDash val="solid"/>
              <a:miter lim="400000"/>
            </a:ln>
          </a:insideH>
          <a:insideV>
            <a:ln w="12700" cap="flat">
              <a:solidFill>
                <a:srgbClr val="5B5A5A"/>
              </a:solidFill>
              <a:prstDash val="solid"/>
              <a:miter lim="400000"/>
            </a:ln>
          </a:insideV>
        </a:tcBdr>
        <a:fill>
          <a:solidFill>
            <a:srgbClr val="F8BB00"/>
          </a:solidFill>
        </a:fill>
      </a:tcStyle>
    </a:firstCol>
    <a:lastRow>
      <a:tcTxStyle b="off" i="off">
        <a:font>
          <a:latin typeface="Montserrat Medium"/>
          <a:ea typeface="Montserrat Medium"/>
          <a:cs typeface="Montserrat Medium"/>
        </a:font>
        <a:srgbClr val="000000"/>
      </a:tcTxStyle>
      <a:tcStyle>
        <a:tcBdr>
          <a:left>
            <a:ln w="12700" cap="flat">
              <a:solidFill>
                <a:srgbClr val="5B5A5A"/>
              </a:solidFill>
              <a:prstDash val="solid"/>
              <a:miter lim="400000"/>
            </a:ln>
          </a:left>
          <a:right>
            <a:ln w="12700" cap="flat">
              <a:solidFill>
                <a:srgbClr val="5B5A5A"/>
              </a:solidFill>
              <a:prstDash val="solid"/>
              <a:miter lim="400000"/>
            </a:ln>
          </a:right>
          <a:top>
            <a:ln w="38100" cap="flat">
              <a:solidFill>
                <a:srgbClr val="F8BA00"/>
              </a:solidFill>
              <a:prstDash val="solid"/>
              <a:miter lim="400000"/>
            </a:ln>
          </a:top>
          <a:bottom>
            <a:ln w="12700" cap="flat">
              <a:solidFill>
                <a:srgbClr val="5B5A5A"/>
              </a:solidFill>
              <a:prstDash val="solid"/>
              <a:miter lim="400000"/>
            </a:ln>
          </a:bottom>
          <a:insideH>
            <a:ln w="12700" cap="flat">
              <a:solidFill>
                <a:srgbClr val="5B5A5A"/>
              </a:solidFill>
              <a:prstDash val="solid"/>
              <a:miter lim="400000"/>
            </a:ln>
          </a:insideH>
          <a:insideV>
            <a:ln w="12700" cap="flat">
              <a:solidFill>
                <a:srgbClr val="5B5A5A"/>
              </a:solidFill>
              <a:prstDash val="solid"/>
              <a:miter lim="400000"/>
            </a:ln>
          </a:insideV>
        </a:tcBdr>
        <a:fill>
          <a:solidFill>
            <a:srgbClr val="FAF7E9"/>
          </a:solidFill>
        </a:fill>
      </a:tcStyle>
    </a:lastRow>
    <a:firstRow>
      <a:tcTxStyle b="off" i="off">
        <a:font>
          <a:latin typeface="Montserrat Medium"/>
          <a:ea typeface="Montserrat Medium"/>
          <a:cs typeface="Montserrat Medium"/>
        </a:font>
        <a:srgbClr val="000000"/>
      </a:tcTxStyle>
      <a:tcStyle>
        <a:tcBdr>
          <a:left>
            <a:ln w="12700" cap="flat">
              <a:solidFill>
                <a:srgbClr val="5B5A5A"/>
              </a:solidFill>
              <a:prstDash val="solid"/>
              <a:miter lim="400000"/>
            </a:ln>
          </a:left>
          <a:right>
            <a:ln w="12700" cap="flat">
              <a:solidFill>
                <a:srgbClr val="5B5A5A"/>
              </a:solidFill>
              <a:prstDash val="solid"/>
              <a:miter lim="400000"/>
            </a:ln>
          </a:right>
          <a:top>
            <a:ln w="12700" cap="flat">
              <a:solidFill>
                <a:srgbClr val="5B5A5A"/>
              </a:solidFill>
              <a:prstDash val="solid"/>
              <a:miter lim="400000"/>
            </a:ln>
          </a:top>
          <a:bottom>
            <a:ln w="12700" cap="flat">
              <a:solidFill>
                <a:srgbClr val="5B5A5A"/>
              </a:solidFill>
              <a:prstDash val="solid"/>
              <a:miter lim="400000"/>
            </a:ln>
          </a:bottom>
          <a:insideH>
            <a:ln w="12700" cap="flat">
              <a:solidFill>
                <a:srgbClr val="5B5A5A"/>
              </a:solidFill>
              <a:prstDash val="solid"/>
              <a:miter lim="400000"/>
            </a:ln>
          </a:insideH>
          <a:insideV>
            <a:ln w="12700" cap="flat">
              <a:solidFill>
                <a:srgbClr val="5B5A5A"/>
              </a:solidFill>
              <a:prstDash val="solid"/>
              <a:miter lim="400000"/>
            </a:ln>
          </a:insideV>
        </a:tcBdr>
        <a:fill>
          <a:solidFill>
            <a:srgbClr val="FF9400"/>
          </a:solidFill>
        </a:fill>
      </a:tcStyle>
    </a:firstRow>
  </a:tblStyle>
  <a:tblStyle styleId="{33BA23B1-9221-436E-865A-0063620EA4FD}" styleName="">
    <a:tblBg/>
    <a:wholeTbl>
      <a:tcTxStyle b="off" i="off">
        <a:font>
          <a:latin typeface="Montserrat Regular"/>
          <a:ea typeface="Montserrat Regular"/>
          <a:cs typeface="Montserrat Regular"/>
        </a:font>
        <a:srgbClr val="000000"/>
      </a:tcTxStyle>
      <a:tcStyle>
        <a:tcBdr>
          <a:left>
            <a:ln w="12700" cap="flat">
              <a:solidFill>
                <a:srgbClr val="464646"/>
              </a:solidFill>
              <a:prstDash val="solid"/>
              <a:miter lim="400000"/>
            </a:ln>
          </a:left>
          <a:right>
            <a:ln w="12700" cap="flat">
              <a:solidFill>
                <a:srgbClr val="464646"/>
              </a:solidFill>
              <a:prstDash val="solid"/>
              <a:miter lim="400000"/>
            </a:ln>
          </a:right>
          <a:top>
            <a:ln w="12700" cap="flat">
              <a:solidFill>
                <a:srgbClr val="464646"/>
              </a:solidFill>
              <a:prstDash val="solid"/>
              <a:miter lim="400000"/>
            </a:ln>
          </a:top>
          <a:bottom>
            <a:ln w="12700" cap="flat">
              <a:solidFill>
                <a:srgbClr val="464646"/>
              </a:solidFill>
              <a:prstDash val="solid"/>
              <a:miter lim="400000"/>
            </a:ln>
          </a:bottom>
          <a:insideH>
            <a:ln w="12700" cap="flat">
              <a:solidFill>
                <a:srgbClr val="464646"/>
              </a:solidFill>
              <a:prstDash val="solid"/>
              <a:miter lim="400000"/>
            </a:ln>
          </a:insideH>
          <a:insideV>
            <a:ln w="12700" cap="flat">
              <a:solidFill>
                <a:srgbClr val="464646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D4D5D5"/>
          </a:solidFill>
        </a:fill>
      </a:tcStyle>
    </a:band2H>
    <a:firstCol>
      <a:tcTxStyle b="on" i="off">
        <a:font>
          <a:latin typeface="Montserrat Thin Bold"/>
          <a:ea typeface="Montserrat Thin Bold"/>
          <a:cs typeface="Montserrat Thin Bold"/>
        </a:font>
        <a:srgbClr val="FFFFFF"/>
      </a:tcTxStyle>
      <a:tcStyle>
        <a:tcBdr>
          <a:left>
            <a:ln w="12700" cap="flat">
              <a:solidFill>
                <a:srgbClr val="5E5E5E"/>
              </a:solidFill>
              <a:prstDash val="solid"/>
              <a:miter lim="400000"/>
            </a:ln>
          </a:left>
          <a:right>
            <a:ln w="12700" cap="flat">
              <a:solidFill>
                <a:srgbClr val="A6AAA9"/>
              </a:solidFill>
              <a:prstDash val="solid"/>
              <a:miter lim="400000"/>
            </a:ln>
          </a:right>
          <a:top>
            <a:ln w="12700" cap="flat">
              <a:solidFill>
                <a:srgbClr val="C3C3C3"/>
              </a:solidFill>
              <a:prstDash val="solid"/>
              <a:miter lim="400000"/>
            </a:ln>
          </a:top>
          <a:bottom>
            <a:ln w="12700" cap="flat">
              <a:solidFill>
                <a:srgbClr val="C3C3C3"/>
              </a:solidFill>
              <a:prstDash val="solid"/>
              <a:miter lim="400000"/>
            </a:ln>
          </a:bottom>
          <a:insideH>
            <a:ln w="12700" cap="flat">
              <a:solidFill>
                <a:srgbClr val="C3C3C3"/>
              </a:solidFill>
              <a:prstDash val="solid"/>
              <a:miter lim="400000"/>
            </a:ln>
          </a:insideH>
          <a:insideV>
            <a:ln w="12700" cap="flat">
              <a:solidFill>
                <a:srgbClr val="C3C3C3"/>
              </a:solidFill>
              <a:prstDash val="solid"/>
              <a:miter lim="400000"/>
            </a:ln>
          </a:insideV>
        </a:tcBdr>
        <a:fill>
          <a:solidFill>
            <a:srgbClr val="CB2A7B"/>
          </a:solidFill>
        </a:fill>
      </a:tcStyle>
    </a:firstCol>
    <a:lastRow>
      <a:tcTxStyle b="on" i="off">
        <a:font>
          <a:latin typeface="Montserrat Thin Bold"/>
          <a:ea typeface="Montserrat Thin Bold"/>
          <a:cs typeface="Montserrat Thin Bold"/>
        </a:font>
        <a:srgbClr val="000000"/>
      </a:tcTxStyle>
      <a:tcStyle>
        <a:tcBdr>
          <a:left>
            <a:ln w="12700" cap="flat">
              <a:solidFill>
                <a:srgbClr val="5E5E5E"/>
              </a:solidFill>
              <a:prstDash val="solid"/>
              <a:miter lim="400000"/>
            </a:ln>
          </a:left>
          <a:right>
            <a:ln w="12700" cap="flat">
              <a:solidFill>
                <a:srgbClr val="5E5E5E"/>
              </a:solidFill>
              <a:prstDash val="solid"/>
              <a:miter lim="400000"/>
            </a:ln>
          </a:right>
          <a:top>
            <a:ln w="38100" cap="flat">
              <a:solidFill>
                <a:srgbClr val="CB297B"/>
              </a:solidFill>
              <a:prstDash val="solid"/>
              <a:miter lim="400000"/>
            </a:ln>
          </a:top>
          <a:bottom>
            <a:ln w="12700" cap="flat">
              <a:solidFill>
                <a:srgbClr val="5E5E5E"/>
              </a:solidFill>
              <a:prstDash val="solid"/>
              <a:miter lim="400000"/>
            </a:ln>
          </a:bottom>
          <a:insideH>
            <a:ln w="12700" cap="flat">
              <a:solidFill>
                <a:srgbClr val="5E5E5E"/>
              </a:solidFill>
              <a:prstDash val="solid"/>
              <a:miter lim="400000"/>
            </a:ln>
          </a:insideH>
          <a:insideV>
            <a:ln w="12700" cap="flat">
              <a:solidFill>
                <a:srgbClr val="5E5E5E"/>
              </a:solidFill>
              <a:prstDash val="solid"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ff">
        <a:font>
          <a:latin typeface="Montserrat Thin Bold"/>
          <a:ea typeface="Montserrat Thin Bold"/>
          <a:cs typeface="Montserrat Thin Bold"/>
        </a:font>
        <a:srgbClr val="FFFFFF"/>
      </a:tcTxStyle>
      <a:tcStyle>
        <a:tcBdr>
          <a:left>
            <a:ln w="12700" cap="flat">
              <a:solidFill>
                <a:srgbClr val="A6AAA9"/>
              </a:solidFill>
              <a:prstDash val="solid"/>
              <a:miter lim="400000"/>
            </a:ln>
          </a:left>
          <a:right>
            <a:ln w="12700" cap="flat">
              <a:solidFill>
                <a:srgbClr val="A6AAA9"/>
              </a:solidFill>
              <a:prstDash val="solid"/>
              <a:miter lim="400000"/>
            </a:ln>
          </a:right>
          <a:top>
            <a:ln w="12700" cap="flat">
              <a:solidFill>
                <a:srgbClr val="5E5E5E"/>
              </a:solidFill>
              <a:prstDash val="solid"/>
              <a:miter lim="400000"/>
            </a:ln>
          </a:top>
          <a:bottom>
            <a:ln w="12700" cap="flat">
              <a:solidFill>
                <a:srgbClr val="A6AAA9"/>
              </a:solidFill>
              <a:prstDash val="solid"/>
              <a:miter lim="400000"/>
            </a:ln>
          </a:bottom>
          <a:insideH>
            <a:ln w="12700" cap="flat">
              <a:solidFill>
                <a:srgbClr val="A6AAA9"/>
              </a:solidFill>
              <a:prstDash val="solid"/>
              <a:miter lim="400000"/>
            </a:ln>
          </a:insideH>
          <a:insideV>
            <a:ln w="12700" cap="flat">
              <a:solidFill>
                <a:srgbClr val="A6AAA9"/>
              </a:solidFill>
              <a:prstDash val="solid"/>
              <a:miter lim="400000"/>
            </a:ln>
          </a:insideV>
        </a:tcBdr>
        <a:fill>
          <a:solidFill>
            <a:srgbClr val="991A5F"/>
          </a:solidFill>
        </a:fill>
      </a:tcStyle>
    </a:firstRow>
  </a:tblStyle>
  <a:tblStyle styleId="{2708684C-4D16-4618-839F-0558EEFCDFE6}" styleName="">
    <a:tblBg/>
    <a:wholeTbl>
      <a:tcTxStyle b="off" i="off">
        <a:font>
          <a:latin typeface="Montserrat Regular"/>
          <a:ea typeface="Montserrat Regular"/>
          <a:cs typeface="Montserrat Regular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EDEEEE"/>
          </a:solidFill>
        </a:fill>
      </a:tcStyle>
    </a:band2H>
    <a:firstCol>
      <a:tcTxStyle b="on" i="off">
        <a:font>
          <a:latin typeface="Montserrat Thin Bold"/>
          <a:ea typeface="Montserrat Thin Bold"/>
          <a:cs typeface="Montserrat Thin Bold"/>
        </a:font>
        <a:srgbClr val="000000"/>
      </a:tcTxStyle>
      <a:tcStyle>
        <a:tcBdr>
          <a:left>
            <a:ln w="12700" cap="flat">
              <a:solidFill>
                <a:srgbClr val="6C6C6C"/>
              </a:solidFill>
              <a:prstDash val="solid"/>
              <a:miter lim="400000"/>
            </a:ln>
          </a:left>
          <a:right>
            <a:ln w="254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noFill/>
        </a:fill>
      </a:tcStyle>
    </a:firstCol>
    <a:lastRow>
      <a:tcTxStyle b="on" i="off">
        <a:font>
          <a:latin typeface="Montserrat Thin Bold"/>
          <a:ea typeface="Montserrat Thin Bold"/>
          <a:cs typeface="Montserrat Thin Bold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6C6C6C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noFill/>
        </a:fill>
      </a:tcStyle>
    </a:lastRow>
    <a:firstRow>
      <a:tcTxStyle b="on" i="off">
        <a:font>
          <a:latin typeface="Montserrat Thin Bold"/>
          <a:ea typeface="Montserrat Thin Bold"/>
          <a:cs typeface="Montserrat Thin Bold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6C6C6C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rgbClr val="D6DCE0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75578"/>
  </p:normalViewPr>
  <p:slideViewPr>
    <p:cSldViewPr snapToGrid="0">
      <p:cViewPr varScale="1">
        <p:scale>
          <a:sx n="28" d="100"/>
          <a:sy n="28" d="100"/>
        </p:scale>
        <p:origin x="1044" y="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viewProps" Target="viewProps.xml"/><Relationship Id="rId8" Type="http://schemas.openxmlformats.org/officeDocument/2006/relationships/slide" Target="slides/slide7.xml"/><Relationship Id="rId51" Type="http://schemas.microsoft.com/office/2015/10/relationships/revisionInfo" Target="revisionInfo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notesMaster" Target="notesMasters/notesMaster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Shape 137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38" name="Shape 138"/>
          <p:cNvSpPr>
            <a:spLocks noGrp="1"/>
          </p:cNvSpPr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defTabSz="457200" latinLnBrk="0">
      <a:lnSpc>
        <a:spcPct val="117999"/>
      </a:lnSpc>
      <a:defRPr sz="2200">
        <a:latin typeface="Montserrat Regular"/>
        <a:ea typeface="Montserrat Regular"/>
        <a:cs typeface="Montserrat Regular"/>
        <a:sym typeface="Montserrat Regular"/>
      </a:defRPr>
    </a:lvl1pPr>
    <a:lvl2pPr indent="228600" defTabSz="457200" latinLnBrk="0">
      <a:lnSpc>
        <a:spcPct val="117999"/>
      </a:lnSpc>
      <a:defRPr sz="2200">
        <a:latin typeface="Montserrat Regular"/>
        <a:ea typeface="Montserrat Regular"/>
        <a:cs typeface="Montserrat Regular"/>
        <a:sym typeface="Montserrat Regular"/>
      </a:defRPr>
    </a:lvl2pPr>
    <a:lvl3pPr indent="457200" defTabSz="457200" latinLnBrk="0">
      <a:lnSpc>
        <a:spcPct val="117999"/>
      </a:lnSpc>
      <a:defRPr sz="2200">
        <a:latin typeface="Montserrat Regular"/>
        <a:ea typeface="Montserrat Regular"/>
        <a:cs typeface="Montserrat Regular"/>
        <a:sym typeface="Montserrat Regular"/>
      </a:defRPr>
    </a:lvl3pPr>
    <a:lvl4pPr indent="685800" defTabSz="457200" latinLnBrk="0">
      <a:lnSpc>
        <a:spcPct val="117999"/>
      </a:lnSpc>
      <a:defRPr sz="2200">
        <a:latin typeface="Montserrat Regular"/>
        <a:ea typeface="Montserrat Regular"/>
        <a:cs typeface="Montserrat Regular"/>
        <a:sym typeface="Montserrat Regular"/>
      </a:defRPr>
    </a:lvl4pPr>
    <a:lvl5pPr indent="914400" defTabSz="457200" latinLnBrk="0">
      <a:lnSpc>
        <a:spcPct val="117999"/>
      </a:lnSpc>
      <a:defRPr sz="2200">
        <a:latin typeface="Montserrat Regular"/>
        <a:ea typeface="Montserrat Regular"/>
        <a:cs typeface="Montserrat Regular"/>
        <a:sym typeface="Montserrat Regular"/>
      </a:defRPr>
    </a:lvl5pPr>
    <a:lvl6pPr indent="1143000" defTabSz="457200" latinLnBrk="0">
      <a:lnSpc>
        <a:spcPct val="117999"/>
      </a:lnSpc>
      <a:defRPr sz="2200">
        <a:latin typeface="Montserrat Regular"/>
        <a:ea typeface="Montserrat Regular"/>
        <a:cs typeface="Montserrat Regular"/>
        <a:sym typeface="Montserrat Regular"/>
      </a:defRPr>
    </a:lvl6pPr>
    <a:lvl7pPr indent="1371600" defTabSz="457200" latinLnBrk="0">
      <a:lnSpc>
        <a:spcPct val="117999"/>
      </a:lnSpc>
      <a:defRPr sz="2200">
        <a:latin typeface="Montserrat Regular"/>
        <a:ea typeface="Montserrat Regular"/>
        <a:cs typeface="Montserrat Regular"/>
        <a:sym typeface="Montserrat Regular"/>
      </a:defRPr>
    </a:lvl7pPr>
    <a:lvl8pPr indent="1600200" defTabSz="457200" latinLnBrk="0">
      <a:lnSpc>
        <a:spcPct val="117999"/>
      </a:lnSpc>
      <a:defRPr sz="2200">
        <a:latin typeface="Montserrat Regular"/>
        <a:ea typeface="Montserrat Regular"/>
        <a:cs typeface="Montserrat Regular"/>
        <a:sym typeface="Montserrat Regular"/>
      </a:defRPr>
    </a:lvl8pPr>
    <a:lvl9pPr indent="1828800" defTabSz="457200" latinLnBrk="0">
      <a:lnSpc>
        <a:spcPct val="117999"/>
      </a:lnSpc>
      <a:defRPr sz="2200">
        <a:latin typeface="Montserrat Regular"/>
        <a:ea typeface="Montserrat Regular"/>
        <a:cs typeface="Montserrat Regular"/>
        <a:sym typeface="Montserrat Regular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Segnaposto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it-IT" b="0" i="0" dirty="0">
                <a:solidFill>
                  <a:srgbClr val="6F6F6F"/>
                </a:solidFill>
                <a:effectLst/>
                <a:latin typeface="Open Sans" panose="020B0606030504020204" pitchFamily="34" charset="0"/>
              </a:rPr>
              <a:t>Con il termine fintech si indica</a:t>
            </a:r>
            <a:r>
              <a:rPr lang="it-IT" b="1" i="0" dirty="0">
                <a:solidFill>
                  <a:srgbClr val="6F6F6F"/>
                </a:solidFill>
                <a:effectLst/>
                <a:latin typeface="Open Sans" panose="020B0606030504020204" pitchFamily="34" charset="0"/>
              </a:rPr>
              <a:t> l’innovazione finanziaria resa possibile dall’innovazione tecnologica, che può concretizzarsi in nuovi modelli di business, processi o prodotti.</a:t>
            </a:r>
            <a:r>
              <a:rPr lang="it-IT" b="0" i="0" dirty="0">
                <a:solidFill>
                  <a:srgbClr val="6F6F6F"/>
                </a:solidFill>
                <a:effectLst/>
                <a:latin typeface="Open Sans" panose="020B0606030504020204" pitchFamily="34" charset="0"/>
              </a:rPr>
              <a:t> Il termine nasce dalla contrazione di Finance (Fin) e Technology (Tech)</a:t>
            </a:r>
            <a:endParaRPr lang="it-IT" dirty="0"/>
          </a:p>
        </p:txBody>
      </p:sp>
    </p:spTree>
    <p:extLst>
      <p:ext uri="{BB962C8B-B14F-4D97-AF65-F5344CB8AC3E}">
        <p14:creationId xmlns:p14="http://schemas.microsoft.com/office/powerpoint/2010/main" val="344731224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Segnaposto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it-IT" dirty="0"/>
              <a:t>Riqualificazione sostenibile di condomini e quartieri per far prosperare le comunità, creando connessioni umane attraverso l’integrazione delle persone.</a:t>
            </a:r>
          </a:p>
        </p:txBody>
      </p:sp>
    </p:spTree>
    <p:extLst>
      <p:ext uri="{BB962C8B-B14F-4D97-AF65-F5344CB8AC3E}">
        <p14:creationId xmlns:p14="http://schemas.microsoft.com/office/powerpoint/2010/main" val="398635680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" name="Shape 206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07" name="Shape 207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Su questa chart bisogna spiegare il senso profondo della nostra vision.</a:t>
            </a:r>
          </a:p>
          <a:p>
            <a:r>
              <a:t>Dobbiamo portare i nostri interlocutori a pensare “voglio davvero un mondo così come è oggi?”</a:t>
            </a: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" name="Shape 225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26" name="Shape 226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>
            <a:lvl1pPr>
              <a:defRPr sz="4000">
                <a:latin typeface="Helvetica Neue"/>
                <a:ea typeface="Helvetica Neue"/>
                <a:cs typeface="Helvetica Neue"/>
                <a:sym typeface="Helvetica Neue"/>
              </a:defRPr>
            </a:lvl1pPr>
          </a:lstStyle>
          <a:p>
            <a:r>
              <a:t>100 piazze è la trasformazione in realtà della nostra nuova visione della rigenerazione urbana, che non può più prescindere dalle persone e dal pianeta.</a:t>
            </a: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8" name="Shape 238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39" name="Shape 239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>
              <a:defRPr sz="4000">
                <a:latin typeface="Helvetica Neue"/>
                <a:ea typeface="Helvetica Neue"/>
                <a:cs typeface="Helvetica Neue"/>
                <a:sym typeface="Helvetica Neue"/>
              </a:defRPr>
            </a:pPr>
            <a:r>
              <a:rPr dirty="0"/>
              <a:t>La piazza è il </a:t>
            </a:r>
            <a:r>
              <a:rPr dirty="0" err="1"/>
              <a:t>fondamento</a:t>
            </a:r>
            <a:r>
              <a:rPr dirty="0"/>
              <a:t> </a:t>
            </a:r>
            <a:r>
              <a:rPr dirty="0" err="1"/>
              <a:t>della</a:t>
            </a:r>
            <a:r>
              <a:rPr dirty="0"/>
              <a:t> nostra </a:t>
            </a:r>
            <a:r>
              <a:rPr dirty="0" err="1"/>
              <a:t>cultura</a:t>
            </a:r>
            <a:r>
              <a:rPr dirty="0"/>
              <a:t> e </a:t>
            </a:r>
            <a:r>
              <a:rPr dirty="0" err="1"/>
              <a:t>della</a:t>
            </a:r>
            <a:r>
              <a:rPr dirty="0"/>
              <a:t> rete </a:t>
            </a:r>
            <a:r>
              <a:rPr dirty="0" err="1"/>
              <a:t>sociale</a:t>
            </a:r>
            <a:r>
              <a:rPr dirty="0"/>
              <a:t>, il cui </a:t>
            </a:r>
            <a:r>
              <a:rPr dirty="0" err="1"/>
              <a:t>ruolo</a:t>
            </a:r>
            <a:r>
              <a:rPr dirty="0"/>
              <a:t> è </a:t>
            </a:r>
            <a:r>
              <a:rPr dirty="0" err="1"/>
              <a:t>venuto</a:t>
            </a:r>
            <a:r>
              <a:rPr dirty="0"/>
              <a:t> </a:t>
            </a:r>
            <a:r>
              <a:rPr dirty="0" err="1"/>
              <a:t>meno</a:t>
            </a:r>
            <a:r>
              <a:rPr dirty="0"/>
              <a:t>.</a:t>
            </a:r>
          </a:p>
          <a:p>
            <a:pPr>
              <a:defRPr sz="4000">
                <a:latin typeface="Helvetica Neue"/>
                <a:ea typeface="Helvetica Neue"/>
                <a:cs typeface="Helvetica Neue"/>
                <a:sym typeface="Helvetica Neue"/>
              </a:defRPr>
            </a:pPr>
            <a:r>
              <a:rPr dirty="0"/>
              <a:t>Da sempre il </a:t>
            </a:r>
            <a:r>
              <a:rPr dirty="0" err="1"/>
              <a:t>concetto</a:t>
            </a:r>
            <a:r>
              <a:rPr dirty="0"/>
              <a:t> di piazza è </a:t>
            </a:r>
            <a:r>
              <a:rPr dirty="0" err="1"/>
              <a:t>fondamentale</a:t>
            </a:r>
            <a:r>
              <a:rPr dirty="0"/>
              <a:t> </a:t>
            </a:r>
            <a:r>
              <a:rPr dirty="0" err="1"/>
              <a:t>nella</a:t>
            </a:r>
            <a:r>
              <a:rPr dirty="0"/>
              <a:t> </a:t>
            </a:r>
            <a:r>
              <a:rPr dirty="0" err="1"/>
              <a:t>visione</a:t>
            </a:r>
            <a:r>
              <a:rPr dirty="0"/>
              <a:t> </a:t>
            </a:r>
            <a:r>
              <a:rPr dirty="0" err="1"/>
              <a:t>della</a:t>
            </a:r>
            <a:r>
              <a:rPr dirty="0"/>
              <a:t> </a:t>
            </a:r>
            <a:r>
              <a:rPr dirty="0" err="1"/>
              <a:t>città</a:t>
            </a:r>
            <a:r>
              <a:rPr dirty="0"/>
              <a:t> </a:t>
            </a:r>
            <a:r>
              <a:rPr dirty="0" err="1"/>
              <a:t>ideale</a:t>
            </a:r>
            <a:r>
              <a:rPr dirty="0"/>
              <a:t>, </a:t>
            </a:r>
            <a:r>
              <a:rPr dirty="0" err="1"/>
              <a:t>fungendo</a:t>
            </a:r>
            <a:r>
              <a:rPr dirty="0"/>
              <a:t> da </a:t>
            </a:r>
            <a:r>
              <a:rPr dirty="0" err="1"/>
              <a:t>simbolo</a:t>
            </a:r>
            <a:r>
              <a:rPr dirty="0"/>
              <a:t> e </a:t>
            </a:r>
            <a:r>
              <a:rPr dirty="0" err="1"/>
              <a:t>spazio</a:t>
            </a:r>
            <a:r>
              <a:rPr dirty="0"/>
              <a:t> </a:t>
            </a:r>
            <a:r>
              <a:rPr dirty="0" err="1"/>
              <a:t>fisico</a:t>
            </a:r>
            <a:r>
              <a:rPr dirty="0"/>
              <a:t> </a:t>
            </a:r>
            <a:r>
              <a:rPr dirty="0" err="1"/>
              <a:t>che</a:t>
            </a:r>
            <a:r>
              <a:rPr dirty="0"/>
              <a:t> </a:t>
            </a:r>
            <a:r>
              <a:rPr dirty="0" err="1"/>
              <a:t>riflette</a:t>
            </a:r>
            <a:r>
              <a:rPr dirty="0"/>
              <a:t> </a:t>
            </a:r>
            <a:r>
              <a:rPr dirty="0" err="1"/>
              <a:t>diversi</a:t>
            </a:r>
            <a:r>
              <a:rPr dirty="0"/>
              <a:t> </a:t>
            </a:r>
            <a:r>
              <a:rPr dirty="0" err="1"/>
              <a:t>aspetti</a:t>
            </a:r>
            <a:r>
              <a:rPr dirty="0"/>
              <a:t> </a:t>
            </a:r>
            <a:r>
              <a:rPr dirty="0" err="1"/>
              <a:t>della</a:t>
            </a:r>
            <a:r>
              <a:rPr dirty="0"/>
              <a:t> vita </a:t>
            </a:r>
            <a:r>
              <a:rPr dirty="0" err="1"/>
              <a:t>urbana</a:t>
            </a:r>
            <a:r>
              <a:rPr dirty="0"/>
              <a:t>. Ecco le </a:t>
            </a:r>
            <a:r>
              <a:rPr dirty="0" err="1"/>
              <a:t>principali</a:t>
            </a:r>
            <a:r>
              <a:rPr dirty="0"/>
              <a:t> </a:t>
            </a:r>
            <a:r>
              <a:rPr dirty="0" err="1"/>
              <a:t>dimensioni</a:t>
            </a:r>
            <a:r>
              <a:rPr dirty="0"/>
              <a:t> </a:t>
            </a:r>
            <a:r>
              <a:rPr dirty="0" err="1"/>
              <a:t>chiave</a:t>
            </a:r>
            <a:r>
              <a:rPr dirty="0"/>
              <a:t> del </a:t>
            </a:r>
            <a:r>
              <a:rPr dirty="0" err="1"/>
              <a:t>ruolo</a:t>
            </a:r>
            <a:r>
              <a:rPr dirty="0"/>
              <a:t> </a:t>
            </a:r>
            <a:r>
              <a:rPr dirty="0" err="1"/>
              <a:t>delle</a:t>
            </a:r>
            <a:r>
              <a:rPr dirty="0"/>
              <a:t> </a:t>
            </a:r>
            <a:r>
              <a:rPr dirty="0" err="1"/>
              <a:t>piazze</a:t>
            </a:r>
            <a:r>
              <a:rPr dirty="0"/>
              <a:t>:</a:t>
            </a:r>
          </a:p>
          <a:p>
            <a:pPr marL="279400" indent="-279400">
              <a:buSzPct val="123000"/>
              <a:buChar char="-"/>
              <a:defRPr sz="4000">
                <a:latin typeface="Helvetica Neue"/>
                <a:ea typeface="Helvetica Neue"/>
                <a:cs typeface="Helvetica Neue"/>
                <a:sym typeface="Helvetica Neue"/>
              </a:defRPr>
            </a:pPr>
            <a:r>
              <a:rPr dirty="0"/>
              <a:t>Centro </a:t>
            </a:r>
            <a:r>
              <a:rPr dirty="0" err="1"/>
              <a:t>Comunitario</a:t>
            </a:r>
            <a:endParaRPr dirty="0"/>
          </a:p>
          <a:p>
            <a:pPr marL="279400" indent="-279400">
              <a:buSzPct val="123000"/>
              <a:buChar char="-"/>
              <a:defRPr sz="4000">
                <a:latin typeface="Helvetica Neue"/>
                <a:ea typeface="Helvetica Neue"/>
                <a:cs typeface="Helvetica Neue"/>
                <a:sym typeface="Helvetica Neue"/>
              </a:defRPr>
            </a:pPr>
            <a:r>
              <a:rPr dirty="0" err="1"/>
              <a:t>Spazio</a:t>
            </a:r>
            <a:r>
              <a:rPr dirty="0"/>
              <a:t> </a:t>
            </a:r>
            <a:r>
              <a:rPr dirty="0" err="1"/>
              <a:t>prossemico</a:t>
            </a:r>
            <a:endParaRPr dirty="0"/>
          </a:p>
          <a:p>
            <a:pPr marL="279400" indent="-279400">
              <a:buSzPct val="123000"/>
              <a:buChar char="-"/>
              <a:defRPr sz="4000">
                <a:latin typeface="Helvetica Neue"/>
                <a:ea typeface="Helvetica Neue"/>
                <a:cs typeface="Helvetica Neue"/>
                <a:sym typeface="Helvetica Neue"/>
              </a:defRPr>
            </a:pPr>
            <a:r>
              <a:rPr dirty="0"/>
              <a:t>Area </a:t>
            </a:r>
            <a:r>
              <a:rPr dirty="0" err="1"/>
              <a:t>inclusiva</a:t>
            </a:r>
            <a:endParaRPr dirty="0"/>
          </a:p>
          <a:p>
            <a:pPr marL="279400" indent="-279400">
              <a:buSzPct val="123000"/>
              <a:buChar char="-"/>
              <a:defRPr sz="4000">
                <a:latin typeface="Helvetica Neue"/>
                <a:ea typeface="Helvetica Neue"/>
                <a:cs typeface="Helvetica Neue"/>
                <a:sym typeface="Helvetica Neue"/>
              </a:defRPr>
            </a:pPr>
            <a:r>
              <a:rPr dirty="0" err="1"/>
              <a:t>Spazio</a:t>
            </a:r>
            <a:r>
              <a:rPr dirty="0"/>
              <a:t> </a:t>
            </a:r>
            <a:r>
              <a:rPr dirty="0" err="1"/>
              <a:t>polifunzionale</a:t>
            </a:r>
            <a:endParaRPr dirty="0"/>
          </a:p>
          <a:p>
            <a:pPr marL="279400" indent="-279400">
              <a:buSzPct val="123000"/>
              <a:buChar char="-"/>
              <a:defRPr sz="4000">
                <a:latin typeface="Helvetica Neue"/>
                <a:ea typeface="Helvetica Neue"/>
                <a:cs typeface="Helvetica Neue"/>
                <a:sym typeface="Helvetica Neue"/>
              </a:defRPr>
            </a:pPr>
            <a:r>
              <a:rPr dirty="0"/>
              <a:t>Area </a:t>
            </a:r>
            <a:r>
              <a:rPr dirty="0" err="1"/>
              <a:t>sostenibile</a:t>
            </a:r>
            <a:endParaRPr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9" name="Shape 259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60" name="Shape 260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>
              <a:defRPr sz="4000">
                <a:latin typeface="Helvetica Neue"/>
                <a:ea typeface="Helvetica Neue"/>
                <a:cs typeface="Helvetica Neue"/>
                <a:sym typeface="Helvetica Neue"/>
              </a:defRPr>
            </a:pPr>
            <a:r>
              <a:t>La piazza è il fondamento della nostra cultura e della rete sociale, il cui ruolo è venuto meno.</a:t>
            </a:r>
          </a:p>
          <a:p>
            <a:pPr>
              <a:defRPr sz="4000">
                <a:latin typeface="Helvetica Neue"/>
                <a:ea typeface="Helvetica Neue"/>
                <a:cs typeface="Helvetica Neue"/>
                <a:sym typeface="Helvetica Neue"/>
              </a:defRPr>
            </a:pPr>
            <a:r>
              <a:t>Da sempre il concetto di piazza è fondamentale nella visione della città ideale, fungendo da simbolo e spazio fisico che riflette diversi aspetti della vita urbana. Ecco le principali dimensioni chiave del ruolo delle piazze:</a:t>
            </a:r>
          </a:p>
          <a:p>
            <a:pPr marL="279400" indent="-279400">
              <a:buSzPct val="123000"/>
              <a:buChar char="-"/>
              <a:defRPr sz="4000">
                <a:latin typeface="Helvetica Neue"/>
                <a:ea typeface="Helvetica Neue"/>
                <a:cs typeface="Helvetica Neue"/>
                <a:sym typeface="Helvetica Neue"/>
              </a:defRPr>
            </a:pPr>
            <a:r>
              <a:t>Centro Comunitario</a:t>
            </a:r>
          </a:p>
          <a:p>
            <a:pPr marL="279400" indent="-279400">
              <a:buSzPct val="123000"/>
              <a:buChar char="-"/>
              <a:defRPr sz="4000">
                <a:latin typeface="Helvetica Neue"/>
                <a:ea typeface="Helvetica Neue"/>
                <a:cs typeface="Helvetica Neue"/>
                <a:sym typeface="Helvetica Neue"/>
              </a:defRPr>
            </a:pPr>
            <a:r>
              <a:t>Spazio prossemico</a:t>
            </a:r>
          </a:p>
          <a:p>
            <a:pPr marL="279400" indent="-279400">
              <a:buSzPct val="123000"/>
              <a:buChar char="-"/>
              <a:defRPr sz="4000">
                <a:latin typeface="Helvetica Neue"/>
                <a:ea typeface="Helvetica Neue"/>
                <a:cs typeface="Helvetica Neue"/>
                <a:sym typeface="Helvetica Neue"/>
              </a:defRPr>
            </a:pPr>
            <a:r>
              <a:t>Area inclusiva</a:t>
            </a:r>
          </a:p>
          <a:p>
            <a:pPr marL="279400" indent="-279400">
              <a:buSzPct val="123000"/>
              <a:buChar char="-"/>
              <a:defRPr sz="4000">
                <a:latin typeface="Helvetica Neue"/>
                <a:ea typeface="Helvetica Neue"/>
                <a:cs typeface="Helvetica Neue"/>
                <a:sym typeface="Helvetica Neue"/>
              </a:defRPr>
            </a:pPr>
            <a:r>
              <a:t>Spazio polifunzionale</a:t>
            </a:r>
          </a:p>
          <a:p>
            <a:pPr marL="279400" indent="-279400">
              <a:buSzPct val="123000"/>
              <a:buChar char="-"/>
              <a:defRPr sz="4000">
                <a:latin typeface="Helvetica Neue"/>
                <a:ea typeface="Helvetica Neue"/>
                <a:cs typeface="Helvetica Neue"/>
                <a:sym typeface="Helvetica Neue"/>
              </a:defRPr>
            </a:pPr>
            <a:r>
              <a:t>Area sostenibile</a:t>
            </a: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3" name="Shape 273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74" name="Shape 274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>
              <a:defRPr sz="4000">
                <a:latin typeface="Helvetica Neue"/>
                <a:ea typeface="Helvetica Neue"/>
                <a:cs typeface="Helvetica Neue"/>
                <a:sym typeface="Helvetica Neue"/>
              </a:defRPr>
            </a:pPr>
            <a:r>
              <a:t>Viviamo peggio</a:t>
            </a:r>
          </a:p>
          <a:p>
            <a:pPr>
              <a:defRPr sz="4000">
                <a:latin typeface="Helvetica Neue"/>
                <a:ea typeface="Helvetica Neue"/>
                <a:cs typeface="Helvetica Neue"/>
                <a:sym typeface="Helvetica Neue"/>
              </a:defRPr>
            </a:pPr>
            <a:r>
              <a:t>Ci sentiamo più soli</a:t>
            </a:r>
          </a:p>
          <a:p>
            <a:pPr>
              <a:defRPr sz="4000">
                <a:latin typeface="Helvetica Neue"/>
                <a:ea typeface="Helvetica Neue"/>
                <a:cs typeface="Helvetica Neue"/>
                <a:sym typeface="Helvetica Neue"/>
              </a:defRPr>
            </a:pPr>
            <a:r>
              <a:t>Sentiamo indifferenza</a:t>
            </a:r>
          </a:p>
          <a:p>
            <a:pPr>
              <a:defRPr sz="4000">
                <a:latin typeface="Helvetica Neue"/>
                <a:ea typeface="Helvetica Neue"/>
                <a:cs typeface="Helvetica Neue"/>
                <a:sym typeface="Helvetica Neue"/>
              </a:defRPr>
            </a:pPr>
            <a:r>
              <a:t>E avvertiamo i luoghi in cui viviamo come inospitali</a:t>
            </a: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" name="Shape 286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87" name="Shape 287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>
              <a:defRPr sz="4000">
                <a:latin typeface="Helvetica Neue"/>
                <a:ea typeface="Helvetica Neue"/>
                <a:cs typeface="Helvetica Neue"/>
                <a:sym typeface="Helvetica Neue"/>
              </a:defRPr>
            </a:pPr>
            <a:r>
              <a:t>Viviamo peggio</a:t>
            </a:r>
          </a:p>
          <a:p>
            <a:pPr>
              <a:defRPr sz="4000">
                <a:latin typeface="Helvetica Neue"/>
                <a:ea typeface="Helvetica Neue"/>
                <a:cs typeface="Helvetica Neue"/>
                <a:sym typeface="Helvetica Neue"/>
              </a:defRPr>
            </a:pPr>
            <a:r>
              <a:t>Ci sentiamo più soli</a:t>
            </a:r>
          </a:p>
          <a:p>
            <a:pPr>
              <a:defRPr sz="4000">
                <a:latin typeface="Helvetica Neue"/>
                <a:ea typeface="Helvetica Neue"/>
                <a:cs typeface="Helvetica Neue"/>
                <a:sym typeface="Helvetica Neue"/>
              </a:defRPr>
            </a:pPr>
            <a:r>
              <a:t>Sentiamo indifferenza</a:t>
            </a:r>
          </a:p>
          <a:p>
            <a:pPr>
              <a:defRPr sz="4000">
                <a:latin typeface="Helvetica Neue"/>
                <a:ea typeface="Helvetica Neue"/>
                <a:cs typeface="Helvetica Neue"/>
                <a:sym typeface="Helvetica Neue"/>
              </a:defRPr>
            </a:pPr>
            <a:r>
              <a:t>E avvertiamo i luoghi in cui viviamo come inospitali</a:t>
            </a: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3" name="Shape 343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44" name="Shape 344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>
              <a:defRPr sz="4000">
                <a:latin typeface="Helvetica Neue"/>
                <a:ea typeface="Helvetica Neue"/>
                <a:cs typeface="Helvetica Neue"/>
                <a:sym typeface="Helvetica Neue"/>
              </a:defRPr>
            </a:pPr>
            <a:r>
              <a:t>AXA Mind Health Report 2023, indagine condotta da Ipsos e realizzata su un campione di oltre 30 mila persone in 16 Paesi del Mondo</a:t>
            </a:r>
          </a:p>
          <a:p>
            <a:pPr>
              <a:defRPr sz="4000">
                <a:latin typeface="Helvetica Neue"/>
                <a:ea typeface="Helvetica Neue"/>
                <a:cs typeface="Helvetica Neue"/>
                <a:sym typeface="Helvetica Neue"/>
              </a:defRPr>
            </a:pPr>
            <a:endParaRPr/>
          </a:p>
          <a:p>
            <a:pPr>
              <a:defRPr sz="4000">
                <a:latin typeface="Helvetica Neue"/>
                <a:ea typeface="Helvetica Neue"/>
                <a:cs typeface="Helvetica Neue"/>
                <a:sym typeface="Helvetica Neue"/>
              </a:defRPr>
            </a:pPr>
            <a:r>
              <a:t>Italia dato peggiore in Europa</a:t>
            </a: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9" name="Shape 369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70" name="Shape 370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>
            <a:lvl1pPr>
              <a:defRPr sz="4000">
                <a:latin typeface="Helvetica Neue"/>
                <a:ea typeface="Helvetica Neue"/>
                <a:cs typeface="Helvetica Neue"/>
                <a:sym typeface="Helvetica Neue"/>
              </a:defRPr>
            </a:lvl1pPr>
          </a:lstStyle>
          <a:p>
            <a:r>
              <a:t>I domini caratterizzati dall’andamento più critico negli ultimi 3 anni vedono Relazioni sociali, Benessere soggettivo, Benessere economico e Istruzione e formazione, con la maggior parte degli indicatori in peggioramento</a:t>
            </a: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1" name="Shape 38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82" name="Shape 382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>
              <a:defRPr sz="4000">
                <a:latin typeface="Helvetica Neue"/>
                <a:ea typeface="Helvetica Neue"/>
                <a:cs typeface="Helvetica Neue"/>
                <a:sym typeface="Helvetica Neue"/>
              </a:defRPr>
            </a:pPr>
            <a:r>
              <a:t>Quale soluzione intraprendono i governi più attenti.</a:t>
            </a:r>
          </a:p>
          <a:p>
            <a:pPr>
              <a:defRPr sz="4000">
                <a:latin typeface="Helvetica Neue"/>
                <a:ea typeface="Helvetica Neue"/>
                <a:cs typeface="Helvetica Neue"/>
                <a:sym typeface="Helvetica Neue"/>
              </a:defRPr>
            </a:pPr>
            <a:r>
              <a:t>In alcuni paesi si creano “responsabili di comunità” che, insieme ai medici, combattono l’isolamento con attività sociali sul territorio.</a:t>
            </a:r>
          </a:p>
          <a:p>
            <a:pPr>
              <a:defRPr sz="4000">
                <a:latin typeface="Helvetica Neue"/>
                <a:ea typeface="Helvetica Neue"/>
                <a:cs typeface="Helvetica Neue"/>
                <a:sym typeface="Helvetica Neue"/>
              </a:defRPr>
            </a:pPr>
            <a:r>
              <a:t>E in Italia? Poco e male</a:t>
            </a: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6" name="Shape 396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97" name="Shape 397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>
              <a:defRPr sz="4000">
                <a:latin typeface="Helvetica Neue"/>
                <a:ea typeface="Helvetica Neue"/>
                <a:cs typeface="Helvetica Neue"/>
                <a:sym typeface="Helvetica Neue"/>
              </a:defRPr>
            </a:pPr>
            <a:r>
              <a:t>La piazza è quindi il nostro focus.</a:t>
            </a:r>
          </a:p>
          <a:p>
            <a:pPr>
              <a:defRPr sz="4000">
                <a:latin typeface="Helvetica Neue"/>
                <a:ea typeface="Helvetica Neue"/>
                <a:cs typeface="Helvetica Neue"/>
                <a:sym typeface="Helvetica Neue"/>
              </a:defRPr>
            </a:pPr>
            <a:r>
              <a:t>Promuoviamo la connessione sociale e la partecipazione attiva, incoraggiamo la convivenza e lo scambio tra persone per creare “piazze ideali” dove gli spazi pubblici diventano centri vitali per migliorare la qualità della vita.</a:t>
            </a: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7" name="Shape 417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418" name="Shape 418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>
              <a:defRPr sz="4000">
                <a:latin typeface="Helvetica Neue"/>
                <a:ea typeface="Helvetica Neue"/>
                <a:cs typeface="Helvetica Neue"/>
                <a:sym typeface="Helvetica Neue"/>
              </a:defRPr>
            </a:pPr>
            <a:r>
              <a:rPr dirty="0"/>
              <a:t>Da un lato </a:t>
            </a:r>
            <a:r>
              <a:rPr dirty="0" err="1"/>
              <a:t>l'aspetto</a:t>
            </a:r>
            <a:r>
              <a:rPr dirty="0"/>
              <a:t> </a:t>
            </a:r>
            <a:r>
              <a:rPr dirty="0" err="1"/>
              <a:t>fisico</a:t>
            </a:r>
            <a:r>
              <a:rPr dirty="0"/>
              <a:t> ed </a:t>
            </a:r>
            <a:r>
              <a:rPr dirty="0" err="1"/>
              <a:t>estetico</a:t>
            </a:r>
            <a:r>
              <a:rPr dirty="0"/>
              <a:t> </a:t>
            </a:r>
            <a:r>
              <a:rPr dirty="0" err="1"/>
              <a:t>delle</a:t>
            </a:r>
            <a:r>
              <a:rPr dirty="0"/>
              <a:t> </a:t>
            </a:r>
            <a:r>
              <a:rPr dirty="0" err="1"/>
              <a:t>città</a:t>
            </a:r>
            <a:r>
              <a:rPr dirty="0"/>
              <a:t>, </a:t>
            </a:r>
            <a:r>
              <a:rPr dirty="0" err="1"/>
              <a:t>spesso</a:t>
            </a:r>
            <a:r>
              <a:rPr dirty="0"/>
              <a:t> </a:t>
            </a:r>
            <a:r>
              <a:rPr dirty="0" err="1"/>
              <a:t>trascurato</a:t>
            </a:r>
            <a:r>
              <a:rPr dirty="0"/>
              <a:t>, </a:t>
            </a:r>
            <a:r>
              <a:rPr dirty="0" err="1"/>
              <a:t>viene</a:t>
            </a:r>
            <a:r>
              <a:rPr dirty="0"/>
              <a:t> </a:t>
            </a:r>
            <a:r>
              <a:rPr dirty="0" err="1"/>
              <a:t>ora</a:t>
            </a:r>
            <a:r>
              <a:rPr dirty="0"/>
              <a:t> </a:t>
            </a:r>
            <a:r>
              <a:rPr dirty="0" err="1"/>
              <a:t>gestito</a:t>
            </a:r>
            <a:r>
              <a:rPr dirty="0"/>
              <a:t> </a:t>
            </a:r>
            <a:r>
              <a:rPr dirty="0" err="1"/>
              <a:t>principalmente</a:t>
            </a:r>
            <a:r>
              <a:rPr dirty="0"/>
              <a:t> </a:t>
            </a:r>
            <a:r>
              <a:rPr dirty="0" err="1"/>
              <a:t>nelle</a:t>
            </a:r>
            <a:r>
              <a:rPr dirty="0"/>
              <a:t> </a:t>
            </a:r>
            <a:r>
              <a:rPr dirty="0" err="1"/>
              <a:t>aree</a:t>
            </a:r>
            <a:r>
              <a:rPr dirty="0"/>
              <a:t> </a:t>
            </a:r>
            <a:r>
              <a:rPr dirty="0" err="1"/>
              <a:t>più</a:t>
            </a:r>
            <a:r>
              <a:rPr dirty="0"/>
              <a:t> </a:t>
            </a:r>
            <a:r>
              <a:rPr dirty="0" err="1"/>
              <a:t>centrali</a:t>
            </a:r>
            <a:r>
              <a:rPr dirty="0"/>
              <a:t> da </a:t>
            </a:r>
            <a:r>
              <a:rPr dirty="0" err="1"/>
              <a:t>esperti</a:t>
            </a:r>
            <a:r>
              <a:rPr dirty="0"/>
              <a:t> </a:t>
            </a:r>
            <a:r>
              <a:rPr dirty="0" err="1"/>
              <a:t>internazionali</a:t>
            </a:r>
            <a:r>
              <a:rPr dirty="0"/>
              <a:t> di alto </a:t>
            </a:r>
            <a:r>
              <a:rPr dirty="0" err="1"/>
              <a:t>profilo</a:t>
            </a:r>
            <a:r>
              <a:rPr dirty="0"/>
              <a:t>, a volte </a:t>
            </a:r>
            <a:r>
              <a:rPr dirty="0" err="1"/>
              <a:t>scollegati</a:t>
            </a:r>
            <a:r>
              <a:rPr dirty="0"/>
              <a:t> dal “vivere” </a:t>
            </a:r>
            <a:r>
              <a:rPr dirty="0" err="1"/>
              <a:t>quotidiano</a:t>
            </a:r>
            <a:r>
              <a:rPr dirty="0"/>
              <a:t>.</a:t>
            </a:r>
          </a:p>
          <a:p>
            <a:pPr>
              <a:defRPr sz="4000">
                <a:latin typeface="Helvetica Neue"/>
                <a:ea typeface="Helvetica Neue"/>
                <a:cs typeface="Helvetica Neue"/>
                <a:sym typeface="Helvetica Neue"/>
              </a:defRPr>
            </a:pPr>
            <a:r>
              <a:rPr dirty="0" err="1"/>
              <a:t>Dall'altro</a:t>
            </a:r>
            <a:r>
              <a:rPr dirty="0"/>
              <a:t> </a:t>
            </a:r>
            <a:r>
              <a:rPr dirty="0" err="1"/>
              <a:t>i</a:t>
            </a:r>
            <a:r>
              <a:rPr dirty="0"/>
              <a:t> </a:t>
            </a:r>
            <a:r>
              <a:rPr dirty="0" err="1"/>
              <a:t>problemi</a:t>
            </a:r>
            <a:r>
              <a:rPr dirty="0"/>
              <a:t> </a:t>
            </a:r>
            <a:r>
              <a:rPr dirty="0" err="1"/>
              <a:t>sociali</a:t>
            </a:r>
            <a:r>
              <a:rPr dirty="0"/>
              <a:t>, in </a:t>
            </a:r>
            <a:r>
              <a:rPr dirty="0" err="1"/>
              <a:t>particolare</a:t>
            </a:r>
            <a:r>
              <a:rPr dirty="0"/>
              <a:t> </a:t>
            </a:r>
            <a:r>
              <a:rPr dirty="0" err="1"/>
              <a:t>quelli</a:t>
            </a:r>
            <a:r>
              <a:rPr dirty="0"/>
              <a:t> </a:t>
            </a:r>
            <a:r>
              <a:rPr dirty="0" err="1"/>
              <a:t>legati</a:t>
            </a:r>
            <a:r>
              <a:rPr dirty="0"/>
              <a:t> </a:t>
            </a:r>
            <a:r>
              <a:rPr dirty="0" err="1"/>
              <a:t>all'esclusione</a:t>
            </a:r>
            <a:r>
              <a:rPr dirty="0"/>
              <a:t> </a:t>
            </a:r>
            <a:r>
              <a:rPr dirty="0" err="1"/>
              <a:t>sociale</a:t>
            </a:r>
            <a:r>
              <a:rPr dirty="0"/>
              <a:t>, </a:t>
            </a:r>
            <a:r>
              <a:rPr dirty="0" err="1"/>
              <a:t>tendono</a:t>
            </a:r>
            <a:r>
              <a:rPr dirty="0"/>
              <a:t> ad </a:t>
            </a:r>
            <a:r>
              <a:rPr dirty="0" err="1"/>
              <a:t>essere</a:t>
            </a:r>
            <a:r>
              <a:rPr dirty="0"/>
              <a:t> </a:t>
            </a:r>
            <a:r>
              <a:rPr dirty="0" err="1"/>
              <a:t>indirizzati</a:t>
            </a:r>
            <a:r>
              <a:rPr dirty="0"/>
              <a:t> </a:t>
            </a:r>
            <a:r>
              <a:rPr dirty="0" err="1"/>
              <a:t>attraverso</a:t>
            </a:r>
            <a:r>
              <a:rPr dirty="0"/>
              <a:t> </a:t>
            </a:r>
            <a:r>
              <a:rPr dirty="0" err="1"/>
              <a:t>politiche</a:t>
            </a:r>
            <a:r>
              <a:rPr dirty="0"/>
              <a:t> di </a:t>
            </a:r>
            <a:r>
              <a:rPr dirty="0" err="1"/>
              <a:t>sicurezza</a:t>
            </a:r>
            <a:r>
              <a:rPr dirty="0"/>
              <a:t>, </a:t>
            </a:r>
            <a:r>
              <a:rPr dirty="0" err="1"/>
              <a:t>piuttosto</a:t>
            </a:r>
            <a:r>
              <a:rPr dirty="0"/>
              <a:t> </a:t>
            </a:r>
            <a:r>
              <a:rPr dirty="0" err="1"/>
              <a:t>che</a:t>
            </a:r>
            <a:r>
              <a:rPr dirty="0"/>
              <a:t> </a:t>
            </a:r>
            <a:r>
              <a:rPr dirty="0" err="1"/>
              <a:t>attraverso</a:t>
            </a:r>
            <a:r>
              <a:rPr dirty="0"/>
              <a:t> </a:t>
            </a:r>
            <a:r>
              <a:rPr dirty="0" err="1"/>
              <a:t>un'integrazione</a:t>
            </a:r>
            <a:r>
              <a:rPr dirty="0"/>
              <a:t> </a:t>
            </a:r>
            <a:r>
              <a:rPr dirty="0" err="1"/>
              <a:t>sociale</a:t>
            </a:r>
            <a:r>
              <a:rPr dirty="0"/>
              <a:t> </a:t>
            </a:r>
            <a:r>
              <a:rPr dirty="0" err="1"/>
              <a:t>efficace</a:t>
            </a:r>
            <a:r>
              <a:rPr dirty="0"/>
              <a:t>.</a:t>
            </a:r>
            <a:br>
              <a:rPr dirty="0"/>
            </a:br>
            <a:br>
              <a:rPr dirty="0"/>
            </a:br>
            <a:r>
              <a:rPr dirty="0"/>
              <a:t>Noi </a:t>
            </a:r>
            <a:r>
              <a:rPr dirty="0" err="1"/>
              <a:t>pensiamo</a:t>
            </a:r>
            <a:r>
              <a:rPr dirty="0"/>
              <a:t> </a:t>
            </a:r>
            <a:r>
              <a:rPr dirty="0" err="1"/>
              <a:t>che</a:t>
            </a:r>
            <a:r>
              <a:rPr dirty="0"/>
              <a:t> </a:t>
            </a:r>
            <a:r>
              <a:rPr dirty="0" err="1"/>
              <a:t>questi</a:t>
            </a:r>
            <a:r>
              <a:rPr dirty="0"/>
              <a:t> due </a:t>
            </a:r>
            <a:r>
              <a:rPr dirty="0" err="1"/>
              <a:t>ambiti</a:t>
            </a:r>
            <a:r>
              <a:rPr dirty="0"/>
              <a:t> non </a:t>
            </a:r>
            <a:r>
              <a:rPr dirty="0" err="1"/>
              <a:t>possano</a:t>
            </a:r>
            <a:r>
              <a:rPr dirty="0"/>
              <a:t> vivere </a:t>
            </a:r>
            <a:r>
              <a:rPr dirty="0" err="1"/>
              <a:t>separatamente</a:t>
            </a:r>
            <a:r>
              <a:rPr dirty="0"/>
              <a:t> ma </a:t>
            </a:r>
            <a:r>
              <a:rPr dirty="0" err="1"/>
              <a:t>debbano</a:t>
            </a:r>
            <a:r>
              <a:rPr dirty="0"/>
              <a:t> vivere </a:t>
            </a:r>
            <a:r>
              <a:rPr dirty="0" err="1"/>
              <a:t>insieme</a:t>
            </a:r>
            <a:r>
              <a:rPr dirty="0"/>
              <a:t> per </a:t>
            </a:r>
            <a:r>
              <a:rPr dirty="0" err="1"/>
              <a:t>creare</a:t>
            </a:r>
            <a:r>
              <a:rPr dirty="0"/>
              <a:t> </a:t>
            </a:r>
            <a:r>
              <a:rPr dirty="0" err="1"/>
              <a:t>impatto</a:t>
            </a:r>
            <a:r>
              <a:rPr dirty="0"/>
              <a:t> e di </a:t>
            </a:r>
            <a:r>
              <a:rPr dirty="0" err="1"/>
              <a:t>beneficio</a:t>
            </a:r>
            <a:r>
              <a:rPr dirty="0"/>
              <a:t> </a:t>
            </a:r>
            <a:r>
              <a:rPr dirty="0" err="1"/>
              <a:t>comune</a:t>
            </a:r>
            <a:endParaRPr dirty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5" name="Shape 465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466" name="Shape 466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>
            <a:lvl1pPr>
              <a:defRPr sz="4000">
                <a:latin typeface="Helvetica Neue"/>
                <a:ea typeface="Helvetica Neue"/>
                <a:cs typeface="Helvetica Neue"/>
                <a:sym typeface="Helvetica Neue"/>
              </a:defRPr>
            </a:lvl1pPr>
          </a:lstStyle>
          <a:p>
            <a:r>
              <a:t>Ogni piazza sarà corredata da spazi mobili di aggregazione intorno ai quali, man mano, si unirà la vita di quartiere</a:t>
            </a: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" name="Shape 50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502" name="Shape 502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>
              <a:defRPr sz="4000">
                <a:latin typeface="Helvetica Neue"/>
                <a:ea typeface="Helvetica Neue"/>
                <a:cs typeface="Helvetica Neue"/>
                <a:sym typeface="Helvetica Neue"/>
              </a:defRPr>
            </a:pPr>
            <a:r>
              <a:rPr dirty="0" err="1"/>
              <a:t>Questi</a:t>
            </a:r>
            <a:r>
              <a:rPr dirty="0"/>
              <a:t> </a:t>
            </a:r>
            <a:r>
              <a:rPr dirty="0" err="1"/>
              <a:t>spazi</a:t>
            </a:r>
            <a:r>
              <a:rPr dirty="0"/>
              <a:t> </a:t>
            </a:r>
            <a:r>
              <a:rPr dirty="0" err="1"/>
              <a:t>saranno</a:t>
            </a:r>
            <a:r>
              <a:rPr dirty="0"/>
              <a:t> </a:t>
            </a:r>
            <a:r>
              <a:rPr dirty="0" err="1"/>
              <a:t>anche</a:t>
            </a:r>
            <a:r>
              <a:rPr dirty="0"/>
              <a:t> </a:t>
            </a:r>
            <a:r>
              <a:rPr dirty="0" err="1"/>
              <a:t>l’ufficio</a:t>
            </a:r>
            <a:r>
              <a:rPr dirty="0"/>
              <a:t>, la base </a:t>
            </a:r>
            <a:r>
              <a:rPr dirty="0" err="1"/>
              <a:t>operativa</a:t>
            </a:r>
            <a:r>
              <a:rPr dirty="0"/>
              <a:t>, </a:t>
            </a:r>
            <a:r>
              <a:rPr dirty="0" err="1"/>
              <a:t>dei</a:t>
            </a:r>
            <a:r>
              <a:rPr dirty="0"/>
              <a:t> Community Manager (</a:t>
            </a:r>
            <a:r>
              <a:rPr dirty="0" err="1"/>
              <a:t>retribuiti</a:t>
            </a:r>
            <a:r>
              <a:rPr dirty="0"/>
              <a:t> </a:t>
            </a:r>
            <a:r>
              <a:rPr dirty="0" err="1"/>
              <a:t>dalla</a:t>
            </a:r>
            <a:r>
              <a:rPr dirty="0"/>
              <a:t> Fondazione Ponti) </a:t>
            </a:r>
            <a:r>
              <a:rPr dirty="0" err="1"/>
              <a:t>che</a:t>
            </a:r>
            <a:r>
              <a:rPr dirty="0"/>
              <a:t> </a:t>
            </a:r>
            <a:r>
              <a:rPr dirty="0" err="1"/>
              <a:t>agevoleranno</a:t>
            </a:r>
            <a:r>
              <a:rPr dirty="0"/>
              <a:t> </a:t>
            </a:r>
            <a:r>
              <a:rPr dirty="0" err="1"/>
              <a:t>i</a:t>
            </a:r>
            <a:r>
              <a:rPr dirty="0"/>
              <a:t> </a:t>
            </a:r>
            <a:r>
              <a:rPr dirty="0" err="1"/>
              <a:t>processi</a:t>
            </a:r>
            <a:r>
              <a:rPr dirty="0"/>
              <a:t> di </a:t>
            </a:r>
            <a:r>
              <a:rPr dirty="0" err="1"/>
              <a:t>ricostruzione</a:t>
            </a:r>
            <a:r>
              <a:rPr dirty="0"/>
              <a:t> </a:t>
            </a:r>
            <a:r>
              <a:rPr dirty="0" err="1"/>
              <a:t>dei</a:t>
            </a:r>
            <a:r>
              <a:rPr dirty="0"/>
              <a:t> </a:t>
            </a:r>
            <a:r>
              <a:rPr dirty="0" err="1"/>
              <a:t>legami</a:t>
            </a:r>
            <a:r>
              <a:rPr dirty="0"/>
              <a:t> di </a:t>
            </a:r>
            <a:r>
              <a:rPr dirty="0" err="1"/>
              <a:t>comunità</a:t>
            </a:r>
            <a:r>
              <a:rPr dirty="0"/>
              <a:t>. La </a:t>
            </a:r>
            <a:r>
              <a:rPr dirty="0" err="1"/>
              <a:t>presenza</a:t>
            </a:r>
            <a:r>
              <a:rPr dirty="0"/>
              <a:t> </a:t>
            </a:r>
            <a:r>
              <a:rPr dirty="0" err="1"/>
              <a:t>attiva</a:t>
            </a:r>
            <a:r>
              <a:rPr dirty="0"/>
              <a:t> </a:t>
            </a:r>
            <a:r>
              <a:rPr dirty="0" err="1"/>
              <a:t>sul</a:t>
            </a:r>
            <a:r>
              <a:rPr dirty="0"/>
              <a:t> </a:t>
            </a:r>
            <a:r>
              <a:rPr dirty="0" err="1"/>
              <a:t>territorio</a:t>
            </a:r>
            <a:r>
              <a:rPr dirty="0"/>
              <a:t> </a:t>
            </a:r>
            <a:r>
              <a:rPr dirty="0" err="1"/>
              <a:t>aiuterà</a:t>
            </a:r>
            <a:r>
              <a:rPr dirty="0"/>
              <a:t> il nostro time to market e a </a:t>
            </a:r>
            <a:r>
              <a:rPr dirty="0" err="1"/>
              <a:t>sviluppare</a:t>
            </a:r>
            <a:r>
              <a:rPr dirty="0"/>
              <a:t> il business.</a:t>
            </a:r>
            <a:br>
              <a:rPr dirty="0"/>
            </a:br>
            <a:br>
              <a:rPr dirty="0"/>
            </a:br>
            <a:endParaRPr dirty="0"/>
          </a:p>
          <a:p>
            <a:pPr marL="457200" indent="-457200">
              <a:buSzPct val="200000"/>
              <a:buChar char="•"/>
              <a:defRPr sz="3200">
                <a:latin typeface="Helvetica Neue"/>
                <a:ea typeface="Helvetica Neue"/>
                <a:cs typeface="Helvetica Neue"/>
                <a:sym typeface="Helvetica Neue"/>
              </a:defRPr>
            </a:pPr>
            <a:r>
              <a:rPr dirty="0"/>
              <a:t>Crea le </a:t>
            </a:r>
            <a:r>
              <a:rPr dirty="0" err="1"/>
              <a:t>condizioni</a:t>
            </a:r>
            <a:r>
              <a:rPr dirty="0"/>
              <a:t> per </a:t>
            </a:r>
            <a:r>
              <a:rPr dirty="0" err="1"/>
              <a:t>una</a:t>
            </a:r>
            <a:r>
              <a:rPr dirty="0"/>
              <a:t> piazza </a:t>
            </a:r>
            <a:r>
              <a:rPr dirty="0" err="1"/>
              <a:t>vissuta</a:t>
            </a:r>
            <a:r>
              <a:rPr dirty="0"/>
              <a:t> e </a:t>
            </a:r>
            <a:r>
              <a:rPr dirty="0" err="1"/>
              <a:t>animata</a:t>
            </a:r>
            <a:r>
              <a:rPr dirty="0"/>
              <a:t>, </a:t>
            </a:r>
            <a:r>
              <a:rPr dirty="0" err="1"/>
              <a:t>collabora</a:t>
            </a:r>
            <a:r>
              <a:rPr dirty="0"/>
              <a:t> con </a:t>
            </a:r>
            <a:r>
              <a:rPr dirty="0" err="1"/>
              <a:t>cittadini</a:t>
            </a:r>
            <a:r>
              <a:rPr dirty="0"/>
              <a:t> e </a:t>
            </a:r>
            <a:r>
              <a:rPr dirty="0" err="1"/>
              <a:t>organizzazioni</a:t>
            </a:r>
            <a:r>
              <a:rPr dirty="0"/>
              <a:t> - </a:t>
            </a:r>
            <a:r>
              <a:rPr dirty="0" err="1"/>
              <a:t>sociale</a:t>
            </a:r>
            <a:r>
              <a:rPr dirty="0"/>
              <a:t>, </a:t>
            </a:r>
            <a:r>
              <a:rPr dirty="0" err="1"/>
              <a:t>culturale</a:t>
            </a:r>
            <a:r>
              <a:rPr dirty="0"/>
              <a:t>, </a:t>
            </a:r>
            <a:r>
              <a:rPr dirty="0" err="1"/>
              <a:t>sportivo</a:t>
            </a:r>
            <a:r>
              <a:rPr dirty="0"/>
              <a:t>… ;</a:t>
            </a:r>
          </a:p>
          <a:p>
            <a:pPr marL="457200" indent="-457200">
              <a:buSzPct val="200000"/>
              <a:buChar char="•"/>
              <a:defRPr sz="3200">
                <a:latin typeface="Helvetica Neue"/>
                <a:ea typeface="Helvetica Neue"/>
                <a:cs typeface="Helvetica Neue"/>
                <a:sym typeface="Helvetica Neue"/>
              </a:defRPr>
            </a:pPr>
            <a:r>
              <a:rPr dirty="0" err="1"/>
              <a:t>Organizza</a:t>
            </a:r>
            <a:r>
              <a:rPr dirty="0"/>
              <a:t> </a:t>
            </a:r>
            <a:r>
              <a:rPr dirty="0" err="1"/>
              <a:t>eventi</a:t>
            </a:r>
            <a:r>
              <a:rPr dirty="0"/>
              <a:t> e </a:t>
            </a:r>
            <a:r>
              <a:rPr dirty="0" err="1"/>
              <a:t>iniziative</a:t>
            </a:r>
            <a:r>
              <a:rPr dirty="0"/>
              <a:t>;</a:t>
            </a:r>
          </a:p>
          <a:p>
            <a:pPr marL="457200" indent="-457200">
              <a:buSzPct val="200000"/>
              <a:buChar char="•"/>
              <a:defRPr sz="3200">
                <a:latin typeface="Helvetica Neue"/>
                <a:ea typeface="Helvetica Neue"/>
                <a:cs typeface="Helvetica Neue"/>
                <a:sym typeface="Helvetica Neue"/>
              </a:defRPr>
            </a:pPr>
            <a:r>
              <a:rPr dirty="0" err="1"/>
              <a:t>Intercetta</a:t>
            </a:r>
            <a:r>
              <a:rPr dirty="0"/>
              <a:t> </a:t>
            </a:r>
            <a:r>
              <a:rPr dirty="0" err="1"/>
              <a:t>bisogni</a:t>
            </a:r>
            <a:r>
              <a:rPr dirty="0"/>
              <a:t>, </a:t>
            </a:r>
            <a:r>
              <a:rPr dirty="0" err="1"/>
              <a:t>interessi</a:t>
            </a:r>
            <a:r>
              <a:rPr dirty="0"/>
              <a:t>, </a:t>
            </a:r>
            <a:r>
              <a:rPr dirty="0" err="1"/>
              <a:t>disponibilità</a:t>
            </a:r>
            <a:r>
              <a:rPr dirty="0"/>
              <a:t>;</a:t>
            </a:r>
          </a:p>
          <a:p>
            <a:pPr marL="457200" indent="-457200">
              <a:buSzPct val="200000"/>
              <a:buChar char="•"/>
              <a:defRPr sz="3200">
                <a:latin typeface="Helvetica Neue"/>
                <a:ea typeface="Helvetica Neue"/>
                <a:cs typeface="Helvetica Neue"/>
                <a:sym typeface="Helvetica Neue"/>
              </a:defRPr>
            </a:pPr>
            <a:r>
              <a:rPr dirty="0" err="1"/>
              <a:t>Coinvolge</a:t>
            </a:r>
            <a:r>
              <a:rPr dirty="0"/>
              <a:t> le </a:t>
            </a:r>
            <a:r>
              <a:rPr dirty="0" err="1"/>
              <a:t>persone</a:t>
            </a:r>
            <a:r>
              <a:rPr dirty="0"/>
              <a:t>, </a:t>
            </a:r>
            <a:r>
              <a:rPr dirty="0" err="1"/>
              <a:t>soprattutto</a:t>
            </a:r>
            <a:r>
              <a:rPr dirty="0"/>
              <a:t> quelle sole;</a:t>
            </a:r>
          </a:p>
          <a:p>
            <a:pPr marL="457200" indent="-457200">
              <a:buSzPct val="200000"/>
              <a:buChar char="•"/>
              <a:defRPr sz="3200">
                <a:latin typeface="Helvetica Neue"/>
                <a:ea typeface="Helvetica Neue"/>
                <a:cs typeface="Helvetica Neue"/>
                <a:sym typeface="Helvetica Neue"/>
              </a:defRPr>
            </a:pPr>
            <a:r>
              <a:rPr dirty="0"/>
              <a:t>Si </a:t>
            </a:r>
            <a:r>
              <a:rPr dirty="0" err="1"/>
              <a:t>occupa</a:t>
            </a:r>
            <a:r>
              <a:rPr dirty="0"/>
              <a:t> di </a:t>
            </a:r>
            <a:r>
              <a:rPr dirty="0" err="1"/>
              <a:t>inclusione</a:t>
            </a:r>
            <a:r>
              <a:rPr dirty="0"/>
              <a:t> per </a:t>
            </a:r>
            <a:r>
              <a:rPr dirty="0" err="1"/>
              <a:t>i</a:t>
            </a:r>
            <a:r>
              <a:rPr dirty="0"/>
              <a:t> </a:t>
            </a:r>
            <a:r>
              <a:rPr dirty="0" err="1"/>
              <a:t>profili</a:t>
            </a:r>
            <a:r>
              <a:rPr dirty="0"/>
              <a:t> </a:t>
            </a:r>
            <a:r>
              <a:rPr dirty="0" err="1"/>
              <a:t>fragili</a:t>
            </a:r>
            <a:br>
              <a:rPr dirty="0"/>
            </a:br>
            <a:r>
              <a:rPr dirty="0"/>
              <a:t>(anziani, </a:t>
            </a:r>
            <a:r>
              <a:rPr dirty="0" err="1"/>
              <a:t>persone</a:t>
            </a:r>
            <a:r>
              <a:rPr dirty="0"/>
              <a:t> con </a:t>
            </a:r>
            <a:r>
              <a:rPr dirty="0" err="1"/>
              <a:t>disabilità</a:t>
            </a:r>
            <a:r>
              <a:rPr dirty="0"/>
              <a:t>…).</a:t>
            </a: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4" name="Shape 524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525" name="Shape 525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rPr dirty="0" err="1"/>
              <a:t>Codice</a:t>
            </a:r>
            <a:r>
              <a:rPr dirty="0"/>
              <a:t> Civile</a:t>
            </a:r>
          </a:p>
          <a:p>
            <a:r>
              <a:rPr dirty="0" err="1"/>
              <a:t>Articolo</a:t>
            </a:r>
            <a:r>
              <a:rPr dirty="0"/>
              <a:t> 1135 | comma 3.</a:t>
            </a:r>
          </a:p>
          <a:p>
            <a:endParaRPr dirty="0"/>
          </a:p>
          <a:p>
            <a:r>
              <a:rPr dirty="0"/>
              <a:t>ʺ</a:t>
            </a:r>
            <a:r>
              <a:rPr dirty="0" err="1"/>
              <a:t>L’assemblea</a:t>
            </a:r>
            <a:r>
              <a:rPr dirty="0"/>
              <a:t> </a:t>
            </a:r>
            <a:r>
              <a:rPr dirty="0" err="1"/>
              <a:t>può</a:t>
            </a:r>
            <a:r>
              <a:rPr dirty="0"/>
              <a:t> </a:t>
            </a:r>
            <a:r>
              <a:rPr dirty="0" err="1"/>
              <a:t>autorizzare</a:t>
            </a:r>
            <a:r>
              <a:rPr dirty="0"/>
              <a:t> </a:t>
            </a:r>
            <a:r>
              <a:rPr dirty="0" err="1"/>
              <a:t>l'amministratore</a:t>
            </a:r>
            <a:r>
              <a:rPr dirty="0"/>
              <a:t> a </a:t>
            </a:r>
            <a:r>
              <a:rPr dirty="0" err="1"/>
              <a:t>partecipare</a:t>
            </a:r>
            <a:r>
              <a:rPr dirty="0"/>
              <a:t> e </a:t>
            </a:r>
            <a:r>
              <a:rPr dirty="0" err="1"/>
              <a:t>collaborare</a:t>
            </a:r>
            <a:r>
              <a:rPr dirty="0"/>
              <a:t> a </a:t>
            </a:r>
            <a:r>
              <a:rPr dirty="0" err="1"/>
              <a:t>progetti</a:t>
            </a:r>
            <a:r>
              <a:rPr dirty="0"/>
              <a:t>, </a:t>
            </a:r>
            <a:r>
              <a:rPr dirty="0" err="1"/>
              <a:t>programmi</a:t>
            </a:r>
            <a:r>
              <a:rPr dirty="0"/>
              <a:t> e </a:t>
            </a:r>
            <a:r>
              <a:rPr dirty="0" err="1"/>
              <a:t>iniziative</a:t>
            </a:r>
            <a:r>
              <a:rPr dirty="0"/>
              <a:t> </a:t>
            </a:r>
            <a:r>
              <a:rPr dirty="0" err="1"/>
              <a:t>territoriali</a:t>
            </a:r>
            <a:r>
              <a:rPr dirty="0"/>
              <a:t> </a:t>
            </a:r>
            <a:r>
              <a:rPr dirty="0" err="1"/>
              <a:t>promossi</a:t>
            </a:r>
            <a:r>
              <a:rPr dirty="0"/>
              <a:t> </a:t>
            </a:r>
            <a:r>
              <a:rPr dirty="0" err="1"/>
              <a:t>dalle</a:t>
            </a:r>
            <a:r>
              <a:rPr dirty="0"/>
              <a:t> </a:t>
            </a:r>
            <a:r>
              <a:rPr dirty="0" err="1"/>
              <a:t>istituzioni</a:t>
            </a:r>
            <a:r>
              <a:rPr dirty="0"/>
              <a:t> </a:t>
            </a:r>
            <a:r>
              <a:rPr dirty="0" err="1"/>
              <a:t>locali</a:t>
            </a:r>
            <a:r>
              <a:rPr dirty="0"/>
              <a:t> o da </a:t>
            </a:r>
            <a:r>
              <a:rPr dirty="0" err="1"/>
              <a:t>soggetti</a:t>
            </a:r>
            <a:r>
              <a:rPr dirty="0"/>
              <a:t> </a:t>
            </a:r>
            <a:r>
              <a:rPr dirty="0" err="1"/>
              <a:t>privati</a:t>
            </a:r>
            <a:r>
              <a:rPr dirty="0"/>
              <a:t> </a:t>
            </a:r>
            <a:r>
              <a:rPr dirty="0" err="1"/>
              <a:t>qualificati</a:t>
            </a:r>
            <a:r>
              <a:rPr dirty="0"/>
              <a:t>, </a:t>
            </a:r>
            <a:r>
              <a:rPr dirty="0" err="1"/>
              <a:t>anche</a:t>
            </a:r>
            <a:r>
              <a:rPr dirty="0"/>
              <a:t> </a:t>
            </a:r>
            <a:r>
              <a:rPr dirty="0" err="1"/>
              <a:t>mediante</a:t>
            </a:r>
            <a:r>
              <a:rPr dirty="0"/>
              <a:t> opere di </a:t>
            </a:r>
            <a:r>
              <a:rPr dirty="0" err="1"/>
              <a:t>risanamento</a:t>
            </a:r>
            <a:r>
              <a:rPr dirty="0"/>
              <a:t> di parti </a:t>
            </a:r>
            <a:r>
              <a:rPr dirty="0" err="1"/>
              <a:t>comuni</a:t>
            </a:r>
            <a:r>
              <a:rPr dirty="0"/>
              <a:t> </a:t>
            </a:r>
            <a:r>
              <a:rPr dirty="0" err="1"/>
              <a:t>degli</a:t>
            </a:r>
            <a:r>
              <a:rPr dirty="0"/>
              <a:t> </a:t>
            </a:r>
            <a:r>
              <a:rPr dirty="0" err="1"/>
              <a:t>immobili</a:t>
            </a:r>
            <a:r>
              <a:rPr dirty="0"/>
              <a:t> </a:t>
            </a:r>
            <a:r>
              <a:rPr dirty="0" err="1"/>
              <a:t>nonché</a:t>
            </a:r>
            <a:r>
              <a:rPr dirty="0"/>
              <a:t> di </a:t>
            </a:r>
            <a:r>
              <a:rPr dirty="0" err="1"/>
              <a:t>demolizione</a:t>
            </a:r>
            <a:r>
              <a:rPr dirty="0"/>
              <a:t>, </a:t>
            </a:r>
            <a:r>
              <a:rPr dirty="0" err="1"/>
              <a:t>ricostruzione</a:t>
            </a:r>
            <a:r>
              <a:rPr dirty="0"/>
              <a:t> e </a:t>
            </a:r>
            <a:r>
              <a:rPr dirty="0" err="1"/>
              <a:t>messa</a:t>
            </a:r>
            <a:r>
              <a:rPr dirty="0"/>
              <a:t> in </a:t>
            </a:r>
            <a:r>
              <a:rPr dirty="0" err="1"/>
              <a:t>sicurezza</a:t>
            </a:r>
            <a:r>
              <a:rPr dirty="0"/>
              <a:t> </a:t>
            </a:r>
            <a:r>
              <a:rPr dirty="0" err="1"/>
              <a:t>statica</a:t>
            </a:r>
            <a:r>
              <a:rPr dirty="0"/>
              <a:t> al fine di </a:t>
            </a:r>
            <a:r>
              <a:rPr dirty="0" err="1"/>
              <a:t>favorire</a:t>
            </a:r>
            <a:r>
              <a:rPr dirty="0"/>
              <a:t> il </a:t>
            </a:r>
            <a:r>
              <a:rPr dirty="0" err="1"/>
              <a:t>recupero</a:t>
            </a:r>
            <a:r>
              <a:rPr dirty="0"/>
              <a:t> del </a:t>
            </a:r>
            <a:r>
              <a:rPr dirty="0" err="1"/>
              <a:t>patrimonio</a:t>
            </a:r>
            <a:r>
              <a:rPr dirty="0"/>
              <a:t> </a:t>
            </a:r>
            <a:r>
              <a:rPr dirty="0" err="1"/>
              <a:t>edilizio</a:t>
            </a:r>
            <a:r>
              <a:rPr dirty="0"/>
              <a:t> </a:t>
            </a:r>
            <a:r>
              <a:rPr dirty="0" err="1"/>
              <a:t>esistente</a:t>
            </a:r>
            <a:r>
              <a:rPr dirty="0"/>
              <a:t>, la </a:t>
            </a:r>
            <a:r>
              <a:rPr dirty="0" err="1"/>
              <a:t>vivibilità</a:t>
            </a:r>
            <a:r>
              <a:rPr dirty="0"/>
              <a:t> </a:t>
            </a:r>
            <a:r>
              <a:rPr dirty="0" err="1"/>
              <a:t>urbana</a:t>
            </a:r>
            <a:r>
              <a:rPr dirty="0"/>
              <a:t>, la </a:t>
            </a:r>
            <a:r>
              <a:rPr dirty="0" err="1"/>
              <a:t>sicurezza</a:t>
            </a:r>
            <a:r>
              <a:rPr dirty="0"/>
              <a:t> e la </a:t>
            </a:r>
            <a:r>
              <a:rPr dirty="0" err="1"/>
              <a:t>sostenibilità</a:t>
            </a:r>
            <a:r>
              <a:rPr dirty="0"/>
              <a:t> </a:t>
            </a:r>
            <a:r>
              <a:rPr dirty="0" err="1"/>
              <a:t>ambientale</a:t>
            </a:r>
            <a:r>
              <a:rPr dirty="0"/>
              <a:t> </a:t>
            </a:r>
          </a:p>
          <a:p>
            <a:r>
              <a:rPr dirty="0" err="1"/>
              <a:t>della</a:t>
            </a:r>
            <a:r>
              <a:rPr dirty="0"/>
              <a:t> zona in cui il </a:t>
            </a:r>
            <a:r>
              <a:rPr dirty="0" err="1"/>
              <a:t>condominio</a:t>
            </a:r>
            <a:r>
              <a:rPr dirty="0"/>
              <a:t> è </a:t>
            </a:r>
            <a:r>
              <a:rPr dirty="0" err="1"/>
              <a:t>ubicato</a:t>
            </a:r>
            <a:r>
              <a:rPr dirty="0"/>
              <a:t>ʺ</a:t>
            </a: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" name="Shape 635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636" name="Shape 636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>
              <a:defRPr sz="4000">
                <a:latin typeface="Helvetica Neue"/>
                <a:ea typeface="Helvetica Neue"/>
                <a:cs typeface="Helvetica Neue"/>
                <a:sym typeface="Helvetica Neue"/>
              </a:defRPr>
            </a:pPr>
            <a:r>
              <a:t>Le imprese propongono interventi di riqualificazione immobiliare ed energetica di una serie di condomini concentrati in un’area di raggio 300/400 mt da uno spazio pubblico sotto utilizzato e/o degradato.</a:t>
            </a:r>
            <a:br/>
            <a:br/>
            <a:r>
              <a:t>precondizione: adesione informale Comune</a:t>
            </a:r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" name="Shape 747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748" name="Shape 748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>
              <a:defRPr sz="4000"/>
            </a:pPr>
            <a:r>
              <a:t>Il network di HD è il primo sostenitore del progetto e mette a disposizione tutte proprie le competenze.</a:t>
            </a:r>
            <a:br/>
            <a:r>
              <a:t>Noi ci mettiamo tutto il nostro impegno, ma abbiamo bisogno di voi.</a:t>
            </a:r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2" name="Shape 912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913" name="Shape 913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>
              <a:defRPr sz="4000">
                <a:latin typeface="Helvetica Neue"/>
                <a:ea typeface="Helvetica Neue"/>
                <a:cs typeface="Helvetica Neue"/>
                <a:sym typeface="Helvetica Neue"/>
              </a:defRPr>
            </a:pPr>
            <a:r>
              <a:t>L’unione fa la forza. Insime abbiamo tutte le carte per rendere vincente il progetto.</a:t>
            </a:r>
          </a:p>
          <a:p>
            <a:pPr>
              <a:defRPr sz="4000">
                <a:latin typeface="Helvetica Neue"/>
                <a:ea typeface="Helvetica Neue"/>
                <a:cs typeface="Helvetica Neue"/>
                <a:sym typeface="Helvetica Neue"/>
              </a:defRPr>
            </a:pPr>
            <a:r>
              <a:t>Abbiamo coinvolto in CENTOPIAZZE i player più importanti del mercato che sostengono l’attività.</a:t>
            </a:r>
          </a:p>
          <a:p>
            <a:pPr>
              <a:defRPr sz="4000">
                <a:latin typeface="Helvetica Neue"/>
                <a:ea typeface="Helvetica Neue"/>
                <a:cs typeface="Helvetica Neue"/>
                <a:sym typeface="Helvetica Neue"/>
              </a:defRPr>
            </a:pPr>
            <a:r>
              <a:t>Adesso abbiamo bisogno di voi per renderla concreta.</a:t>
            </a:r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1" name="Shape 95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952" name="Shape 952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>
            <a:lvl1pPr>
              <a:defRPr sz="4000">
                <a:latin typeface="Helvetica Neue"/>
                <a:ea typeface="Helvetica Neue"/>
                <a:cs typeface="Helvetica Neue"/>
                <a:sym typeface="Helvetica Neue"/>
              </a:defRPr>
            </a:lvl1pPr>
          </a:lstStyle>
          <a:p>
            <a:r>
              <a:t>Ecco gli Obiettivi di Sviluppo Sostenibile (SDGs) che raggiungeremo con il progetto CENTOPIAZZE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4.tif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if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5.png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if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>
  <p:cSld name="Tito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shutterstock_2009743208 1.jpg" descr="shutterstock_2009743208 1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1" y="-150821"/>
            <a:ext cx="24384001" cy="14196557"/>
          </a:xfrm>
          <a:prstGeom prst="rect">
            <a:avLst/>
          </a:prstGeom>
          <a:ln w="12700">
            <a:miter lim="400000"/>
          </a:ln>
        </p:spPr>
      </p:pic>
      <p:sp>
        <p:nvSpPr>
          <p:cNvPr id="16" name="Autore e data"/>
          <p:cNvSpPr txBox="1">
            <a:spLocks noGrp="1"/>
          </p:cNvSpPr>
          <p:nvPr>
            <p:ph type="body" sz="quarter" idx="21" hasCustomPrompt="1"/>
          </p:nvPr>
        </p:nvSpPr>
        <p:spPr>
          <a:xfrm>
            <a:off x="1201340" y="11859862"/>
            <a:ext cx="21971003" cy="636979"/>
          </a:xfrm>
          <a:prstGeom prst="rect">
            <a:avLst/>
          </a:prstGeom>
          <a:effectLst>
            <a:outerShdw blurRad="190500" dist="12700" dir="5400000" rotWithShape="0">
              <a:srgbClr val="000000"/>
            </a:outerShdw>
          </a:effectLst>
        </p:spPr>
        <p:txBody>
          <a:bodyPr lIns="45719" tIns="45719" rIns="45719" bIns="45719">
            <a:normAutofit/>
          </a:bodyPr>
          <a:lstStyle>
            <a:lvl1pPr defTabSz="701675">
              <a:lnSpc>
                <a:spcPct val="100000"/>
              </a:lnSpc>
              <a:spcBef>
                <a:spcPts val="0"/>
              </a:spcBef>
              <a:defRPr sz="3060">
                <a:solidFill>
                  <a:srgbClr val="FFFFFF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1pPr>
          </a:lstStyle>
          <a:p>
            <a:r>
              <a:t>Autore e data</a:t>
            </a:r>
          </a:p>
        </p:txBody>
      </p:sp>
      <p:sp>
        <p:nvSpPr>
          <p:cNvPr id="17" name="Titolo presentazione"/>
          <p:cNvSpPr txBox="1">
            <a:spLocks noGrp="1"/>
          </p:cNvSpPr>
          <p:nvPr>
            <p:ph type="title" hasCustomPrompt="1"/>
          </p:nvPr>
        </p:nvSpPr>
        <p:spPr>
          <a:xfrm>
            <a:off x="1206496" y="6206265"/>
            <a:ext cx="21971004" cy="4648201"/>
          </a:xfrm>
          <a:prstGeom prst="rect">
            <a:avLst/>
          </a:prstGeom>
          <a:effectLst>
            <a:outerShdw blurRad="190500" dist="12700" dir="5400000" rotWithShape="0">
              <a:srgbClr val="000000"/>
            </a:outerShdw>
          </a:effectLst>
        </p:spPr>
        <p:txBody>
          <a:bodyPr anchor="b"/>
          <a:lstStyle>
            <a:lvl1pPr>
              <a:defRPr sz="11600" spc="-232">
                <a:solidFill>
                  <a:srgbClr val="FFFFFF"/>
                </a:solidFill>
              </a:defRPr>
            </a:lvl1pPr>
          </a:lstStyle>
          <a:p>
            <a:r>
              <a:t>Titolo presentazione</a:t>
            </a:r>
          </a:p>
        </p:txBody>
      </p:sp>
      <p:pic>
        <p:nvPicPr>
          <p:cNvPr id="18" name="Harley&amp;Dikkinson_logo-positivo.png" descr="Harley&amp;Dikkinson_logo-positivo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70551" y="1409894"/>
            <a:ext cx="7231021" cy="1700386"/>
          </a:xfrm>
          <a:prstGeom prst="rect">
            <a:avLst/>
          </a:prstGeom>
          <a:ln w="12700">
            <a:miter lim="400000"/>
          </a:ln>
        </p:spPr>
      </p:pic>
      <p:sp>
        <p:nvSpPr>
          <p:cNvPr id="19" name="Numero diapositiva"/>
          <p:cNvSpPr txBox="1">
            <a:spLocks noGrp="1"/>
          </p:cNvSpPr>
          <p:nvPr>
            <p:ph type="sldNum" sz="quarter" idx="2"/>
          </p:nvPr>
        </p:nvSpPr>
        <p:spPr>
          <a:xfrm>
            <a:off x="12001499" y="13080999"/>
            <a:ext cx="368505" cy="374600"/>
          </a:xfrm>
          <a:prstGeom prst="rect">
            <a:avLst/>
          </a:prstGeom>
        </p:spPr>
        <p:txBody>
          <a:bodyPr/>
          <a:lstStyle>
            <a:lvl1pPr>
              <a:defRPr>
                <a:latin typeface="Helvetica Neue"/>
                <a:ea typeface="Helvetica Neue"/>
                <a:cs typeface="Helvetica Neue"/>
                <a:sym typeface="Helvetica Neue"/>
              </a:defRPr>
            </a:lvl1pPr>
          </a:lstStyle>
          <a:p>
            <a:fld id="{86CB4B4D-7CA3-9044-876B-883B54F8677D}" type="slidenum">
              <a:t>‹N›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Titolo con logo clien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shutterstock_2009743208 1.jpg" descr="shutterstock_2009743208 1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3499095" y="-150821"/>
            <a:ext cx="31382190" cy="14196557"/>
          </a:xfrm>
          <a:prstGeom prst="rect">
            <a:avLst/>
          </a:prstGeom>
          <a:ln w="12700">
            <a:miter lim="400000"/>
          </a:ln>
        </p:spPr>
      </p:pic>
      <p:sp>
        <p:nvSpPr>
          <p:cNvPr id="27" name="Autore e data"/>
          <p:cNvSpPr txBox="1">
            <a:spLocks noGrp="1"/>
          </p:cNvSpPr>
          <p:nvPr>
            <p:ph type="body" sz="quarter" idx="21" hasCustomPrompt="1"/>
          </p:nvPr>
        </p:nvSpPr>
        <p:spPr>
          <a:xfrm>
            <a:off x="1201340" y="11859862"/>
            <a:ext cx="21971003" cy="636979"/>
          </a:xfrm>
          <a:prstGeom prst="rect">
            <a:avLst/>
          </a:prstGeom>
          <a:effectLst>
            <a:outerShdw blurRad="190500" dist="12700" dir="5400000" rotWithShape="0">
              <a:srgbClr val="000000"/>
            </a:outerShdw>
          </a:effectLst>
        </p:spPr>
        <p:txBody>
          <a:bodyPr lIns="45719" tIns="45719" rIns="45719" bIns="45719">
            <a:normAutofit/>
          </a:bodyPr>
          <a:lstStyle>
            <a:lvl1pPr defTabSz="701675">
              <a:lnSpc>
                <a:spcPct val="100000"/>
              </a:lnSpc>
              <a:spcBef>
                <a:spcPts val="0"/>
              </a:spcBef>
              <a:defRPr sz="3060">
                <a:solidFill>
                  <a:srgbClr val="FFFFFF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1pPr>
          </a:lstStyle>
          <a:p>
            <a:r>
              <a:t>Autore e data</a:t>
            </a:r>
          </a:p>
        </p:txBody>
      </p:sp>
      <p:sp>
        <p:nvSpPr>
          <p:cNvPr id="28" name="Titolo presentazione"/>
          <p:cNvSpPr txBox="1">
            <a:spLocks noGrp="1"/>
          </p:cNvSpPr>
          <p:nvPr>
            <p:ph type="title" hasCustomPrompt="1"/>
          </p:nvPr>
        </p:nvSpPr>
        <p:spPr>
          <a:xfrm>
            <a:off x="1206496" y="6206265"/>
            <a:ext cx="21971004" cy="4648201"/>
          </a:xfrm>
          <a:prstGeom prst="rect">
            <a:avLst/>
          </a:prstGeom>
          <a:effectLst>
            <a:outerShdw blurRad="190500" dist="12700" dir="5400000" rotWithShape="0">
              <a:srgbClr val="000000"/>
            </a:outerShdw>
          </a:effectLst>
        </p:spPr>
        <p:txBody>
          <a:bodyPr anchor="b"/>
          <a:lstStyle>
            <a:lvl1pPr>
              <a:lnSpc>
                <a:spcPct val="90000"/>
              </a:lnSpc>
              <a:defRPr sz="11600" spc="-232">
                <a:solidFill>
                  <a:srgbClr val="FFFFFF"/>
                </a:solidFill>
              </a:defRPr>
            </a:lvl1pPr>
          </a:lstStyle>
          <a:p>
            <a:r>
              <a:rPr dirty="0" err="1"/>
              <a:t>Titolo</a:t>
            </a:r>
            <a:r>
              <a:rPr dirty="0"/>
              <a:t> </a:t>
            </a:r>
            <a:r>
              <a:rPr dirty="0" err="1"/>
              <a:t>presentazione</a:t>
            </a:r>
            <a:endParaRPr dirty="0"/>
          </a:p>
        </p:txBody>
      </p:sp>
      <p:pic>
        <p:nvPicPr>
          <p:cNvPr id="29" name="Harley&amp;Dikkinson_logo-positivo.png" descr="Harley&amp;Dikkinson_logo-positivo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70551" y="1409894"/>
            <a:ext cx="7231021" cy="1700386"/>
          </a:xfrm>
          <a:prstGeom prst="rect">
            <a:avLst/>
          </a:prstGeom>
          <a:ln w="12700">
            <a:miter lim="400000"/>
          </a:ln>
        </p:spPr>
      </p:pic>
      <p:pic>
        <p:nvPicPr>
          <p:cNvPr id="30" name="Immagine" descr="Immagine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099316" y="1455971"/>
            <a:ext cx="4043609" cy="1760992"/>
          </a:xfrm>
          <a:prstGeom prst="rect">
            <a:avLst/>
          </a:prstGeom>
          <a:ln w="12700">
            <a:miter lim="400000"/>
          </a:ln>
        </p:spPr>
      </p:pic>
      <p:sp>
        <p:nvSpPr>
          <p:cNvPr id="31" name="Numero diapositiva"/>
          <p:cNvSpPr txBox="1">
            <a:spLocks noGrp="1"/>
          </p:cNvSpPr>
          <p:nvPr>
            <p:ph type="sldNum" sz="quarter" idx="2"/>
          </p:nvPr>
        </p:nvSpPr>
        <p:spPr>
          <a:xfrm>
            <a:off x="12001499" y="13080999"/>
            <a:ext cx="368505" cy="374600"/>
          </a:xfrm>
          <a:prstGeom prst="rect">
            <a:avLst/>
          </a:prstGeom>
        </p:spPr>
        <p:txBody>
          <a:bodyPr/>
          <a:lstStyle>
            <a:lvl1pPr>
              <a:defRPr>
                <a:latin typeface="Helvetica Neue"/>
                <a:ea typeface="Helvetica Neue"/>
                <a:cs typeface="Helvetica Neue"/>
                <a:sym typeface="Helvetica Neue"/>
              </a:defRPr>
            </a:lvl1pPr>
          </a:lstStyle>
          <a:p>
            <a:fld id="{86CB4B4D-7CA3-9044-876B-883B54F8677D}" type="slidenum">
              <a:t>‹N›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Sezio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Titolo sezione"/>
          <p:cNvSpPr txBox="1">
            <a:spLocks noGrp="1"/>
          </p:cNvSpPr>
          <p:nvPr>
            <p:ph type="title" hasCustomPrompt="1"/>
          </p:nvPr>
        </p:nvSpPr>
        <p:spPr>
          <a:xfrm>
            <a:off x="1206496" y="4533900"/>
            <a:ext cx="21971004" cy="4648200"/>
          </a:xfrm>
          <a:prstGeom prst="rect">
            <a:avLst/>
          </a:prstGeom>
        </p:spPr>
        <p:txBody>
          <a:bodyPr anchor="ctr"/>
          <a:lstStyle>
            <a:lvl1pPr>
              <a:defRPr sz="11600" spc="-232"/>
            </a:lvl1pPr>
          </a:lstStyle>
          <a:p>
            <a:r>
              <a:t>Titolo sezione</a:t>
            </a:r>
          </a:p>
        </p:txBody>
      </p:sp>
      <p:sp>
        <p:nvSpPr>
          <p:cNvPr id="39" name="Rettangolo"/>
          <p:cNvSpPr/>
          <p:nvPr/>
        </p:nvSpPr>
        <p:spPr>
          <a:xfrm>
            <a:off x="0" y="13387415"/>
            <a:ext cx="8128001" cy="381001"/>
          </a:xfrm>
          <a:prstGeom prst="rect">
            <a:avLst/>
          </a:prstGeom>
          <a:solidFill>
            <a:srgbClr val="DA3831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sp>
        <p:nvSpPr>
          <p:cNvPr id="40" name="Rettangolo"/>
          <p:cNvSpPr/>
          <p:nvPr/>
        </p:nvSpPr>
        <p:spPr>
          <a:xfrm>
            <a:off x="8128000" y="13387415"/>
            <a:ext cx="8128000" cy="381001"/>
          </a:xfrm>
          <a:prstGeom prst="rect">
            <a:avLst/>
          </a:prstGeom>
          <a:solidFill>
            <a:srgbClr val="2356A2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sp>
        <p:nvSpPr>
          <p:cNvPr id="41" name="Rettangolo"/>
          <p:cNvSpPr/>
          <p:nvPr/>
        </p:nvSpPr>
        <p:spPr>
          <a:xfrm>
            <a:off x="16255227" y="13387415"/>
            <a:ext cx="8128001" cy="381001"/>
          </a:xfrm>
          <a:prstGeom prst="rect">
            <a:avLst/>
          </a:prstGeom>
          <a:solidFill>
            <a:srgbClr val="F6C445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sp>
        <p:nvSpPr>
          <p:cNvPr id="42" name="Il contenuto di questa presentazione è riservato. Non distribuire questa presentazione, o parte di essa, senza l'esplicito consenso di Harley&amp;Dikkinson. Grazie per la vostra collaborazione."/>
          <p:cNvSpPr txBox="1"/>
          <p:nvPr/>
        </p:nvSpPr>
        <p:spPr>
          <a:xfrm rot="16200000">
            <a:off x="-6267368" y="6662611"/>
            <a:ext cx="13103547" cy="24943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>
            <a:lvl1pPr algn="ctr">
              <a:lnSpc>
                <a:spcPct val="100000"/>
              </a:lnSpc>
              <a:spcBef>
                <a:spcPts val="0"/>
              </a:spcBef>
              <a:defRPr sz="1100">
                <a:solidFill>
                  <a:srgbClr val="5E5E5E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Il contenuto di questa presentazione è riservato. Non distribuire questa presentazione, o parte di essa, senza l'esplicito consenso di Harley&amp;Dikkinson. Grazie per la vostra collaborazione.</a:t>
            </a:r>
          </a:p>
        </p:txBody>
      </p:sp>
      <p:sp>
        <p:nvSpPr>
          <p:cNvPr id="43" name="Numero diapositiva"/>
          <p:cNvSpPr txBox="1">
            <a:spLocks noGrp="1"/>
          </p:cNvSpPr>
          <p:nvPr>
            <p:ph type="sldNum" sz="quarter" idx="2"/>
          </p:nvPr>
        </p:nvSpPr>
        <p:spPr>
          <a:xfrm>
            <a:off x="12001499" y="13085233"/>
            <a:ext cx="368505" cy="374600"/>
          </a:xfrm>
          <a:prstGeom prst="rect">
            <a:avLst/>
          </a:prstGeom>
        </p:spPr>
        <p:txBody>
          <a:bodyPr/>
          <a:lstStyle>
            <a:lvl1pPr>
              <a:defRPr>
                <a:latin typeface="Helvetica Neue"/>
                <a:ea typeface="Helvetica Neue"/>
                <a:cs typeface="Helvetica Neue"/>
                <a:sym typeface="Helvetica Neue"/>
              </a:defRPr>
            </a:lvl1pPr>
          </a:lstStyle>
          <a:p>
            <a:fld id="{86CB4B4D-7CA3-9044-876B-883B54F8677D}" type="slidenum">
              <a:t>‹N›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Vuot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Numero diapositiva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Titolo ed elenco H&amp;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Titolo"/>
          <p:cNvSpPr txBox="1">
            <a:spLocks noGrp="1"/>
          </p:cNvSpPr>
          <p:nvPr>
            <p:ph type="title" hasCustomPrompt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Titolo</a:t>
            </a:r>
          </a:p>
        </p:txBody>
      </p:sp>
      <p:sp>
        <p:nvSpPr>
          <p:cNvPr id="58" name="Sottotitolo"/>
          <p:cNvSpPr txBox="1">
            <a:spLocks noGrp="1"/>
          </p:cNvSpPr>
          <p:nvPr>
            <p:ph type="body" sz="quarter" idx="21" hasCustomPrompt="1"/>
          </p:nvPr>
        </p:nvSpPr>
        <p:spPr>
          <a:xfrm>
            <a:off x="1206500" y="2061820"/>
            <a:ext cx="21971000" cy="934779"/>
          </a:xfrm>
          <a:prstGeom prst="rect">
            <a:avLst/>
          </a:prstGeom>
        </p:spPr>
        <p:txBody>
          <a:bodyPr lIns="45719" tIns="45719" rIns="45719" bIns="45719">
            <a:normAutofit/>
          </a:bodyPr>
          <a:lstStyle>
            <a:lvl1pPr defTabSz="718184">
              <a:lnSpc>
                <a:spcPct val="100000"/>
              </a:lnSpc>
              <a:spcBef>
                <a:spcPts val="0"/>
              </a:spcBef>
              <a:defRPr sz="4785">
                <a:latin typeface="Poppins SemiBold"/>
                <a:ea typeface="Poppins SemiBold"/>
                <a:cs typeface="Poppins SemiBold"/>
                <a:sym typeface="Poppins SemiBold"/>
              </a:defRPr>
            </a:lvl1pPr>
          </a:lstStyle>
          <a:p>
            <a:r>
              <a:t>Sottotitolo diapositiva</a:t>
            </a:r>
          </a:p>
        </p:txBody>
      </p:sp>
      <p:sp>
        <p:nvSpPr>
          <p:cNvPr id="59" name="Corpo livello uno…"/>
          <p:cNvSpPr txBox="1">
            <a:spLocks noGrp="1"/>
          </p:cNvSpPr>
          <p:nvPr>
            <p:ph type="body" idx="1" hasCustomPrompt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Testo elenco puntato diapositiva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60" name="Il contenuto di questa presentazione è riservato. Non distribuire questa presentazione, o parte di essa, senza l'esplicito consenso di Harley&amp;Dikkinson. Grazie per la vostra collaborazione."/>
          <p:cNvSpPr txBox="1"/>
          <p:nvPr/>
        </p:nvSpPr>
        <p:spPr>
          <a:xfrm rot="16200000">
            <a:off x="-6267368" y="6662611"/>
            <a:ext cx="13103547" cy="24943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>
            <a:lvl1pPr algn="ctr">
              <a:lnSpc>
                <a:spcPct val="100000"/>
              </a:lnSpc>
              <a:spcBef>
                <a:spcPts val="0"/>
              </a:spcBef>
              <a:defRPr sz="1100">
                <a:solidFill>
                  <a:srgbClr val="5E5E5E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Il contenuto di questa presentazione è riservato. Non distribuire questa presentazione, o parte di essa, senza l'esplicito consenso di Harley&amp;Dikkinson. Grazie per la vostra collaborazione.</a:t>
            </a:r>
          </a:p>
        </p:txBody>
      </p:sp>
      <p:sp>
        <p:nvSpPr>
          <p:cNvPr id="61" name="Rettangolo"/>
          <p:cNvSpPr/>
          <p:nvPr/>
        </p:nvSpPr>
        <p:spPr>
          <a:xfrm>
            <a:off x="0" y="0"/>
            <a:ext cx="8128000" cy="127000"/>
          </a:xfrm>
          <a:prstGeom prst="rect">
            <a:avLst/>
          </a:prstGeom>
          <a:solidFill>
            <a:srgbClr val="CB2C34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sp>
        <p:nvSpPr>
          <p:cNvPr id="62" name="Rettangolo"/>
          <p:cNvSpPr/>
          <p:nvPr/>
        </p:nvSpPr>
        <p:spPr>
          <a:xfrm>
            <a:off x="8128000" y="0"/>
            <a:ext cx="8128000" cy="127000"/>
          </a:xfrm>
          <a:prstGeom prst="rect">
            <a:avLst/>
          </a:prstGeom>
          <a:solidFill>
            <a:srgbClr val="223868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sp>
        <p:nvSpPr>
          <p:cNvPr id="63" name="Rettangolo"/>
          <p:cNvSpPr/>
          <p:nvPr/>
        </p:nvSpPr>
        <p:spPr>
          <a:xfrm>
            <a:off x="16255227" y="0"/>
            <a:ext cx="8128001" cy="127000"/>
          </a:xfrm>
          <a:prstGeom prst="rect">
            <a:avLst/>
          </a:prstGeom>
          <a:solidFill>
            <a:srgbClr val="F4C543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pic>
        <p:nvPicPr>
          <p:cNvPr id="64" name="Harley&amp;Dikkinson_logo-positivo.png" descr="Harley&amp;Dikkinson_logo-positivo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86687" y="12472886"/>
            <a:ext cx="3114589" cy="732401"/>
          </a:xfrm>
          <a:prstGeom prst="rect">
            <a:avLst/>
          </a:prstGeom>
          <a:ln w="12700">
            <a:miter lim="400000"/>
          </a:ln>
        </p:spPr>
      </p:pic>
      <p:pic>
        <p:nvPicPr>
          <p:cNvPr id="65" name="Centopiazze_logo-positivo.png" descr="Centopiazze_logo-positivo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535050" y="1332560"/>
            <a:ext cx="2963863" cy="1054043"/>
          </a:xfrm>
          <a:prstGeom prst="rect">
            <a:avLst/>
          </a:prstGeom>
          <a:ln w="12700">
            <a:miter lim="400000"/>
          </a:ln>
        </p:spPr>
      </p:pic>
      <p:sp>
        <p:nvSpPr>
          <p:cNvPr id="66" name="Numero diapositiva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Copia di Titolo ed elenco H&amp;D + clien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Titolo"/>
          <p:cNvSpPr txBox="1">
            <a:spLocks noGrp="1"/>
          </p:cNvSpPr>
          <p:nvPr>
            <p:ph type="title" hasCustomPrompt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Titolo</a:t>
            </a:r>
          </a:p>
        </p:txBody>
      </p:sp>
      <p:sp>
        <p:nvSpPr>
          <p:cNvPr id="74" name="Sottotitolo"/>
          <p:cNvSpPr txBox="1">
            <a:spLocks noGrp="1"/>
          </p:cNvSpPr>
          <p:nvPr>
            <p:ph type="body" sz="quarter" idx="21" hasCustomPrompt="1"/>
          </p:nvPr>
        </p:nvSpPr>
        <p:spPr>
          <a:xfrm>
            <a:off x="1206500" y="2061820"/>
            <a:ext cx="21971000" cy="934779"/>
          </a:xfrm>
          <a:prstGeom prst="rect">
            <a:avLst/>
          </a:prstGeom>
        </p:spPr>
        <p:txBody>
          <a:bodyPr lIns="45719" tIns="45719" rIns="45719" bIns="45719">
            <a:normAutofit/>
          </a:bodyPr>
          <a:lstStyle>
            <a:lvl1pPr defTabSz="718184">
              <a:lnSpc>
                <a:spcPct val="100000"/>
              </a:lnSpc>
              <a:spcBef>
                <a:spcPts val="0"/>
              </a:spcBef>
              <a:defRPr sz="4785">
                <a:latin typeface="Poppins SemiBold"/>
                <a:ea typeface="Poppins SemiBold"/>
                <a:cs typeface="Poppins SemiBold"/>
                <a:sym typeface="Poppins SemiBold"/>
              </a:defRPr>
            </a:lvl1pPr>
          </a:lstStyle>
          <a:p>
            <a:r>
              <a:t>Sottotitolo diapositiva</a:t>
            </a:r>
          </a:p>
        </p:txBody>
      </p:sp>
      <p:sp>
        <p:nvSpPr>
          <p:cNvPr id="75" name="Corpo livello uno…"/>
          <p:cNvSpPr txBox="1">
            <a:spLocks noGrp="1"/>
          </p:cNvSpPr>
          <p:nvPr>
            <p:ph type="body" idx="1" hasCustomPrompt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Testo elenco puntato diapositiva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76" name="Il contenuto di questa presentazione è riservato. Non distribuire questa presentazione, o parte di essa, senza l'esplicito consenso di Harley&amp;Dikkinson. Grazie per la vostra collaborazione."/>
          <p:cNvSpPr txBox="1"/>
          <p:nvPr/>
        </p:nvSpPr>
        <p:spPr>
          <a:xfrm rot="16200000">
            <a:off x="-6267368" y="6662611"/>
            <a:ext cx="13103547" cy="24943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ctr">
            <a:spAutoFit/>
          </a:bodyPr>
          <a:lstStyle>
            <a:lvl1pPr algn="ctr">
              <a:lnSpc>
                <a:spcPct val="100000"/>
              </a:lnSpc>
              <a:spcBef>
                <a:spcPts val="0"/>
              </a:spcBef>
              <a:defRPr sz="1100">
                <a:solidFill>
                  <a:srgbClr val="5E5E5E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Il contenuto di questa presentazione è riservato. Non distribuire questa presentazione, o parte di essa, senza l'esplicito consenso di Harley&amp;Dikkinson. Grazie per la vostra collaborazione.</a:t>
            </a:r>
          </a:p>
        </p:txBody>
      </p:sp>
      <p:sp>
        <p:nvSpPr>
          <p:cNvPr id="77" name="Rettangolo"/>
          <p:cNvSpPr/>
          <p:nvPr/>
        </p:nvSpPr>
        <p:spPr>
          <a:xfrm>
            <a:off x="0" y="0"/>
            <a:ext cx="8128000" cy="127000"/>
          </a:xfrm>
          <a:prstGeom prst="rect">
            <a:avLst/>
          </a:prstGeom>
          <a:solidFill>
            <a:srgbClr val="CB2C34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sp>
        <p:nvSpPr>
          <p:cNvPr id="78" name="Rettangolo"/>
          <p:cNvSpPr/>
          <p:nvPr/>
        </p:nvSpPr>
        <p:spPr>
          <a:xfrm>
            <a:off x="8128000" y="0"/>
            <a:ext cx="8128000" cy="127000"/>
          </a:xfrm>
          <a:prstGeom prst="rect">
            <a:avLst/>
          </a:prstGeom>
          <a:solidFill>
            <a:srgbClr val="223868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sp>
        <p:nvSpPr>
          <p:cNvPr id="79" name="Rettangolo"/>
          <p:cNvSpPr/>
          <p:nvPr/>
        </p:nvSpPr>
        <p:spPr>
          <a:xfrm>
            <a:off x="16255227" y="0"/>
            <a:ext cx="8128001" cy="127000"/>
          </a:xfrm>
          <a:prstGeom prst="rect">
            <a:avLst/>
          </a:prstGeom>
          <a:solidFill>
            <a:srgbClr val="F4C543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pic>
        <p:nvPicPr>
          <p:cNvPr id="80" name="Harley&amp;Dikkinson_logo-positivo.png" descr="Harley&amp;Dikkinson_logo-positivo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798129" y="12472886"/>
            <a:ext cx="3114589" cy="732401"/>
          </a:xfrm>
          <a:prstGeom prst="rect">
            <a:avLst/>
          </a:prstGeom>
          <a:ln w="12700">
            <a:miter lim="400000"/>
          </a:ln>
        </p:spPr>
      </p:pic>
      <p:pic>
        <p:nvPicPr>
          <p:cNvPr id="81" name="Immagine" descr="Immagine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837611" y="12489954"/>
            <a:ext cx="1681746" cy="732401"/>
          </a:xfrm>
          <a:prstGeom prst="rect">
            <a:avLst/>
          </a:prstGeom>
          <a:ln w="12700">
            <a:miter lim="400000"/>
          </a:ln>
        </p:spPr>
      </p:pic>
      <p:sp>
        <p:nvSpPr>
          <p:cNvPr id="82" name="per"/>
          <p:cNvSpPr txBox="1"/>
          <p:nvPr/>
        </p:nvSpPr>
        <p:spPr>
          <a:xfrm>
            <a:off x="21082539" y="12604136"/>
            <a:ext cx="627279" cy="4699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2400"/>
            </a:lvl1pPr>
          </a:lstStyle>
          <a:p>
            <a:r>
              <a:t>per</a:t>
            </a:r>
          </a:p>
        </p:txBody>
      </p:sp>
      <p:pic>
        <p:nvPicPr>
          <p:cNvPr id="83" name="Centopiazze_logo-positivo.png" descr="Centopiazze_logo-positivo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535050" y="1332560"/>
            <a:ext cx="2963863" cy="1054043"/>
          </a:xfrm>
          <a:prstGeom prst="rect">
            <a:avLst/>
          </a:prstGeom>
          <a:ln w="12700">
            <a:miter lim="400000"/>
          </a:ln>
        </p:spPr>
      </p:pic>
      <p:sp>
        <p:nvSpPr>
          <p:cNvPr id="84" name="Numero diapositiva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Copia di Titolo ed elenco H&amp;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Titolo"/>
          <p:cNvSpPr txBox="1">
            <a:spLocks noGrp="1"/>
          </p:cNvSpPr>
          <p:nvPr>
            <p:ph type="title" hasCustomPrompt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Titolo</a:t>
            </a:r>
          </a:p>
        </p:txBody>
      </p:sp>
      <p:sp>
        <p:nvSpPr>
          <p:cNvPr id="92" name="Sottotitolo"/>
          <p:cNvSpPr txBox="1">
            <a:spLocks noGrp="1"/>
          </p:cNvSpPr>
          <p:nvPr>
            <p:ph type="body" sz="quarter" idx="21" hasCustomPrompt="1"/>
          </p:nvPr>
        </p:nvSpPr>
        <p:spPr>
          <a:xfrm>
            <a:off x="1206500" y="2061820"/>
            <a:ext cx="21971000" cy="934779"/>
          </a:xfrm>
          <a:prstGeom prst="rect">
            <a:avLst/>
          </a:prstGeom>
        </p:spPr>
        <p:txBody>
          <a:bodyPr lIns="45719" tIns="45719" rIns="45719" bIns="45719">
            <a:normAutofit/>
          </a:bodyPr>
          <a:lstStyle>
            <a:lvl1pPr defTabSz="718184">
              <a:lnSpc>
                <a:spcPct val="100000"/>
              </a:lnSpc>
              <a:spcBef>
                <a:spcPts val="0"/>
              </a:spcBef>
              <a:defRPr sz="4785">
                <a:latin typeface="Poppins SemiBold"/>
                <a:ea typeface="Poppins SemiBold"/>
                <a:cs typeface="Poppins SemiBold"/>
                <a:sym typeface="Poppins SemiBold"/>
              </a:defRPr>
            </a:lvl1pPr>
          </a:lstStyle>
          <a:p>
            <a:r>
              <a:t>Sottotitolo diapositiva</a:t>
            </a:r>
          </a:p>
        </p:txBody>
      </p:sp>
      <p:sp>
        <p:nvSpPr>
          <p:cNvPr id="93" name="Corpo livello uno…"/>
          <p:cNvSpPr txBox="1">
            <a:spLocks noGrp="1"/>
          </p:cNvSpPr>
          <p:nvPr>
            <p:ph type="body" idx="1" hasCustomPrompt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Testo elenco puntato diapositiva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94" name="Il contenuto di questa presentazione è riservato. Non distribuire questa presentazione, o parte di essa, senza l'esplicito consenso di Harley&amp;Dikkinson. Grazie per la vostra collaborazione."/>
          <p:cNvSpPr txBox="1"/>
          <p:nvPr/>
        </p:nvSpPr>
        <p:spPr>
          <a:xfrm rot="16200000">
            <a:off x="-6267368" y="6662611"/>
            <a:ext cx="13103547" cy="24943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>
            <a:lvl1pPr algn="ctr">
              <a:lnSpc>
                <a:spcPct val="100000"/>
              </a:lnSpc>
              <a:spcBef>
                <a:spcPts val="0"/>
              </a:spcBef>
              <a:defRPr sz="1100">
                <a:solidFill>
                  <a:srgbClr val="5E5E5E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Il contenuto di questa presentazione è riservato. Non distribuire questa presentazione, o parte di essa, senza l'esplicito consenso di Harley&amp;Dikkinson. Grazie per la vostra collaborazione.</a:t>
            </a:r>
          </a:p>
        </p:txBody>
      </p:sp>
      <p:sp>
        <p:nvSpPr>
          <p:cNvPr id="95" name="Rettangolo"/>
          <p:cNvSpPr/>
          <p:nvPr/>
        </p:nvSpPr>
        <p:spPr>
          <a:xfrm>
            <a:off x="0" y="0"/>
            <a:ext cx="8128000" cy="127000"/>
          </a:xfrm>
          <a:prstGeom prst="rect">
            <a:avLst/>
          </a:prstGeom>
          <a:solidFill>
            <a:srgbClr val="CB2C34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sp>
        <p:nvSpPr>
          <p:cNvPr id="96" name="Rettangolo"/>
          <p:cNvSpPr/>
          <p:nvPr/>
        </p:nvSpPr>
        <p:spPr>
          <a:xfrm>
            <a:off x="8128000" y="0"/>
            <a:ext cx="8128000" cy="127000"/>
          </a:xfrm>
          <a:prstGeom prst="rect">
            <a:avLst/>
          </a:prstGeom>
          <a:solidFill>
            <a:srgbClr val="223868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sp>
        <p:nvSpPr>
          <p:cNvPr id="97" name="Rettangolo"/>
          <p:cNvSpPr/>
          <p:nvPr/>
        </p:nvSpPr>
        <p:spPr>
          <a:xfrm>
            <a:off x="16255227" y="0"/>
            <a:ext cx="8128001" cy="127000"/>
          </a:xfrm>
          <a:prstGeom prst="rect">
            <a:avLst/>
          </a:prstGeom>
          <a:solidFill>
            <a:srgbClr val="F4C543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pic>
        <p:nvPicPr>
          <p:cNvPr id="98" name="Centopiazze_logo-positivo.png" descr="Centopiazze_logo-positivo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35050" y="1332560"/>
            <a:ext cx="2963863" cy="1054043"/>
          </a:xfrm>
          <a:prstGeom prst="rect">
            <a:avLst/>
          </a:prstGeom>
          <a:ln w="12700">
            <a:miter lim="400000"/>
          </a:ln>
        </p:spPr>
      </p:pic>
      <p:sp>
        <p:nvSpPr>
          <p:cNvPr id="99" name="Numero diapositiva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Titolo ed elenco H&amp;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Titolo"/>
          <p:cNvSpPr txBox="1">
            <a:spLocks noGrp="1"/>
          </p:cNvSpPr>
          <p:nvPr>
            <p:ph type="title" hasCustomPrompt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Titolo</a:t>
            </a:r>
          </a:p>
        </p:txBody>
      </p:sp>
      <p:sp>
        <p:nvSpPr>
          <p:cNvPr id="107" name="Sottotitolo"/>
          <p:cNvSpPr txBox="1">
            <a:spLocks noGrp="1"/>
          </p:cNvSpPr>
          <p:nvPr>
            <p:ph type="body" sz="quarter" idx="21" hasCustomPrompt="1"/>
          </p:nvPr>
        </p:nvSpPr>
        <p:spPr>
          <a:xfrm>
            <a:off x="1206500" y="2061820"/>
            <a:ext cx="21971000" cy="934779"/>
          </a:xfrm>
          <a:prstGeom prst="rect">
            <a:avLst/>
          </a:prstGeom>
        </p:spPr>
        <p:txBody>
          <a:bodyPr lIns="45719" tIns="45719" rIns="45719" bIns="45719">
            <a:normAutofit/>
          </a:bodyPr>
          <a:lstStyle>
            <a:lvl1pPr defTabSz="718184">
              <a:lnSpc>
                <a:spcPct val="100000"/>
              </a:lnSpc>
              <a:spcBef>
                <a:spcPts val="0"/>
              </a:spcBef>
              <a:defRPr sz="4785">
                <a:latin typeface="Poppins SemiBold"/>
                <a:ea typeface="Poppins SemiBold"/>
                <a:cs typeface="Poppins SemiBold"/>
                <a:sym typeface="Poppins SemiBold"/>
              </a:defRPr>
            </a:lvl1pPr>
          </a:lstStyle>
          <a:p>
            <a:r>
              <a:t>Sottotitolo diapositiva</a:t>
            </a:r>
          </a:p>
        </p:txBody>
      </p:sp>
      <p:sp>
        <p:nvSpPr>
          <p:cNvPr id="108" name="Corpo livello uno…"/>
          <p:cNvSpPr txBox="1">
            <a:spLocks noGrp="1"/>
          </p:cNvSpPr>
          <p:nvPr>
            <p:ph type="body" idx="1" hasCustomPrompt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Testo elenco puntato diapositiva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109" name="Il contenuto di questa presentazione è riservato. Non distribuire questa presentazione, o parte di essa, senza l'esplicito consenso di Harley&amp;Dikkinson. Grazie per la vostra collaborazione."/>
          <p:cNvSpPr txBox="1"/>
          <p:nvPr/>
        </p:nvSpPr>
        <p:spPr>
          <a:xfrm rot="16200000">
            <a:off x="-6267368" y="6662611"/>
            <a:ext cx="13103547" cy="24943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>
            <a:lvl1pPr algn="ctr">
              <a:lnSpc>
                <a:spcPct val="100000"/>
              </a:lnSpc>
              <a:spcBef>
                <a:spcPts val="0"/>
              </a:spcBef>
              <a:defRPr sz="1100">
                <a:solidFill>
                  <a:srgbClr val="5E5E5E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Il contenuto di questa presentazione è riservato. Non distribuire questa presentazione, o parte di essa, senza l'esplicito consenso di Harley&amp;Dikkinson. Grazie per la vostra collaborazione.</a:t>
            </a:r>
          </a:p>
        </p:txBody>
      </p:sp>
      <p:sp>
        <p:nvSpPr>
          <p:cNvPr id="110" name="Rettangolo"/>
          <p:cNvSpPr/>
          <p:nvPr/>
        </p:nvSpPr>
        <p:spPr>
          <a:xfrm>
            <a:off x="0" y="0"/>
            <a:ext cx="8128000" cy="127000"/>
          </a:xfrm>
          <a:prstGeom prst="rect">
            <a:avLst/>
          </a:prstGeom>
          <a:solidFill>
            <a:srgbClr val="CB2C34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sp>
        <p:nvSpPr>
          <p:cNvPr id="111" name="Rettangolo"/>
          <p:cNvSpPr/>
          <p:nvPr/>
        </p:nvSpPr>
        <p:spPr>
          <a:xfrm>
            <a:off x="8128000" y="0"/>
            <a:ext cx="8128000" cy="127000"/>
          </a:xfrm>
          <a:prstGeom prst="rect">
            <a:avLst/>
          </a:prstGeom>
          <a:solidFill>
            <a:srgbClr val="223868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sp>
        <p:nvSpPr>
          <p:cNvPr id="112" name="Rettangolo"/>
          <p:cNvSpPr/>
          <p:nvPr/>
        </p:nvSpPr>
        <p:spPr>
          <a:xfrm>
            <a:off x="16255227" y="0"/>
            <a:ext cx="8128001" cy="127000"/>
          </a:xfrm>
          <a:prstGeom prst="rect">
            <a:avLst/>
          </a:prstGeom>
          <a:solidFill>
            <a:srgbClr val="F4C543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pic>
        <p:nvPicPr>
          <p:cNvPr id="113" name="Harley&amp;Dikkinson_logo-positivo.png" descr="Harley&amp;Dikkinson_logo-positivo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86687" y="12472886"/>
            <a:ext cx="3114589" cy="732401"/>
          </a:xfrm>
          <a:prstGeom prst="rect">
            <a:avLst/>
          </a:prstGeom>
          <a:ln w="12700">
            <a:miter lim="400000"/>
          </a:ln>
        </p:spPr>
      </p:pic>
      <p:sp>
        <p:nvSpPr>
          <p:cNvPr id="114" name="Numero diapositiva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Titolo ed elenco H&amp;D + clien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Titolo"/>
          <p:cNvSpPr txBox="1">
            <a:spLocks noGrp="1"/>
          </p:cNvSpPr>
          <p:nvPr>
            <p:ph type="title" hasCustomPrompt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Titolo</a:t>
            </a:r>
          </a:p>
        </p:txBody>
      </p:sp>
      <p:sp>
        <p:nvSpPr>
          <p:cNvPr id="122" name="Sottotitolo"/>
          <p:cNvSpPr txBox="1">
            <a:spLocks noGrp="1"/>
          </p:cNvSpPr>
          <p:nvPr>
            <p:ph type="body" sz="quarter" idx="21" hasCustomPrompt="1"/>
          </p:nvPr>
        </p:nvSpPr>
        <p:spPr>
          <a:xfrm>
            <a:off x="1206500" y="2061820"/>
            <a:ext cx="21971000" cy="934779"/>
          </a:xfrm>
          <a:prstGeom prst="rect">
            <a:avLst/>
          </a:prstGeom>
        </p:spPr>
        <p:txBody>
          <a:bodyPr lIns="45719" tIns="45719" rIns="45719" bIns="45719">
            <a:normAutofit/>
          </a:bodyPr>
          <a:lstStyle>
            <a:lvl1pPr defTabSz="718184">
              <a:lnSpc>
                <a:spcPct val="100000"/>
              </a:lnSpc>
              <a:spcBef>
                <a:spcPts val="0"/>
              </a:spcBef>
              <a:defRPr sz="4785">
                <a:latin typeface="Poppins SemiBold"/>
                <a:ea typeface="Poppins SemiBold"/>
                <a:cs typeface="Poppins SemiBold"/>
                <a:sym typeface="Poppins SemiBold"/>
              </a:defRPr>
            </a:lvl1pPr>
          </a:lstStyle>
          <a:p>
            <a:r>
              <a:t>Sottotitolo diapositiva</a:t>
            </a:r>
          </a:p>
        </p:txBody>
      </p:sp>
      <p:sp>
        <p:nvSpPr>
          <p:cNvPr id="123" name="Corpo livello uno…"/>
          <p:cNvSpPr txBox="1">
            <a:spLocks noGrp="1"/>
          </p:cNvSpPr>
          <p:nvPr>
            <p:ph type="body" idx="1" hasCustomPrompt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Testo elenco puntato diapositiva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124" name="Il contenuto di questa presentazione è riservato. Non distribuire questa presentazione, o parte di essa, senza l'esplicito consenso di Harley&amp;Dikkinson. Grazie per la vostra collaborazione."/>
          <p:cNvSpPr txBox="1"/>
          <p:nvPr/>
        </p:nvSpPr>
        <p:spPr>
          <a:xfrm rot="16200000">
            <a:off x="-6267368" y="6662611"/>
            <a:ext cx="13103547" cy="24943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ctr">
            <a:spAutoFit/>
          </a:bodyPr>
          <a:lstStyle>
            <a:lvl1pPr algn="ctr">
              <a:lnSpc>
                <a:spcPct val="100000"/>
              </a:lnSpc>
              <a:spcBef>
                <a:spcPts val="0"/>
              </a:spcBef>
              <a:defRPr sz="1100">
                <a:solidFill>
                  <a:srgbClr val="5E5E5E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Il contenuto di questa presentazione è riservato. Non distribuire questa presentazione, o parte di essa, senza l'esplicito consenso di Harley&amp;Dikkinson. Grazie per la vostra collaborazione.</a:t>
            </a:r>
          </a:p>
        </p:txBody>
      </p:sp>
      <p:sp>
        <p:nvSpPr>
          <p:cNvPr id="125" name="Rettangolo"/>
          <p:cNvSpPr/>
          <p:nvPr/>
        </p:nvSpPr>
        <p:spPr>
          <a:xfrm>
            <a:off x="0" y="0"/>
            <a:ext cx="8128000" cy="127000"/>
          </a:xfrm>
          <a:prstGeom prst="rect">
            <a:avLst/>
          </a:prstGeom>
          <a:solidFill>
            <a:srgbClr val="CB2C34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sp>
        <p:nvSpPr>
          <p:cNvPr id="126" name="Rettangolo"/>
          <p:cNvSpPr/>
          <p:nvPr/>
        </p:nvSpPr>
        <p:spPr>
          <a:xfrm>
            <a:off x="8128000" y="0"/>
            <a:ext cx="8128000" cy="127000"/>
          </a:xfrm>
          <a:prstGeom prst="rect">
            <a:avLst/>
          </a:prstGeom>
          <a:solidFill>
            <a:srgbClr val="223868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sp>
        <p:nvSpPr>
          <p:cNvPr id="127" name="Rettangolo"/>
          <p:cNvSpPr/>
          <p:nvPr/>
        </p:nvSpPr>
        <p:spPr>
          <a:xfrm>
            <a:off x="16255227" y="0"/>
            <a:ext cx="8128001" cy="127000"/>
          </a:xfrm>
          <a:prstGeom prst="rect">
            <a:avLst/>
          </a:prstGeom>
          <a:solidFill>
            <a:srgbClr val="F4C543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pic>
        <p:nvPicPr>
          <p:cNvPr id="128" name="Harley&amp;Dikkinson_logo-positivo.png" descr="Harley&amp;Dikkinson_logo-positivo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798129" y="12472886"/>
            <a:ext cx="3114589" cy="732401"/>
          </a:xfrm>
          <a:prstGeom prst="rect">
            <a:avLst/>
          </a:prstGeom>
          <a:ln w="12700">
            <a:miter lim="400000"/>
          </a:ln>
        </p:spPr>
      </p:pic>
      <p:pic>
        <p:nvPicPr>
          <p:cNvPr id="129" name="Immagine" descr="Immagine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837611" y="12489954"/>
            <a:ext cx="1681746" cy="732401"/>
          </a:xfrm>
          <a:prstGeom prst="rect">
            <a:avLst/>
          </a:prstGeom>
          <a:ln w="12700">
            <a:miter lim="400000"/>
          </a:ln>
        </p:spPr>
      </p:pic>
      <p:sp>
        <p:nvSpPr>
          <p:cNvPr id="130" name="per"/>
          <p:cNvSpPr txBox="1"/>
          <p:nvPr/>
        </p:nvSpPr>
        <p:spPr>
          <a:xfrm>
            <a:off x="21082539" y="12604136"/>
            <a:ext cx="627279" cy="4699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2400"/>
            </a:lvl1pPr>
          </a:lstStyle>
          <a:p>
            <a:r>
              <a:t>per</a:t>
            </a:r>
          </a:p>
        </p:txBody>
      </p:sp>
      <p:sp>
        <p:nvSpPr>
          <p:cNvPr id="131" name="Numero diapositiva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‹N›</a:t>
            </a:fld>
            <a:endParaRPr/>
          </a:p>
        </p:txBody>
      </p:sp>
    </p:spTree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Il contenuto di questa presentazione è riservato. Non distribuire questa presentazione, o parte di essa, senza l'esplicito consenso di Harley&amp;Dikkinson. Grazie per la vostra collaborazione."/>
          <p:cNvSpPr txBox="1"/>
          <p:nvPr/>
        </p:nvSpPr>
        <p:spPr>
          <a:xfrm rot="16200000">
            <a:off x="-6267368" y="6662611"/>
            <a:ext cx="13103547" cy="24943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>
            <a:lvl1pPr algn="ctr">
              <a:lnSpc>
                <a:spcPct val="100000"/>
              </a:lnSpc>
              <a:spcBef>
                <a:spcPts val="0"/>
              </a:spcBef>
              <a:defRPr sz="1100">
                <a:solidFill>
                  <a:srgbClr val="5E5E5E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Il contenuto di questa presentazione è riservato. Non distribuire questa presentazione, o parte di essa, senza l'esplicito consenso di Harley&amp;Dikkinson. Grazie per la vostra collaborazione.</a:t>
            </a:r>
          </a:p>
        </p:txBody>
      </p:sp>
      <p:sp>
        <p:nvSpPr>
          <p:cNvPr id="3" name="Rettangolo"/>
          <p:cNvSpPr/>
          <p:nvPr/>
        </p:nvSpPr>
        <p:spPr>
          <a:xfrm>
            <a:off x="0" y="13387415"/>
            <a:ext cx="8128001" cy="381001"/>
          </a:xfrm>
          <a:prstGeom prst="rect">
            <a:avLst/>
          </a:prstGeom>
          <a:solidFill>
            <a:srgbClr val="CB2C34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sp>
        <p:nvSpPr>
          <p:cNvPr id="4" name="Rettangolo"/>
          <p:cNvSpPr/>
          <p:nvPr/>
        </p:nvSpPr>
        <p:spPr>
          <a:xfrm>
            <a:off x="8128000" y="13387415"/>
            <a:ext cx="8128000" cy="381001"/>
          </a:xfrm>
          <a:prstGeom prst="rect">
            <a:avLst/>
          </a:prstGeom>
          <a:solidFill>
            <a:srgbClr val="223868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sp>
        <p:nvSpPr>
          <p:cNvPr id="5" name="Rettangolo"/>
          <p:cNvSpPr/>
          <p:nvPr/>
        </p:nvSpPr>
        <p:spPr>
          <a:xfrm>
            <a:off x="16255227" y="13387415"/>
            <a:ext cx="8128001" cy="381001"/>
          </a:xfrm>
          <a:prstGeom prst="rect">
            <a:avLst/>
          </a:prstGeom>
          <a:solidFill>
            <a:srgbClr val="F6C445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sp>
        <p:nvSpPr>
          <p:cNvPr id="6" name="Titolo"/>
          <p:cNvSpPr txBox="1">
            <a:spLocks noGrp="1"/>
          </p:cNvSpPr>
          <p:nvPr>
            <p:ph type="title" hasCustomPrompt="1"/>
          </p:nvPr>
        </p:nvSpPr>
        <p:spPr>
          <a:xfrm>
            <a:off x="1206500" y="1079500"/>
            <a:ext cx="21971000" cy="143316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>
            <a:normAutofit/>
          </a:bodyPr>
          <a:lstStyle/>
          <a:p>
            <a:r>
              <a:t>Titolo</a:t>
            </a:r>
          </a:p>
        </p:txBody>
      </p:sp>
      <p:sp>
        <p:nvSpPr>
          <p:cNvPr id="7" name="Corpo livello uno…"/>
          <p:cNvSpPr txBox="1">
            <a:spLocks noGrp="1"/>
          </p:cNvSpPr>
          <p:nvPr>
            <p:ph type="body" idx="1" hasCustomPrompt="1"/>
          </p:nvPr>
        </p:nvSpPr>
        <p:spPr>
          <a:xfrm>
            <a:off x="1206500" y="4254500"/>
            <a:ext cx="21971000" cy="825601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/>
          <a:lstStyle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r>
              <a:t>Testo elenco puntato diapositiva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8" name="Numero diapositiva"/>
          <p:cNvSpPr txBox="1">
            <a:spLocks noGrp="1"/>
          </p:cNvSpPr>
          <p:nvPr>
            <p:ph type="sldNum" sz="quarter" idx="2"/>
          </p:nvPr>
        </p:nvSpPr>
        <p:spPr>
          <a:xfrm>
            <a:off x="12011672" y="13074598"/>
            <a:ext cx="348159" cy="381001"/>
          </a:xfrm>
          <a:prstGeom prst="rect">
            <a:avLst/>
          </a:prstGeom>
          <a:ln w="12700">
            <a:miter lim="400000"/>
          </a:ln>
        </p:spPr>
        <p:txBody>
          <a:bodyPr wrap="none" lIns="50800" tIns="50800" rIns="50800" bIns="50800" anchor="b">
            <a:spAutoFit/>
          </a:bodyPr>
          <a:lstStyle>
            <a:lvl1pPr algn="ctr" defTabSz="584200">
              <a:lnSpc>
                <a:spcPct val="100000"/>
              </a:lnSpc>
              <a:spcBef>
                <a:spcPts val="0"/>
              </a:spcBef>
              <a:defRPr sz="1800"/>
            </a:lvl1pPr>
          </a:lstStyle>
          <a:p>
            <a:fld id="{86CB4B4D-7CA3-9044-876B-883B54F8677D}" type="slidenum">
              <a:t>‹N›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p:transition spd="med"/>
  <p:txStyles>
    <p:titleStyle>
      <a:lvl1pPr marL="0" marR="0" indent="0" algn="l" defTabSz="2438338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500" b="0" i="0" u="none" strike="noStrike" cap="none" spc="-170" baseline="0">
          <a:solidFill>
            <a:srgbClr val="000000"/>
          </a:solidFill>
          <a:uFillTx/>
          <a:latin typeface="Poppins Bold"/>
          <a:ea typeface="Poppins Bold"/>
          <a:cs typeface="Poppins Bold"/>
          <a:sym typeface="Poppins Bold"/>
        </a:defRPr>
      </a:lvl1pPr>
      <a:lvl2pPr marL="0" marR="0" indent="457200" algn="l" defTabSz="2438338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500" b="0" i="0" u="none" strike="noStrike" cap="none" spc="-170" baseline="0">
          <a:solidFill>
            <a:srgbClr val="000000"/>
          </a:solidFill>
          <a:uFillTx/>
          <a:latin typeface="Poppins Bold"/>
          <a:ea typeface="Poppins Bold"/>
          <a:cs typeface="Poppins Bold"/>
          <a:sym typeface="Poppins Bold"/>
        </a:defRPr>
      </a:lvl2pPr>
      <a:lvl3pPr marL="0" marR="0" indent="914400" algn="l" defTabSz="2438338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500" b="0" i="0" u="none" strike="noStrike" cap="none" spc="-170" baseline="0">
          <a:solidFill>
            <a:srgbClr val="000000"/>
          </a:solidFill>
          <a:uFillTx/>
          <a:latin typeface="Poppins Bold"/>
          <a:ea typeface="Poppins Bold"/>
          <a:cs typeface="Poppins Bold"/>
          <a:sym typeface="Poppins Bold"/>
        </a:defRPr>
      </a:lvl3pPr>
      <a:lvl4pPr marL="0" marR="0" indent="1371600" algn="l" defTabSz="2438338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500" b="0" i="0" u="none" strike="noStrike" cap="none" spc="-170" baseline="0">
          <a:solidFill>
            <a:srgbClr val="000000"/>
          </a:solidFill>
          <a:uFillTx/>
          <a:latin typeface="Poppins Bold"/>
          <a:ea typeface="Poppins Bold"/>
          <a:cs typeface="Poppins Bold"/>
          <a:sym typeface="Poppins Bold"/>
        </a:defRPr>
      </a:lvl4pPr>
      <a:lvl5pPr marL="0" marR="0" indent="1828800" algn="l" defTabSz="2438338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500" b="0" i="0" u="none" strike="noStrike" cap="none" spc="-170" baseline="0">
          <a:solidFill>
            <a:srgbClr val="000000"/>
          </a:solidFill>
          <a:uFillTx/>
          <a:latin typeface="Poppins Bold"/>
          <a:ea typeface="Poppins Bold"/>
          <a:cs typeface="Poppins Bold"/>
          <a:sym typeface="Poppins Bold"/>
        </a:defRPr>
      </a:lvl5pPr>
      <a:lvl6pPr marL="0" marR="0" indent="2286000" algn="l" defTabSz="2438338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500" b="0" i="0" u="none" strike="noStrike" cap="none" spc="-170" baseline="0">
          <a:solidFill>
            <a:srgbClr val="000000"/>
          </a:solidFill>
          <a:uFillTx/>
          <a:latin typeface="Poppins Bold"/>
          <a:ea typeface="Poppins Bold"/>
          <a:cs typeface="Poppins Bold"/>
          <a:sym typeface="Poppins Bold"/>
        </a:defRPr>
      </a:lvl6pPr>
      <a:lvl7pPr marL="0" marR="0" indent="2743200" algn="l" defTabSz="2438338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500" b="0" i="0" u="none" strike="noStrike" cap="none" spc="-170" baseline="0">
          <a:solidFill>
            <a:srgbClr val="000000"/>
          </a:solidFill>
          <a:uFillTx/>
          <a:latin typeface="Poppins Bold"/>
          <a:ea typeface="Poppins Bold"/>
          <a:cs typeface="Poppins Bold"/>
          <a:sym typeface="Poppins Bold"/>
        </a:defRPr>
      </a:lvl7pPr>
      <a:lvl8pPr marL="0" marR="0" indent="3200400" algn="l" defTabSz="2438338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500" b="0" i="0" u="none" strike="noStrike" cap="none" spc="-170" baseline="0">
          <a:solidFill>
            <a:srgbClr val="000000"/>
          </a:solidFill>
          <a:uFillTx/>
          <a:latin typeface="Poppins Bold"/>
          <a:ea typeface="Poppins Bold"/>
          <a:cs typeface="Poppins Bold"/>
          <a:sym typeface="Poppins Bold"/>
        </a:defRPr>
      </a:lvl8pPr>
      <a:lvl9pPr marL="0" marR="0" indent="3657600" algn="l" defTabSz="2438338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500" b="0" i="0" u="none" strike="noStrike" cap="none" spc="-170" baseline="0">
          <a:solidFill>
            <a:srgbClr val="000000"/>
          </a:solidFill>
          <a:uFillTx/>
          <a:latin typeface="Poppins Bold"/>
          <a:ea typeface="Poppins Bold"/>
          <a:cs typeface="Poppins Bold"/>
          <a:sym typeface="Poppins Bold"/>
        </a:defRPr>
      </a:lvl9pPr>
    </p:titleStyle>
    <p:bodyStyle>
      <a:lvl1pPr marL="0" marR="0" indent="0" algn="l" defTabSz="2438338" latinLnBrk="0">
        <a:lnSpc>
          <a:spcPct val="90000"/>
        </a:lnSpc>
        <a:spcBef>
          <a:spcPts val="4500"/>
        </a:spcBef>
        <a:spcAft>
          <a:spcPts val="0"/>
        </a:spcAft>
        <a:buClrTx/>
        <a:buSzTx/>
        <a:buFontTx/>
        <a:buNone/>
        <a:tabLst/>
        <a:defRPr sz="5500" b="0" i="0" u="none" strike="noStrike" cap="none" spc="0" baseline="0">
          <a:solidFill>
            <a:srgbClr val="000000"/>
          </a:solidFill>
          <a:uFillTx/>
          <a:latin typeface="Montserrat Regular"/>
          <a:ea typeface="Montserrat Regular"/>
          <a:cs typeface="Montserrat Regular"/>
          <a:sym typeface="Montserrat Regular"/>
        </a:defRPr>
      </a:lvl1pPr>
      <a:lvl2pPr marL="0" marR="0" indent="609600" algn="l" defTabSz="2438338" latinLnBrk="0">
        <a:lnSpc>
          <a:spcPct val="90000"/>
        </a:lnSpc>
        <a:spcBef>
          <a:spcPts val="4500"/>
        </a:spcBef>
        <a:spcAft>
          <a:spcPts val="0"/>
        </a:spcAft>
        <a:buClrTx/>
        <a:buSzTx/>
        <a:buFontTx/>
        <a:buNone/>
        <a:tabLst/>
        <a:defRPr sz="5500" b="0" i="0" u="none" strike="noStrike" cap="none" spc="0" baseline="0">
          <a:solidFill>
            <a:srgbClr val="000000"/>
          </a:solidFill>
          <a:uFillTx/>
          <a:latin typeface="Montserrat Regular"/>
          <a:ea typeface="Montserrat Regular"/>
          <a:cs typeface="Montserrat Regular"/>
          <a:sym typeface="Montserrat Regular"/>
        </a:defRPr>
      </a:lvl2pPr>
      <a:lvl3pPr marL="0" marR="0" indent="1219200" algn="l" defTabSz="2438338" latinLnBrk="0">
        <a:lnSpc>
          <a:spcPct val="90000"/>
        </a:lnSpc>
        <a:spcBef>
          <a:spcPts val="4500"/>
        </a:spcBef>
        <a:spcAft>
          <a:spcPts val="0"/>
        </a:spcAft>
        <a:buClrTx/>
        <a:buSzTx/>
        <a:buFontTx/>
        <a:buNone/>
        <a:tabLst/>
        <a:defRPr sz="5500" b="0" i="0" u="none" strike="noStrike" cap="none" spc="0" baseline="0">
          <a:solidFill>
            <a:srgbClr val="000000"/>
          </a:solidFill>
          <a:uFillTx/>
          <a:latin typeface="Montserrat Regular"/>
          <a:ea typeface="Montserrat Regular"/>
          <a:cs typeface="Montserrat Regular"/>
          <a:sym typeface="Montserrat Regular"/>
        </a:defRPr>
      </a:lvl3pPr>
      <a:lvl4pPr marL="0" marR="0" indent="1828800" algn="l" defTabSz="2438338" latinLnBrk="0">
        <a:lnSpc>
          <a:spcPct val="90000"/>
        </a:lnSpc>
        <a:spcBef>
          <a:spcPts val="4500"/>
        </a:spcBef>
        <a:spcAft>
          <a:spcPts val="0"/>
        </a:spcAft>
        <a:buClrTx/>
        <a:buSzTx/>
        <a:buFontTx/>
        <a:buNone/>
        <a:tabLst/>
        <a:defRPr sz="5500" b="0" i="0" u="none" strike="noStrike" cap="none" spc="0" baseline="0">
          <a:solidFill>
            <a:srgbClr val="000000"/>
          </a:solidFill>
          <a:uFillTx/>
          <a:latin typeface="Montserrat Regular"/>
          <a:ea typeface="Montserrat Regular"/>
          <a:cs typeface="Montserrat Regular"/>
          <a:sym typeface="Montserrat Regular"/>
        </a:defRPr>
      </a:lvl4pPr>
      <a:lvl5pPr marL="0" marR="0" indent="2438400" algn="l" defTabSz="2438338" latinLnBrk="0">
        <a:lnSpc>
          <a:spcPct val="90000"/>
        </a:lnSpc>
        <a:spcBef>
          <a:spcPts val="4500"/>
        </a:spcBef>
        <a:spcAft>
          <a:spcPts val="0"/>
        </a:spcAft>
        <a:buClrTx/>
        <a:buSzTx/>
        <a:buFontTx/>
        <a:buNone/>
        <a:tabLst/>
        <a:defRPr sz="5500" b="0" i="0" u="none" strike="noStrike" cap="none" spc="0" baseline="0">
          <a:solidFill>
            <a:srgbClr val="000000"/>
          </a:solidFill>
          <a:uFillTx/>
          <a:latin typeface="Montserrat Regular"/>
          <a:ea typeface="Montserrat Regular"/>
          <a:cs typeface="Montserrat Regular"/>
          <a:sym typeface="Montserrat Regular"/>
        </a:defRPr>
      </a:lvl5pPr>
      <a:lvl6pPr marL="3746500" marR="0" indent="-698500" algn="l" defTabSz="2438338" latinLnBrk="0">
        <a:lnSpc>
          <a:spcPct val="90000"/>
        </a:lnSpc>
        <a:spcBef>
          <a:spcPts val="4500"/>
        </a:spcBef>
        <a:spcAft>
          <a:spcPts val="0"/>
        </a:spcAft>
        <a:buClrTx/>
        <a:buSzPct val="123000"/>
        <a:buFontTx/>
        <a:buChar char="•"/>
        <a:tabLst/>
        <a:defRPr sz="5500" b="0" i="0" u="none" strike="noStrike" cap="none" spc="0" baseline="0">
          <a:solidFill>
            <a:srgbClr val="000000"/>
          </a:solidFill>
          <a:uFillTx/>
          <a:latin typeface="Montserrat Regular"/>
          <a:ea typeface="Montserrat Regular"/>
          <a:cs typeface="Montserrat Regular"/>
          <a:sym typeface="Montserrat Regular"/>
        </a:defRPr>
      </a:lvl6pPr>
      <a:lvl7pPr marL="4356100" marR="0" indent="-698500" algn="l" defTabSz="2438338" latinLnBrk="0">
        <a:lnSpc>
          <a:spcPct val="90000"/>
        </a:lnSpc>
        <a:spcBef>
          <a:spcPts val="4500"/>
        </a:spcBef>
        <a:spcAft>
          <a:spcPts val="0"/>
        </a:spcAft>
        <a:buClrTx/>
        <a:buSzPct val="123000"/>
        <a:buFontTx/>
        <a:buChar char="•"/>
        <a:tabLst/>
        <a:defRPr sz="5500" b="0" i="0" u="none" strike="noStrike" cap="none" spc="0" baseline="0">
          <a:solidFill>
            <a:srgbClr val="000000"/>
          </a:solidFill>
          <a:uFillTx/>
          <a:latin typeface="Montserrat Regular"/>
          <a:ea typeface="Montserrat Regular"/>
          <a:cs typeface="Montserrat Regular"/>
          <a:sym typeface="Montserrat Regular"/>
        </a:defRPr>
      </a:lvl7pPr>
      <a:lvl8pPr marL="4965700" marR="0" indent="-698500" algn="l" defTabSz="2438338" latinLnBrk="0">
        <a:lnSpc>
          <a:spcPct val="90000"/>
        </a:lnSpc>
        <a:spcBef>
          <a:spcPts val="4500"/>
        </a:spcBef>
        <a:spcAft>
          <a:spcPts val="0"/>
        </a:spcAft>
        <a:buClrTx/>
        <a:buSzPct val="123000"/>
        <a:buFontTx/>
        <a:buChar char="•"/>
        <a:tabLst/>
        <a:defRPr sz="5500" b="0" i="0" u="none" strike="noStrike" cap="none" spc="0" baseline="0">
          <a:solidFill>
            <a:srgbClr val="000000"/>
          </a:solidFill>
          <a:uFillTx/>
          <a:latin typeface="Montserrat Regular"/>
          <a:ea typeface="Montserrat Regular"/>
          <a:cs typeface="Montserrat Regular"/>
          <a:sym typeface="Montserrat Regular"/>
        </a:defRPr>
      </a:lvl8pPr>
      <a:lvl9pPr marL="5575300" marR="0" indent="-698500" algn="l" defTabSz="2438338" latinLnBrk="0">
        <a:lnSpc>
          <a:spcPct val="90000"/>
        </a:lnSpc>
        <a:spcBef>
          <a:spcPts val="4500"/>
        </a:spcBef>
        <a:spcAft>
          <a:spcPts val="0"/>
        </a:spcAft>
        <a:buClrTx/>
        <a:buSzPct val="123000"/>
        <a:buFontTx/>
        <a:buChar char="•"/>
        <a:tabLst/>
        <a:defRPr sz="5500" b="0" i="0" u="none" strike="noStrike" cap="none" spc="0" baseline="0">
          <a:solidFill>
            <a:srgbClr val="000000"/>
          </a:solidFill>
          <a:uFillTx/>
          <a:latin typeface="Montserrat Regular"/>
          <a:ea typeface="Montserrat Regular"/>
          <a:cs typeface="Montserrat Regular"/>
          <a:sym typeface="Montserrat Regular"/>
        </a:defRPr>
      </a:lvl9pPr>
    </p:bodyStyle>
    <p:otherStyle>
      <a:lvl1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ontserrat Regular"/>
        </a:defRPr>
      </a:lvl1pPr>
      <a:lvl2pPr marL="0" marR="0" indent="4572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ontserrat Regular"/>
        </a:defRPr>
      </a:lvl2pPr>
      <a:lvl3pPr marL="0" marR="0" indent="9144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ontserrat Regular"/>
        </a:defRPr>
      </a:lvl3pPr>
      <a:lvl4pPr marL="0" marR="0" indent="13716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ontserrat Regular"/>
        </a:defRPr>
      </a:lvl4pPr>
      <a:lvl5pPr marL="0" marR="0" indent="18288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ontserrat Regular"/>
        </a:defRPr>
      </a:lvl5pPr>
      <a:lvl6pPr marL="0" marR="0" indent="22860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ontserrat Regular"/>
        </a:defRPr>
      </a:lvl6pPr>
      <a:lvl7pPr marL="0" marR="0" indent="27432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ontserrat Regular"/>
        </a:defRPr>
      </a:lvl7pPr>
      <a:lvl8pPr marL="0" marR="0" indent="32004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ontserrat Regular"/>
        </a:defRPr>
      </a:lvl8pPr>
      <a:lvl9pPr marL="0" marR="0" indent="36576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ontserrat Regular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tif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2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image" Target="../media/image2.png"/><Relationship Id="rId7" Type="http://schemas.openxmlformats.org/officeDocument/2006/relationships/image" Target="../media/image1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5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5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hyperlink" Target="https://www.rcgp.org.uk/representing-you/policy-areas/loneliness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Relationship Id="rId6" Type="http://schemas.openxmlformats.org/officeDocument/2006/relationships/hyperlink" Target="https://www.who.int/groups/commission-on-social-connection" TargetMode="External"/><Relationship Id="rId5" Type="http://schemas.openxmlformats.org/officeDocument/2006/relationships/hyperlink" Target="https://www.cnr.it/it/nota-stampa/n-11738/il-ritiro-sociale-volontario-tra-i-giovani-in-italia" TargetMode="External"/><Relationship Id="rId4" Type="http://schemas.openxmlformats.org/officeDocument/2006/relationships/hyperlink" Target="https://www-axa-com.cdn.axa-contento-118412.eu/www-axa-com/a09d3707-ce9d-4e88-bc37-5472f9be77ae_axa_mind_health_study_2023.pdf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hortform.com/pdf/the-good-life-pdf-robert-waldinger-and-marc-schulz" TargetMode="External"/><Relationship Id="rId3" Type="http://schemas.openxmlformats.org/officeDocument/2006/relationships/image" Target="../media/image2.png"/><Relationship Id="rId7" Type="http://schemas.openxmlformats.org/officeDocument/2006/relationships/hyperlink" Target="https://www.hhs.gov/sites/default/files/surgeon-general-social-connection-advisory.pdf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5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22.png"/><Relationship Id="rId5" Type="http://schemas.openxmlformats.org/officeDocument/2006/relationships/hyperlink" Target="https://www.istat.it/it/files/2023/04/Bes-2022.pdf" TargetMode="External"/><Relationship Id="rId4" Type="http://schemas.openxmlformats.org/officeDocument/2006/relationships/image" Target="../media/image5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tiff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5.png"/><Relationship Id="rId4" Type="http://schemas.openxmlformats.org/officeDocument/2006/relationships/image" Target="../media/image2.pn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5.png"/><Relationship Id="rId4" Type="http://schemas.openxmlformats.org/officeDocument/2006/relationships/image" Target="../media/image2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5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5.png"/><Relationship Id="rId5" Type="http://schemas.openxmlformats.org/officeDocument/2006/relationships/image" Target="../media/image2.png"/><Relationship Id="rId4" Type="http://schemas.openxmlformats.org/officeDocument/2006/relationships/image" Target="../media/image25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tif"/><Relationship Id="rId2" Type="http://schemas.openxmlformats.org/officeDocument/2006/relationships/image" Target="../media/image26.tif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5.png"/><Relationship Id="rId4" Type="http://schemas.openxmlformats.org/officeDocument/2006/relationships/image" Target="../media/image2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hyperlink" Target="https://www.wired.com/2014/11/4-smart-hacks-turn-shipping-containers-lively-social-hubs/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29.tiff"/><Relationship Id="rId5" Type="http://schemas.openxmlformats.org/officeDocument/2006/relationships/image" Target="../media/image28.jpeg"/><Relationship Id="rId4" Type="http://schemas.openxmlformats.org/officeDocument/2006/relationships/image" Target="../media/image5.png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13" Type="http://schemas.openxmlformats.org/officeDocument/2006/relationships/image" Target="../media/image39.png"/><Relationship Id="rId3" Type="http://schemas.openxmlformats.org/officeDocument/2006/relationships/image" Target="../media/image30.tiff"/><Relationship Id="rId7" Type="http://schemas.openxmlformats.org/officeDocument/2006/relationships/image" Target="../media/image33.png"/><Relationship Id="rId12" Type="http://schemas.openxmlformats.org/officeDocument/2006/relationships/image" Target="../media/image38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png"/><Relationship Id="rId11" Type="http://schemas.openxmlformats.org/officeDocument/2006/relationships/image" Target="../media/image37.png"/><Relationship Id="rId5" Type="http://schemas.openxmlformats.org/officeDocument/2006/relationships/image" Target="../media/image31.png"/><Relationship Id="rId10" Type="http://schemas.openxmlformats.org/officeDocument/2006/relationships/image" Target="../media/image36.png"/><Relationship Id="rId4" Type="http://schemas.openxmlformats.org/officeDocument/2006/relationships/image" Target="../media/image5.png"/><Relationship Id="rId9" Type="http://schemas.openxmlformats.org/officeDocument/2006/relationships/image" Target="../media/image35.png"/><Relationship Id="rId14" Type="http://schemas.openxmlformats.org/officeDocument/2006/relationships/image" Target="../media/image40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42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41.png"/><Relationship Id="rId5" Type="http://schemas.openxmlformats.org/officeDocument/2006/relationships/image" Target="../media/image11.png"/><Relationship Id="rId4" Type="http://schemas.openxmlformats.org/officeDocument/2006/relationships/image" Target="../media/image5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5.png"/><Relationship Id="rId5" Type="http://schemas.openxmlformats.org/officeDocument/2006/relationships/image" Target="../media/image2.png"/><Relationship Id="rId4" Type="http://schemas.openxmlformats.org/officeDocument/2006/relationships/image" Target="../media/image42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5.png"/><Relationship Id="rId5" Type="http://schemas.openxmlformats.org/officeDocument/2006/relationships/image" Target="../media/image2.png"/><Relationship Id="rId4" Type="http://schemas.openxmlformats.org/officeDocument/2006/relationships/image" Target="../media/image42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5.png"/><Relationship Id="rId5" Type="http://schemas.openxmlformats.org/officeDocument/2006/relationships/image" Target="../media/image2.png"/><Relationship Id="rId4" Type="http://schemas.openxmlformats.org/officeDocument/2006/relationships/image" Target="../media/image42.png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44.png"/><Relationship Id="rId4" Type="http://schemas.openxmlformats.org/officeDocument/2006/relationships/image" Target="../media/image43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24.png"/><Relationship Id="rId4" Type="http://schemas.openxmlformats.org/officeDocument/2006/relationships/image" Target="../media/image5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48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47.png"/><Relationship Id="rId5" Type="http://schemas.openxmlformats.org/officeDocument/2006/relationships/image" Target="../media/image46.png"/><Relationship Id="rId4" Type="http://schemas.openxmlformats.org/officeDocument/2006/relationships/image" Target="../media/image45.png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2.png"/><Relationship Id="rId3" Type="http://schemas.openxmlformats.org/officeDocument/2006/relationships/image" Target="../media/image5.png"/><Relationship Id="rId7" Type="http://schemas.openxmlformats.org/officeDocument/2006/relationships/image" Target="../media/image51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50.png"/><Relationship Id="rId5" Type="http://schemas.openxmlformats.org/officeDocument/2006/relationships/image" Target="../media/image49.png"/><Relationship Id="rId10" Type="http://schemas.openxmlformats.org/officeDocument/2006/relationships/image" Target="../media/image54.png"/><Relationship Id="rId4" Type="http://schemas.openxmlformats.org/officeDocument/2006/relationships/image" Target="../media/image48.png"/><Relationship Id="rId9" Type="http://schemas.openxmlformats.org/officeDocument/2006/relationships/image" Target="../media/image53.png"/></Relationships>
</file>

<file path=ppt/slides/_rels/slide4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8.png"/><Relationship Id="rId13" Type="http://schemas.openxmlformats.org/officeDocument/2006/relationships/image" Target="../media/image63.png"/><Relationship Id="rId3" Type="http://schemas.openxmlformats.org/officeDocument/2006/relationships/image" Target="../media/image2.png"/><Relationship Id="rId7" Type="http://schemas.openxmlformats.org/officeDocument/2006/relationships/image" Target="../media/image57.png"/><Relationship Id="rId12" Type="http://schemas.openxmlformats.org/officeDocument/2006/relationships/image" Target="../media/image62.png"/><Relationship Id="rId2" Type="http://schemas.openxmlformats.org/officeDocument/2006/relationships/notesSlide" Target="../notesSlides/notesSlide18.xml"/><Relationship Id="rId16" Type="http://schemas.openxmlformats.org/officeDocument/2006/relationships/image" Target="../media/image66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56.png"/><Relationship Id="rId11" Type="http://schemas.openxmlformats.org/officeDocument/2006/relationships/image" Target="../media/image61.png"/><Relationship Id="rId5" Type="http://schemas.openxmlformats.org/officeDocument/2006/relationships/image" Target="../media/image55.jpeg"/><Relationship Id="rId15" Type="http://schemas.openxmlformats.org/officeDocument/2006/relationships/image" Target="../media/image65.png"/><Relationship Id="rId10" Type="http://schemas.openxmlformats.org/officeDocument/2006/relationships/image" Target="../media/image60.png"/><Relationship Id="rId4" Type="http://schemas.openxmlformats.org/officeDocument/2006/relationships/image" Target="../media/image5.png"/><Relationship Id="rId9" Type="http://schemas.openxmlformats.org/officeDocument/2006/relationships/image" Target="../media/image59.png"/><Relationship Id="rId14" Type="http://schemas.openxmlformats.org/officeDocument/2006/relationships/image" Target="../media/image64.png"/></Relationships>
</file>

<file path=ppt/slides/_rels/slide4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0.png"/><Relationship Id="rId13" Type="http://schemas.openxmlformats.org/officeDocument/2006/relationships/image" Target="../media/image75.png"/><Relationship Id="rId3" Type="http://schemas.openxmlformats.org/officeDocument/2006/relationships/image" Target="../media/image5.png"/><Relationship Id="rId7" Type="http://schemas.openxmlformats.org/officeDocument/2006/relationships/image" Target="../media/image62.png"/><Relationship Id="rId12" Type="http://schemas.openxmlformats.org/officeDocument/2006/relationships/image" Target="../media/image74.png"/><Relationship Id="rId2" Type="http://schemas.openxmlformats.org/officeDocument/2006/relationships/image" Target="../media/image2.png"/><Relationship Id="rId16" Type="http://schemas.openxmlformats.org/officeDocument/2006/relationships/image" Target="../media/image78.tif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69.png"/><Relationship Id="rId11" Type="http://schemas.openxmlformats.org/officeDocument/2006/relationships/image" Target="../media/image73.png"/><Relationship Id="rId5" Type="http://schemas.openxmlformats.org/officeDocument/2006/relationships/image" Target="../media/image68.png"/><Relationship Id="rId15" Type="http://schemas.openxmlformats.org/officeDocument/2006/relationships/image" Target="../media/image77.png"/><Relationship Id="rId10" Type="http://schemas.openxmlformats.org/officeDocument/2006/relationships/image" Target="../media/image72.png"/><Relationship Id="rId4" Type="http://schemas.openxmlformats.org/officeDocument/2006/relationships/image" Target="../media/image67.jpeg"/><Relationship Id="rId9" Type="http://schemas.openxmlformats.org/officeDocument/2006/relationships/image" Target="../media/image71.png"/><Relationship Id="rId14" Type="http://schemas.openxmlformats.org/officeDocument/2006/relationships/image" Target="../media/image76.png"/></Relationships>
</file>

<file path=ppt/slides/_rels/slide4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2.png"/><Relationship Id="rId13" Type="http://schemas.openxmlformats.org/officeDocument/2006/relationships/image" Target="../media/image87.png"/><Relationship Id="rId18" Type="http://schemas.openxmlformats.org/officeDocument/2006/relationships/image" Target="../media/image92.png"/><Relationship Id="rId26" Type="http://schemas.openxmlformats.org/officeDocument/2006/relationships/image" Target="../media/image100.jpeg"/><Relationship Id="rId3" Type="http://schemas.openxmlformats.org/officeDocument/2006/relationships/image" Target="../media/image2.png"/><Relationship Id="rId21" Type="http://schemas.openxmlformats.org/officeDocument/2006/relationships/image" Target="../media/image95.jpeg"/><Relationship Id="rId7" Type="http://schemas.openxmlformats.org/officeDocument/2006/relationships/image" Target="../media/image81.png"/><Relationship Id="rId12" Type="http://schemas.openxmlformats.org/officeDocument/2006/relationships/image" Target="../media/image86.png"/><Relationship Id="rId17" Type="http://schemas.openxmlformats.org/officeDocument/2006/relationships/image" Target="../media/image91.png"/><Relationship Id="rId25" Type="http://schemas.openxmlformats.org/officeDocument/2006/relationships/image" Target="../media/image99.png"/><Relationship Id="rId2" Type="http://schemas.openxmlformats.org/officeDocument/2006/relationships/notesSlide" Target="../notesSlides/notesSlide19.xml"/><Relationship Id="rId16" Type="http://schemas.openxmlformats.org/officeDocument/2006/relationships/image" Target="../media/image90.png"/><Relationship Id="rId20" Type="http://schemas.openxmlformats.org/officeDocument/2006/relationships/image" Target="../media/image94.png"/><Relationship Id="rId29" Type="http://schemas.openxmlformats.org/officeDocument/2006/relationships/image" Target="../media/image103.tiff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80.png"/><Relationship Id="rId11" Type="http://schemas.openxmlformats.org/officeDocument/2006/relationships/image" Target="../media/image85.png"/><Relationship Id="rId24" Type="http://schemas.openxmlformats.org/officeDocument/2006/relationships/image" Target="../media/image98.jpeg"/><Relationship Id="rId5" Type="http://schemas.openxmlformats.org/officeDocument/2006/relationships/image" Target="../media/image79.png"/><Relationship Id="rId15" Type="http://schemas.openxmlformats.org/officeDocument/2006/relationships/image" Target="../media/image89.png"/><Relationship Id="rId23" Type="http://schemas.openxmlformats.org/officeDocument/2006/relationships/image" Target="../media/image97.png"/><Relationship Id="rId28" Type="http://schemas.openxmlformats.org/officeDocument/2006/relationships/image" Target="../media/image102.tif"/><Relationship Id="rId10" Type="http://schemas.openxmlformats.org/officeDocument/2006/relationships/image" Target="../media/image84.jpeg"/><Relationship Id="rId19" Type="http://schemas.openxmlformats.org/officeDocument/2006/relationships/image" Target="../media/image93.png"/><Relationship Id="rId31" Type="http://schemas.openxmlformats.org/officeDocument/2006/relationships/image" Target="../media/image105.tif"/><Relationship Id="rId4" Type="http://schemas.openxmlformats.org/officeDocument/2006/relationships/image" Target="../media/image5.png"/><Relationship Id="rId9" Type="http://schemas.openxmlformats.org/officeDocument/2006/relationships/image" Target="../media/image83.png"/><Relationship Id="rId14" Type="http://schemas.openxmlformats.org/officeDocument/2006/relationships/image" Target="../media/image88.png"/><Relationship Id="rId22" Type="http://schemas.openxmlformats.org/officeDocument/2006/relationships/image" Target="../media/image96.png"/><Relationship Id="rId27" Type="http://schemas.openxmlformats.org/officeDocument/2006/relationships/image" Target="../media/image101.tif"/><Relationship Id="rId30" Type="http://schemas.openxmlformats.org/officeDocument/2006/relationships/image" Target="../media/image104.tif"/></Relationships>
</file>

<file path=ppt/slides/_rels/slide4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9.png"/><Relationship Id="rId13" Type="http://schemas.openxmlformats.org/officeDocument/2006/relationships/image" Target="../media/image114.tif"/><Relationship Id="rId3" Type="http://schemas.openxmlformats.org/officeDocument/2006/relationships/image" Target="../media/image2.png"/><Relationship Id="rId7" Type="http://schemas.openxmlformats.org/officeDocument/2006/relationships/image" Target="../media/image108.png"/><Relationship Id="rId12" Type="http://schemas.openxmlformats.org/officeDocument/2006/relationships/image" Target="../media/image113.tiff"/><Relationship Id="rId17" Type="http://schemas.openxmlformats.org/officeDocument/2006/relationships/image" Target="../media/image118.tif"/><Relationship Id="rId2" Type="http://schemas.openxmlformats.org/officeDocument/2006/relationships/notesSlide" Target="../notesSlides/notesSlide20.xml"/><Relationship Id="rId16" Type="http://schemas.openxmlformats.org/officeDocument/2006/relationships/image" Target="../media/image117.tif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07.png"/><Relationship Id="rId11" Type="http://schemas.openxmlformats.org/officeDocument/2006/relationships/image" Target="../media/image112.tif"/><Relationship Id="rId5" Type="http://schemas.openxmlformats.org/officeDocument/2006/relationships/image" Target="../media/image106.png"/><Relationship Id="rId15" Type="http://schemas.openxmlformats.org/officeDocument/2006/relationships/image" Target="../media/image116.tif"/><Relationship Id="rId10" Type="http://schemas.openxmlformats.org/officeDocument/2006/relationships/image" Target="../media/image111.tif"/><Relationship Id="rId4" Type="http://schemas.openxmlformats.org/officeDocument/2006/relationships/image" Target="../media/image5.png"/><Relationship Id="rId9" Type="http://schemas.openxmlformats.org/officeDocument/2006/relationships/image" Target="../media/image110.tif"/><Relationship Id="rId14" Type="http://schemas.openxmlformats.org/officeDocument/2006/relationships/image" Target="../media/image115.tif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0.tiff"/><Relationship Id="rId2" Type="http://schemas.openxmlformats.org/officeDocument/2006/relationships/image" Target="../media/image119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Alberto Pinori 04 Dicembre 2024"/>
          <p:cNvSpPr txBox="1">
            <a:spLocks noGrp="1"/>
          </p:cNvSpPr>
          <p:nvPr>
            <p:ph type="body" idx="21"/>
          </p:nvPr>
        </p:nvSpPr>
        <p:spPr>
          <a:xfrm>
            <a:off x="1201340" y="11732862"/>
            <a:ext cx="21971003" cy="2033355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pPr defTabSz="825500">
              <a:lnSpc>
                <a:spcPct val="80000"/>
              </a:lnSpc>
              <a:defRPr sz="3000"/>
            </a:pPr>
            <a:r>
              <a:rPr dirty="0"/>
              <a:t>Alberto Pinori</a:t>
            </a:r>
            <a:r>
              <a:rPr lang="it-IT" dirty="0"/>
              <a:t> Direttore Generale </a:t>
            </a:r>
            <a:r>
              <a:rPr lang="it-IT" dirty="0" err="1"/>
              <a:t>Harley&amp;Dikkinson</a:t>
            </a:r>
            <a:br>
              <a:rPr dirty="0"/>
            </a:br>
            <a:r>
              <a:rPr dirty="0">
                <a:latin typeface="Poppins Light"/>
                <a:ea typeface="Poppins Light"/>
                <a:cs typeface="Poppins Light"/>
                <a:sym typeface="Poppins Light"/>
              </a:rPr>
              <a:t>04 </a:t>
            </a:r>
            <a:r>
              <a:rPr dirty="0" err="1">
                <a:latin typeface="Poppins Light"/>
                <a:ea typeface="Poppins Light"/>
                <a:cs typeface="Poppins Light"/>
                <a:sym typeface="Poppins Light"/>
              </a:rPr>
              <a:t>Dicembre</a:t>
            </a:r>
            <a:r>
              <a:rPr dirty="0">
                <a:latin typeface="Poppins Light"/>
                <a:ea typeface="Poppins Light"/>
                <a:cs typeface="Poppins Light"/>
                <a:sym typeface="Poppins Light"/>
              </a:rPr>
              <a:t> 2024</a:t>
            </a:r>
          </a:p>
        </p:txBody>
      </p:sp>
      <p:sp>
        <p:nvSpPr>
          <p:cNvPr id="141" name="Costruiamo…"/>
          <p:cNvSpPr txBox="1">
            <a:spLocks noGrp="1"/>
          </p:cNvSpPr>
          <p:nvPr>
            <p:ph type="ctrTitle" idx="4294967295"/>
          </p:nvPr>
        </p:nvSpPr>
        <p:spPr>
          <a:xfrm>
            <a:off x="1206496" y="5569527"/>
            <a:ext cx="21971004" cy="4571997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defTabSz="2340805">
              <a:defRPr sz="12384" spc="-247"/>
            </a:pPr>
            <a:r>
              <a:rPr dirty="0" err="1">
                <a:solidFill>
                  <a:schemeClr val="bg1"/>
                </a:solidFill>
              </a:rPr>
              <a:t>Costruiamo</a:t>
            </a:r>
            <a:endParaRPr lang="it-IT" dirty="0">
              <a:solidFill>
                <a:schemeClr val="bg1"/>
              </a:solidFill>
            </a:endParaRPr>
          </a:p>
          <a:p>
            <a:pPr defTabSz="2340805">
              <a:defRPr sz="12384" spc="-247"/>
            </a:pPr>
            <a:r>
              <a:rPr dirty="0" err="1">
                <a:solidFill>
                  <a:schemeClr val="bg1"/>
                </a:solidFill>
              </a:rPr>
              <a:t>futuri</a:t>
            </a:r>
            <a:endParaRPr dirty="0">
              <a:solidFill>
                <a:schemeClr val="bg1"/>
              </a:solidFill>
            </a:endParaRPr>
          </a:p>
          <a:p>
            <a:pPr defTabSz="2340805">
              <a:defRPr sz="12384" spc="-247"/>
            </a:pPr>
            <a:r>
              <a:rPr dirty="0" err="1">
                <a:solidFill>
                  <a:schemeClr val="bg1"/>
                </a:solidFill>
              </a:rPr>
              <a:t>migliori</a:t>
            </a:r>
            <a:r>
              <a:rPr dirty="0">
                <a:solidFill>
                  <a:schemeClr val="bg1"/>
                </a:solidFill>
              </a:rPr>
              <a:t>.</a:t>
            </a:r>
          </a:p>
        </p:txBody>
      </p:sp>
      <p:sp>
        <p:nvSpPr>
          <p:cNvPr id="142" name="Assemblea dei Presidenti dei Collegi dei Geometri e Geometri Laureati"/>
          <p:cNvSpPr txBox="1"/>
          <p:nvPr/>
        </p:nvSpPr>
        <p:spPr>
          <a:xfrm>
            <a:off x="1206496" y="9555661"/>
            <a:ext cx="21971004" cy="1155940"/>
          </a:xfrm>
          <a:prstGeom prst="rect">
            <a:avLst/>
          </a:prstGeom>
          <a:ln w="12700">
            <a:miter lim="400000"/>
          </a:ln>
          <a:effectLst>
            <a:outerShdw blurRad="190500" dist="12700" dir="5400000" rotWithShape="0">
              <a:srgbClr val="000000"/>
            </a:outerShdw>
          </a:effectLst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 anchor="b">
            <a:normAutofit/>
          </a:bodyPr>
          <a:lstStyle>
            <a:lvl1pPr defTabSz="2413955">
              <a:lnSpc>
                <a:spcPct val="80000"/>
              </a:lnSpc>
              <a:spcBef>
                <a:spcPts val="0"/>
              </a:spcBef>
              <a:defRPr sz="5148" spc="-102">
                <a:solidFill>
                  <a:srgbClr val="FFFFFF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1pPr>
          </a:lstStyle>
          <a:p>
            <a:r>
              <a:t>Assemblea dei Presidenti dei Collegi dei Geometri e Geometri Laureati</a:t>
            </a:r>
          </a:p>
        </p:txBody>
      </p:sp>
    </p:spTree>
  </p:cSld>
  <p:clrMapOvr>
    <a:masterClrMapping/>
  </p:clrMapOvr>
  <p:transition spd="med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Sommario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2145738">
              <a:defRPr sz="7480" spc="-149"/>
            </a:lvl1pPr>
          </a:lstStyle>
          <a:p>
            <a:r>
              <a:t>Sommario</a:t>
            </a:r>
          </a:p>
        </p:txBody>
      </p:sp>
      <p:sp>
        <p:nvSpPr>
          <p:cNvPr id="145" name="Di cosa parliamo oggi"/>
          <p:cNvSpPr txBox="1">
            <a:spLocks noGrp="1"/>
          </p:cNvSpPr>
          <p:nvPr>
            <p:ph type="body" idx="2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Di cosa parliamo oggi</a:t>
            </a:r>
          </a:p>
        </p:txBody>
      </p:sp>
      <p:sp>
        <p:nvSpPr>
          <p:cNvPr id="146" name="Chi è Harley&amp;Dikkinson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1143000" indent="-762000">
              <a:spcBef>
                <a:spcPts val="1000"/>
              </a:spcBef>
              <a:buSzPct val="100000"/>
              <a:buAutoNum type="arabicPeriod"/>
            </a:pPr>
            <a:r>
              <a:t>Chi è Harley&amp;Dikkinson</a:t>
            </a:r>
          </a:p>
          <a:p>
            <a:pPr marL="1143000" indent="-762000">
              <a:spcBef>
                <a:spcPts val="1000"/>
              </a:spcBef>
              <a:buSzPct val="100000"/>
              <a:buAutoNum type="arabicPeriod"/>
            </a:pPr>
            <a:r>
              <a:t>L’ispirazione del progetto</a:t>
            </a:r>
          </a:p>
          <a:p>
            <a:pPr marL="1143000" indent="-762000">
              <a:spcBef>
                <a:spcPts val="1000"/>
              </a:spcBef>
              <a:buSzPct val="100000"/>
              <a:buAutoNum type="arabicPeriod"/>
            </a:pPr>
            <a:r>
              <a:t>Come viviamo oggi</a:t>
            </a:r>
          </a:p>
          <a:p>
            <a:pPr marL="1143000" indent="-762000">
              <a:spcBef>
                <a:spcPts val="1000"/>
              </a:spcBef>
              <a:buSzPct val="100000"/>
              <a:buAutoNum type="arabicPeriod"/>
            </a:pPr>
            <a:r>
              <a:t>Perché Centopiazze</a:t>
            </a:r>
          </a:p>
          <a:p>
            <a:pPr marL="1143000" indent="-762000">
              <a:spcBef>
                <a:spcPts val="1000"/>
              </a:spcBef>
              <a:buSzPct val="100000"/>
              <a:buAutoNum type="arabicPeriod"/>
            </a:pPr>
            <a:r>
              <a:t>Insieme per cambiare</a:t>
            </a:r>
          </a:p>
        </p:txBody>
      </p:sp>
      <p:sp>
        <p:nvSpPr>
          <p:cNvPr id="147" name="Il contenuto di questa presentazione è riservato. Non distribuire questa presentazione, o parte di essa, senza l'esplicito consenso di Harley&amp;Dikkinson. Grazie per la vostra collaborazione."/>
          <p:cNvSpPr txBox="1"/>
          <p:nvPr/>
        </p:nvSpPr>
        <p:spPr>
          <a:xfrm rot="16200000">
            <a:off x="-6267368" y="6662611"/>
            <a:ext cx="13103547" cy="24943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>
            <a:lvl1pPr algn="ctr">
              <a:lnSpc>
                <a:spcPct val="100000"/>
              </a:lnSpc>
              <a:spcBef>
                <a:spcPts val="0"/>
              </a:spcBef>
              <a:defRPr sz="1100">
                <a:solidFill>
                  <a:srgbClr val="5E5E5E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Il contenuto di questa presentazione è riservato. Non distribuire questa presentazione, o parte di essa, senza l'esplicito consenso di Harley&amp;Dikkinson. Grazie per la vostra collaborazione.</a:t>
            </a:r>
          </a:p>
        </p:txBody>
      </p:sp>
      <p:sp>
        <p:nvSpPr>
          <p:cNvPr id="148" name="Rettangolo"/>
          <p:cNvSpPr/>
          <p:nvPr/>
        </p:nvSpPr>
        <p:spPr>
          <a:xfrm>
            <a:off x="0" y="0"/>
            <a:ext cx="8128000" cy="127000"/>
          </a:xfrm>
          <a:prstGeom prst="rect">
            <a:avLst/>
          </a:prstGeom>
          <a:solidFill>
            <a:srgbClr val="CB2C34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sp>
        <p:nvSpPr>
          <p:cNvPr id="149" name="Rettangolo"/>
          <p:cNvSpPr/>
          <p:nvPr/>
        </p:nvSpPr>
        <p:spPr>
          <a:xfrm>
            <a:off x="8128000" y="0"/>
            <a:ext cx="8128000" cy="127000"/>
          </a:xfrm>
          <a:prstGeom prst="rect">
            <a:avLst/>
          </a:prstGeom>
          <a:solidFill>
            <a:srgbClr val="223868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sp>
        <p:nvSpPr>
          <p:cNvPr id="150" name="Rettangolo"/>
          <p:cNvSpPr/>
          <p:nvPr/>
        </p:nvSpPr>
        <p:spPr>
          <a:xfrm>
            <a:off x="16255227" y="0"/>
            <a:ext cx="8128001" cy="127000"/>
          </a:xfrm>
          <a:prstGeom prst="rect">
            <a:avLst/>
          </a:prstGeom>
          <a:solidFill>
            <a:srgbClr val="F4C543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pic>
        <p:nvPicPr>
          <p:cNvPr id="151" name="Harley&amp;Dikkinson_logo-positivo.png" descr="Harley&amp;Dikkinson_logo-positivo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86687" y="12472886"/>
            <a:ext cx="3114589" cy="73240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Chi è Harley&amp;Dikkinson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Chi è Harley&amp;Dikkinson</a:t>
            </a:r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ageCurlDouble"/>
      </p:transition>
    </mc:Choice>
    <mc:Choice xmlns="" xmlns:m="http://schemas.openxmlformats.org/officeDocument/2006/math" xmlns:a14="http://schemas.microsoft.com/office/drawing/2010/main" xmlns:p14="http://schemas.microsoft.com/office/powerpoint/2010/main" Requires="p14">
      <p:transition spd="med" advClick="1" p14:dur="1000">
        <p:pageCurlDouble/>
      </p:transition>
    </mc:Choice>
    <mc:Fallback xmlns="" xmlns:m="http://schemas.openxmlformats.org/officeDocument/2006/math" xmlns:a14="http://schemas.microsoft.com/office/drawing/2010/main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" name="Alcune informazioni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2145738">
              <a:defRPr sz="7480" spc="-149"/>
            </a:lvl1pPr>
          </a:lstStyle>
          <a:p>
            <a:r>
              <a:t>Alcune informazioni</a:t>
            </a:r>
          </a:p>
        </p:txBody>
      </p:sp>
      <p:sp>
        <p:nvSpPr>
          <p:cNvPr id="156" name="Chi è Harley&amp;Dikkinson"/>
          <p:cNvSpPr txBox="1">
            <a:spLocks noGrp="1"/>
          </p:cNvSpPr>
          <p:nvPr>
            <p:ph type="body" idx="2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Chi è Harley&amp;Dikkinson</a:t>
            </a:r>
          </a:p>
        </p:txBody>
      </p:sp>
      <p:sp>
        <p:nvSpPr>
          <p:cNvPr id="157" name="Harley&amp;Dikkinson è una fintech che si occupa da oltre 20 anni della valorizzazione degli edifici esistenti.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defTabSz="2438337">
              <a:defRPr sz="5200"/>
            </a:pPr>
            <a:r>
              <a:t>Harley&amp;Dikkinson è una </a:t>
            </a:r>
            <a:r>
              <a:rPr b="1">
                <a:latin typeface="+mn-lt"/>
                <a:ea typeface="+mn-ea"/>
                <a:cs typeface="+mn-cs"/>
                <a:sym typeface="Montserrat Bold"/>
              </a:rPr>
              <a:t>fintech</a:t>
            </a:r>
            <a:r>
              <a:rPr>
                <a:latin typeface="Montserrat Thin Regular"/>
                <a:ea typeface="Montserrat Thin Regular"/>
                <a:cs typeface="Montserrat Thin Regular"/>
                <a:sym typeface="Montserrat Thin Regular"/>
              </a:rPr>
              <a:t> </a:t>
            </a:r>
            <a:r>
              <a:t>che si occupa da oltre 20 anni della </a:t>
            </a:r>
            <a:r>
              <a:rPr>
                <a:latin typeface="+mn-lt"/>
                <a:ea typeface="+mn-ea"/>
                <a:cs typeface="+mn-cs"/>
                <a:sym typeface="Montserrat Bold"/>
              </a:rPr>
              <a:t>valorizzazione degli edifici esistenti</a:t>
            </a:r>
            <a:r>
              <a:t>.</a:t>
            </a:r>
          </a:p>
          <a:p>
            <a:pPr defTabSz="2438337">
              <a:defRPr sz="5200"/>
            </a:pPr>
            <a:r>
              <a:t>Strutturata in società specializzate, offre alla filiera della riqualificazione immobiliare </a:t>
            </a:r>
            <a:r>
              <a:rPr b="1">
                <a:latin typeface="+mn-lt"/>
                <a:ea typeface="+mn-ea"/>
                <a:cs typeface="+mn-cs"/>
                <a:sym typeface="Montserrat Bold"/>
              </a:rPr>
              <a:t>piattaforme verticali e performanti</a:t>
            </a:r>
            <a:r>
              <a:t>, </a:t>
            </a:r>
            <a:r>
              <a:rPr>
                <a:latin typeface="+mn-lt"/>
                <a:ea typeface="+mn-ea"/>
                <a:cs typeface="+mn-cs"/>
                <a:sym typeface="Montserrat Bold"/>
              </a:rPr>
              <a:t>servizi sempre all’avanguardia</a:t>
            </a:r>
            <a:r>
              <a:t> e in </a:t>
            </a:r>
            <a:r>
              <a:rPr>
                <a:latin typeface="+mn-lt"/>
                <a:ea typeface="+mn-ea"/>
                <a:cs typeface="+mn-cs"/>
                <a:sym typeface="Montserrat Bold"/>
              </a:rPr>
              <a:t>compliance</a:t>
            </a:r>
            <a:r>
              <a:t> con l’evoluzione </a:t>
            </a:r>
            <a:r>
              <a:rPr>
                <a:latin typeface="+mn-lt"/>
                <a:ea typeface="+mn-ea"/>
                <a:cs typeface="+mn-cs"/>
                <a:sym typeface="Montserrat Bold"/>
              </a:rPr>
              <a:t>normativa</a:t>
            </a:r>
            <a:r>
              <a:t> e </a:t>
            </a:r>
            <a:r>
              <a:rPr>
                <a:latin typeface="+mn-lt"/>
                <a:ea typeface="+mn-ea"/>
                <a:cs typeface="+mn-cs"/>
                <a:sym typeface="Montserrat Bold"/>
              </a:rPr>
              <a:t>tecnologica</a:t>
            </a:r>
            <a:r>
              <a:t> del mercato.</a:t>
            </a:r>
          </a:p>
        </p:txBody>
      </p:sp>
      <p:sp>
        <p:nvSpPr>
          <p:cNvPr id="158" name="Il contenuto di questa presentazione è riservato. Non distribuire questa presentazione, o parte di essa, senza l'esplicito consenso di Harley&amp;Dikkinson. Grazie per la vostra collaborazione."/>
          <p:cNvSpPr txBox="1"/>
          <p:nvPr/>
        </p:nvSpPr>
        <p:spPr>
          <a:xfrm rot="16200000">
            <a:off x="-6267368" y="6662611"/>
            <a:ext cx="13103547" cy="24943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>
            <a:lvl1pPr algn="ctr">
              <a:lnSpc>
                <a:spcPct val="100000"/>
              </a:lnSpc>
              <a:spcBef>
                <a:spcPts val="0"/>
              </a:spcBef>
              <a:defRPr sz="1100">
                <a:solidFill>
                  <a:srgbClr val="5E5E5E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Il contenuto di questa presentazione è riservato. Non distribuire questa presentazione, o parte di essa, senza l'esplicito consenso di Harley&amp;Dikkinson. Grazie per la vostra collaborazione.</a:t>
            </a:r>
          </a:p>
        </p:txBody>
      </p:sp>
      <p:sp>
        <p:nvSpPr>
          <p:cNvPr id="159" name="Rettangolo"/>
          <p:cNvSpPr/>
          <p:nvPr/>
        </p:nvSpPr>
        <p:spPr>
          <a:xfrm>
            <a:off x="0" y="0"/>
            <a:ext cx="8128000" cy="127000"/>
          </a:xfrm>
          <a:prstGeom prst="rect">
            <a:avLst/>
          </a:prstGeom>
          <a:solidFill>
            <a:srgbClr val="CB2C34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sp>
        <p:nvSpPr>
          <p:cNvPr id="160" name="Rettangolo"/>
          <p:cNvSpPr/>
          <p:nvPr/>
        </p:nvSpPr>
        <p:spPr>
          <a:xfrm>
            <a:off x="8128000" y="0"/>
            <a:ext cx="8128000" cy="127000"/>
          </a:xfrm>
          <a:prstGeom prst="rect">
            <a:avLst/>
          </a:prstGeom>
          <a:solidFill>
            <a:srgbClr val="223868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sp>
        <p:nvSpPr>
          <p:cNvPr id="161" name="Rettangolo"/>
          <p:cNvSpPr/>
          <p:nvPr/>
        </p:nvSpPr>
        <p:spPr>
          <a:xfrm>
            <a:off x="16255227" y="0"/>
            <a:ext cx="8128001" cy="127000"/>
          </a:xfrm>
          <a:prstGeom prst="rect">
            <a:avLst/>
          </a:prstGeom>
          <a:solidFill>
            <a:srgbClr val="F4C543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pic>
        <p:nvPicPr>
          <p:cNvPr id="162" name="Harley&amp;Dikkinson_logo-positivo.png" descr="Harley&amp;Dikkinson_logo-positivo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586687" y="12472886"/>
            <a:ext cx="3114589" cy="73240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" name="Alcune informazioni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2145738">
              <a:defRPr sz="7480" spc="-149"/>
            </a:lvl1pPr>
          </a:lstStyle>
          <a:p>
            <a:r>
              <a:t>Alcune informazioni</a:t>
            </a:r>
          </a:p>
        </p:txBody>
      </p:sp>
      <p:sp>
        <p:nvSpPr>
          <p:cNvPr id="165" name="Chi è Harley&amp;Dikkinson"/>
          <p:cNvSpPr txBox="1">
            <a:spLocks noGrp="1"/>
          </p:cNvSpPr>
          <p:nvPr>
            <p:ph type="body" idx="2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Chi è Harley&amp;Dikkinson</a:t>
            </a:r>
          </a:p>
        </p:txBody>
      </p:sp>
      <p:sp>
        <p:nvSpPr>
          <p:cNvPr id="166" name="Il contenuto di questa presentazione è riservato. Non distribuire questa presentazione, o parte di essa, senza l'esplicito consenso di Harley&amp;Dikkinson. Grazie per la vostra collaborazione."/>
          <p:cNvSpPr txBox="1"/>
          <p:nvPr/>
        </p:nvSpPr>
        <p:spPr>
          <a:xfrm rot="16200000">
            <a:off x="-6267368" y="6662611"/>
            <a:ext cx="13103547" cy="24943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>
            <a:lvl1pPr algn="ctr">
              <a:lnSpc>
                <a:spcPct val="100000"/>
              </a:lnSpc>
              <a:spcBef>
                <a:spcPts val="0"/>
              </a:spcBef>
              <a:defRPr sz="1100">
                <a:solidFill>
                  <a:srgbClr val="5E5E5E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Il contenuto di questa presentazione è riservato. Non distribuire questa presentazione, o parte di essa, senza l'esplicito consenso di Harley&amp;Dikkinson. Grazie per la vostra collaborazione.</a:t>
            </a:r>
          </a:p>
        </p:txBody>
      </p:sp>
      <p:sp>
        <p:nvSpPr>
          <p:cNvPr id="167" name="Rettangolo"/>
          <p:cNvSpPr/>
          <p:nvPr/>
        </p:nvSpPr>
        <p:spPr>
          <a:xfrm>
            <a:off x="0" y="0"/>
            <a:ext cx="8128000" cy="127000"/>
          </a:xfrm>
          <a:prstGeom prst="rect">
            <a:avLst/>
          </a:prstGeom>
          <a:solidFill>
            <a:srgbClr val="CB2C34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sp>
        <p:nvSpPr>
          <p:cNvPr id="168" name="Rettangolo"/>
          <p:cNvSpPr/>
          <p:nvPr/>
        </p:nvSpPr>
        <p:spPr>
          <a:xfrm>
            <a:off x="8128000" y="0"/>
            <a:ext cx="8128000" cy="127000"/>
          </a:xfrm>
          <a:prstGeom prst="rect">
            <a:avLst/>
          </a:prstGeom>
          <a:solidFill>
            <a:srgbClr val="223868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sp>
        <p:nvSpPr>
          <p:cNvPr id="169" name="Rettangolo"/>
          <p:cNvSpPr/>
          <p:nvPr/>
        </p:nvSpPr>
        <p:spPr>
          <a:xfrm>
            <a:off x="16255227" y="0"/>
            <a:ext cx="8128001" cy="127000"/>
          </a:xfrm>
          <a:prstGeom prst="rect">
            <a:avLst/>
          </a:prstGeom>
          <a:solidFill>
            <a:srgbClr val="F4C543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pic>
        <p:nvPicPr>
          <p:cNvPr id="170" name="Harley&amp;Dikkinson_logo-positivo.png" descr="Harley&amp;Dikkinson_logo-positivo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86687" y="12472886"/>
            <a:ext cx="3114589" cy="732401"/>
          </a:xfrm>
          <a:prstGeom prst="rect">
            <a:avLst/>
          </a:prstGeom>
          <a:ln w="12700">
            <a:miter lim="400000"/>
          </a:ln>
        </p:spPr>
      </p:pic>
      <p:sp>
        <p:nvSpPr>
          <p:cNvPr id="171" name="Google Shape;1834;p54"/>
          <p:cNvSpPr/>
          <p:nvPr/>
        </p:nvSpPr>
        <p:spPr>
          <a:xfrm>
            <a:off x="12726492" y="9577109"/>
            <a:ext cx="1458164" cy="1817026"/>
          </a:xfrm>
          <a:prstGeom prst="rect">
            <a:avLst/>
          </a:prstGeom>
          <a:blipFill>
            <a:blip r:embed="rId3"/>
            <a:stretch>
              <a:fillRect/>
            </a:stretch>
          </a:blipFill>
          <a:ln w="12700">
            <a:miter lim="400000"/>
          </a:ln>
        </p:spPr>
        <p:txBody>
          <a:bodyPr lIns="50800" tIns="50800" rIns="50800" bIns="50800"/>
          <a:lstStyle/>
          <a:p>
            <a:pPr defTabSz="1828800">
              <a:lnSpc>
                <a:spcPct val="100000"/>
              </a:lnSpc>
              <a:spcBef>
                <a:spcPts val="0"/>
              </a:spcBef>
              <a:defRPr sz="4000"/>
            </a:pPr>
            <a:endParaRPr/>
          </a:p>
        </p:txBody>
      </p:sp>
      <p:sp>
        <p:nvSpPr>
          <p:cNvPr id="172" name="Google Shape;1839;p54"/>
          <p:cNvSpPr txBox="1"/>
          <p:nvPr/>
        </p:nvSpPr>
        <p:spPr>
          <a:xfrm>
            <a:off x="14871515" y="4598048"/>
            <a:ext cx="4639373" cy="173001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/>
          <a:p>
            <a:pPr defTabSz="1828800">
              <a:lnSpc>
                <a:spcPct val="89002"/>
              </a:lnSpc>
              <a:spcBef>
                <a:spcPts val="0"/>
              </a:spcBef>
              <a:defRPr sz="4000">
                <a:solidFill>
                  <a:srgbClr val="3B3838"/>
                </a:solidFill>
              </a:defRPr>
            </a:pPr>
            <a:r>
              <a:t>1 MIO+</a:t>
            </a:r>
            <a:endParaRPr>
              <a:latin typeface="Helvetica"/>
              <a:ea typeface="Helvetica"/>
              <a:cs typeface="Helvetica"/>
              <a:sym typeface="Helvetica"/>
            </a:endParaRPr>
          </a:p>
          <a:p>
            <a:pPr defTabSz="1828800">
              <a:lnSpc>
                <a:spcPct val="89002"/>
              </a:lnSpc>
              <a:spcBef>
                <a:spcPts val="0"/>
              </a:spcBef>
              <a:defRPr sz="4000">
                <a:solidFill>
                  <a:srgbClr val="3B3838"/>
                </a:solidFill>
              </a:defRPr>
            </a:pPr>
            <a:r>
              <a:t>Famiglie</a:t>
            </a:r>
            <a:endParaRPr>
              <a:latin typeface="Helvetica"/>
              <a:ea typeface="Helvetica"/>
              <a:cs typeface="Helvetica"/>
              <a:sym typeface="Helvetica"/>
            </a:endParaRPr>
          </a:p>
          <a:p>
            <a:pPr defTabSz="1828800">
              <a:lnSpc>
                <a:spcPct val="89002"/>
              </a:lnSpc>
              <a:spcBef>
                <a:spcPts val="0"/>
              </a:spcBef>
              <a:defRPr sz="4000">
                <a:solidFill>
                  <a:srgbClr val="3B3838"/>
                </a:solidFill>
              </a:defRPr>
            </a:pPr>
            <a:r>
              <a:t>coinvolte</a:t>
            </a:r>
          </a:p>
        </p:txBody>
      </p:sp>
      <p:sp>
        <p:nvSpPr>
          <p:cNvPr id="173" name="Google Shape;1840;p54"/>
          <p:cNvSpPr txBox="1"/>
          <p:nvPr/>
        </p:nvSpPr>
        <p:spPr>
          <a:xfrm>
            <a:off x="6874316" y="10209403"/>
            <a:ext cx="4454686" cy="6223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>
            <a:lvl1pPr defTabSz="1828800">
              <a:lnSpc>
                <a:spcPct val="89002"/>
              </a:lnSpc>
              <a:spcBef>
                <a:spcPts val="0"/>
              </a:spcBef>
              <a:defRPr sz="4000">
                <a:solidFill>
                  <a:srgbClr val="3B3838"/>
                </a:solidFill>
              </a:defRPr>
            </a:lvl1pPr>
          </a:lstStyle>
          <a:p>
            <a:r>
              <a:t>4,5 MLD€ lavori</a:t>
            </a:r>
          </a:p>
        </p:txBody>
      </p:sp>
      <p:sp>
        <p:nvSpPr>
          <p:cNvPr id="174" name="Google Shape;1841;p54"/>
          <p:cNvSpPr txBox="1"/>
          <p:nvPr/>
        </p:nvSpPr>
        <p:spPr>
          <a:xfrm>
            <a:off x="14871515" y="9704109"/>
            <a:ext cx="4337625" cy="117616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/>
          <a:p>
            <a:pPr defTabSz="1828800">
              <a:lnSpc>
                <a:spcPct val="89002"/>
              </a:lnSpc>
              <a:spcBef>
                <a:spcPts val="0"/>
              </a:spcBef>
              <a:defRPr sz="4000">
                <a:solidFill>
                  <a:srgbClr val="3B3838"/>
                </a:solidFill>
              </a:defRPr>
            </a:pPr>
            <a:r>
              <a:t>1.000 </a:t>
            </a:r>
            <a:endParaRPr>
              <a:latin typeface="Helvetica"/>
              <a:ea typeface="Helvetica"/>
              <a:cs typeface="Helvetica"/>
              <a:sym typeface="Helvetica"/>
            </a:endParaRPr>
          </a:p>
          <a:p>
            <a:pPr defTabSz="1828800">
              <a:lnSpc>
                <a:spcPct val="89002"/>
              </a:lnSpc>
              <a:spcBef>
                <a:spcPts val="0"/>
              </a:spcBef>
              <a:defRPr sz="4000">
                <a:solidFill>
                  <a:srgbClr val="3B3838"/>
                </a:solidFill>
              </a:defRPr>
            </a:pPr>
            <a:r>
              <a:t>Imprese </a:t>
            </a:r>
          </a:p>
        </p:txBody>
      </p:sp>
      <p:sp>
        <p:nvSpPr>
          <p:cNvPr id="175" name="Google Shape;1842;p54"/>
          <p:cNvSpPr txBox="1"/>
          <p:nvPr/>
        </p:nvSpPr>
        <p:spPr>
          <a:xfrm>
            <a:off x="14871515" y="7671551"/>
            <a:ext cx="5657573" cy="6223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>
            <a:lvl1pPr defTabSz="1828800">
              <a:lnSpc>
                <a:spcPct val="89002"/>
              </a:lnSpc>
              <a:spcBef>
                <a:spcPts val="0"/>
              </a:spcBef>
              <a:defRPr sz="4000">
                <a:solidFill>
                  <a:srgbClr val="3B3838"/>
                </a:solidFill>
              </a:defRPr>
            </a:lvl1pPr>
          </a:lstStyle>
          <a:p>
            <a:r>
              <a:t>15.000 artigiani</a:t>
            </a:r>
          </a:p>
        </p:txBody>
      </p:sp>
      <p:sp>
        <p:nvSpPr>
          <p:cNvPr id="176" name="Google Shape;1844;p54"/>
          <p:cNvSpPr txBox="1"/>
          <p:nvPr/>
        </p:nvSpPr>
        <p:spPr>
          <a:xfrm>
            <a:off x="6854882" y="4822051"/>
            <a:ext cx="4454687" cy="117616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/>
          <a:p>
            <a:pPr defTabSz="1828800">
              <a:lnSpc>
                <a:spcPct val="89002"/>
              </a:lnSpc>
              <a:spcBef>
                <a:spcPts val="0"/>
              </a:spcBef>
              <a:defRPr sz="4000">
                <a:solidFill>
                  <a:srgbClr val="3B3838"/>
                </a:solidFill>
              </a:defRPr>
            </a:pPr>
            <a:r>
              <a:t>180 dipendenti </a:t>
            </a:r>
          </a:p>
          <a:p>
            <a:pPr defTabSz="1828800">
              <a:lnSpc>
                <a:spcPct val="89002"/>
              </a:lnSpc>
              <a:spcBef>
                <a:spcPts val="0"/>
              </a:spcBef>
              <a:defRPr sz="4000">
                <a:solidFill>
                  <a:srgbClr val="3B3838"/>
                </a:solidFill>
              </a:defRPr>
            </a:pPr>
            <a:r>
              <a:t>300 collaboratori</a:t>
            </a:r>
          </a:p>
        </p:txBody>
      </p:sp>
      <p:sp>
        <p:nvSpPr>
          <p:cNvPr id="177" name="Google Shape;1845;p54"/>
          <p:cNvSpPr txBox="1"/>
          <p:nvPr/>
        </p:nvSpPr>
        <p:spPr>
          <a:xfrm>
            <a:off x="6854882" y="6855307"/>
            <a:ext cx="4478127" cy="228387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/>
          <a:p>
            <a:pPr defTabSz="1828800">
              <a:lnSpc>
                <a:spcPct val="89002"/>
              </a:lnSpc>
              <a:spcBef>
                <a:spcPts val="0"/>
              </a:spcBef>
              <a:defRPr sz="4000">
                <a:solidFill>
                  <a:srgbClr val="3B3838"/>
                </a:solidFill>
              </a:defRPr>
            </a:pPr>
            <a:r>
              <a:t>3.500+</a:t>
            </a:r>
            <a:br/>
            <a:r>
              <a:t>condomìni riqualificati (2021-2023)</a:t>
            </a:r>
          </a:p>
        </p:txBody>
      </p:sp>
      <p:sp>
        <p:nvSpPr>
          <p:cNvPr id="178" name="Cerchio"/>
          <p:cNvSpPr/>
          <p:nvPr/>
        </p:nvSpPr>
        <p:spPr>
          <a:xfrm>
            <a:off x="4264335" y="4262763"/>
            <a:ext cx="2275747" cy="2275747"/>
          </a:xfrm>
          <a:prstGeom prst="ellipse">
            <a:avLst/>
          </a:prstGeom>
          <a:ln w="76200">
            <a:solidFill>
              <a:srgbClr val="000000"/>
            </a:solidFill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4000">
                <a:solidFill>
                  <a:srgbClr val="FFFFFF"/>
                </a:solidFill>
                <a:latin typeface="Montserrat Medium"/>
                <a:ea typeface="Montserrat Medium"/>
                <a:cs typeface="Montserrat Medium"/>
                <a:sym typeface="Montserrat Medium"/>
              </a:defRPr>
            </a:pPr>
            <a:endParaRPr/>
          </a:p>
        </p:txBody>
      </p:sp>
      <p:pic>
        <p:nvPicPr>
          <p:cNvPr id="179" name="filmato-incollato.png" descr="filmato-incollato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5753" y="4806343"/>
            <a:ext cx="1458163" cy="1458164"/>
          </a:xfrm>
          <a:prstGeom prst="rect">
            <a:avLst/>
          </a:prstGeom>
          <a:ln w="12700">
            <a:miter lim="400000"/>
          </a:ln>
        </p:spPr>
      </p:pic>
      <p:sp>
        <p:nvSpPr>
          <p:cNvPr id="180" name="Cerchio"/>
          <p:cNvSpPr/>
          <p:nvPr/>
        </p:nvSpPr>
        <p:spPr>
          <a:xfrm>
            <a:off x="4264335" y="9368827"/>
            <a:ext cx="2275747" cy="2275747"/>
          </a:xfrm>
          <a:prstGeom prst="ellipse">
            <a:avLst/>
          </a:prstGeom>
          <a:ln w="76200">
            <a:solidFill>
              <a:srgbClr val="000000"/>
            </a:solidFill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4000">
                <a:solidFill>
                  <a:srgbClr val="FFFFFF"/>
                </a:solidFill>
                <a:latin typeface="Montserrat Medium"/>
                <a:ea typeface="Montserrat Medium"/>
                <a:cs typeface="Montserrat Medium"/>
                <a:sym typeface="Montserrat Medium"/>
              </a:defRPr>
            </a:pPr>
            <a:endParaRPr/>
          </a:p>
        </p:txBody>
      </p:sp>
      <p:sp>
        <p:nvSpPr>
          <p:cNvPr id="181" name="Cerchio"/>
          <p:cNvSpPr/>
          <p:nvPr/>
        </p:nvSpPr>
        <p:spPr>
          <a:xfrm>
            <a:off x="4264335" y="6815794"/>
            <a:ext cx="2275747" cy="2275747"/>
          </a:xfrm>
          <a:prstGeom prst="ellipse">
            <a:avLst/>
          </a:prstGeom>
          <a:ln w="76200">
            <a:solidFill>
              <a:srgbClr val="000000"/>
            </a:solidFill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4000">
                <a:solidFill>
                  <a:srgbClr val="FFFFFF"/>
                </a:solidFill>
                <a:latin typeface="Montserrat Medium"/>
                <a:ea typeface="Montserrat Medium"/>
                <a:cs typeface="Montserrat Medium"/>
                <a:sym typeface="Montserrat Medium"/>
              </a:defRPr>
            </a:pPr>
            <a:endParaRPr/>
          </a:p>
        </p:txBody>
      </p:sp>
      <p:pic>
        <p:nvPicPr>
          <p:cNvPr id="182" name="filmato-incollato.png" descr="filmato-incollato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73935" y="9905548"/>
            <a:ext cx="1259600" cy="1259600"/>
          </a:xfrm>
          <a:prstGeom prst="rect">
            <a:avLst/>
          </a:prstGeom>
          <a:ln w="12700">
            <a:miter lim="400000"/>
          </a:ln>
        </p:spPr>
      </p:pic>
      <p:sp>
        <p:nvSpPr>
          <p:cNvPr id="183" name="Cerchio"/>
          <p:cNvSpPr/>
          <p:nvPr/>
        </p:nvSpPr>
        <p:spPr>
          <a:xfrm>
            <a:off x="12317703" y="4262763"/>
            <a:ext cx="2275747" cy="2275747"/>
          </a:xfrm>
          <a:prstGeom prst="ellipse">
            <a:avLst/>
          </a:prstGeom>
          <a:ln w="76200">
            <a:solidFill>
              <a:srgbClr val="000000"/>
            </a:solidFill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4000">
                <a:solidFill>
                  <a:srgbClr val="FFFFFF"/>
                </a:solidFill>
                <a:latin typeface="Montserrat Medium"/>
                <a:ea typeface="Montserrat Medium"/>
                <a:cs typeface="Montserrat Medium"/>
                <a:sym typeface="Montserrat Medium"/>
              </a:defRPr>
            </a:pPr>
            <a:endParaRPr/>
          </a:p>
        </p:txBody>
      </p:sp>
      <p:sp>
        <p:nvSpPr>
          <p:cNvPr id="184" name="Cerchio"/>
          <p:cNvSpPr/>
          <p:nvPr/>
        </p:nvSpPr>
        <p:spPr>
          <a:xfrm>
            <a:off x="12317703" y="9368827"/>
            <a:ext cx="2275747" cy="2275747"/>
          </a:xfrm>
          <a:prstGeom prst="ellipse">
            <a:avLst/>
          </a:prstGeom>
          <a:ln w="76200">
            <a:solidFill>
              <a:srgbClr val="000000"/>
            </a:solidFill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4000">
                <a:solidFill>
                  <a:srgbClr val="FFFFFF"/>
                </a:solidFill>
                <a:latin typeface="Montserrat Medium"/>
                <a:ea typeface="Montserrat Medium"/>
                <a:cs typeface="Montserrat Medium"/>
                <a:sym typeface="Montserrat Medium"/>
              </a:defRPr>
            </a:pPr>
            <a:endParaRPr/>
          </a:p>
        </p:txBody>
      </p:sp>
      <p:sp>
        <p:nvSpPr>
          <p:cNvPr id="185" name="Cerchio"/>
          <p:cNvSpPr/>
          <p:nvPr/>
        </p:nvSpPr>
        <p:spPr>
          <a:xfrm>
            <a:off x="12317703" y="6815794"/>
            <a:ext cx="2275747" cy="2275747"/>
          </a:xfrm>
          <a:prstGeom prst="ellipse">
            <a:avLst/>
          </a:prstGeom>
          <a:ln w="76200">
            <a:solidFill>
              <a:srgbClr val="000000"/>
            </a:solidFill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4000">
                <a:solidFill>
                  <a:srgbClr val="FFFFFF"/>
                </a:solidFill>
                <a:latin typeface="Montserrat Medium"/>
                <a:ea typeface="Montserrat Medium"/>
                <a:cs typeface="Montserrat Medium"/>
                <a:sym typeface="Montserrat Medium"/>
              </a:defRPr>
            </a:pPr>
            <a:endParaRPr/>
          </a:p>
        </p:txBody>
      </p:sp>
      <p:pic>
        <p:nvPicPr>
          <p:cNvPr id="186" name="filmato-incollato.png" descr="filmato-incollato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2794442" y="7292533"/>
            <a:ext cx="1322268" cy="1322268"/>
          </a:xfrm>
          <a:prstGeom prst="rect">
            <a:avLst/>
          </a:prstGeom>
          <a:ln w="12700">
            <a:miter lim="400000"/>
          </a:ln>
        </p:spPr>
      </p:pic>
      <p:pic>
        <p:nvPicPr>
          <p:cNvPr id="187" name="filmato-incollato.png" descr="filmato-incollato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43116" y="7194577"/>
            <a:ext cx="1518182" cy="1518181"/>
          </a:xfrm>
          <a:prstGeom prst="rect">
            <a:avLst/>
          </a:prstGeom>
          <a:ln w="12700">
            <a:miter lim="400000"/>
          </a:ln>
        </p:spPr>
      </p:pic>
      <p:pic>
        <p:nvPicPr>
          <p:cNvPr id="188" name="filmato-incollato.png" descr="filmato-incollato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2738992" y="4684054"/>
            <a:ext cx="1433165" cy="1433164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La nostra vision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2145738">
              <a:defRPr sz="7480" spc="-149"/>
            </a:lvl1pPr>
          </a:lstStyle>
          <a:p>
            <a:r>
              <a:t>La nostra vision</a:t>
            </a:r>
          </a:p>
        </p:txBody>
      </p:sp>
      <p:sp>
        <p:nvSpPr>
          <p:cNvPr id="191" name="Chi è Harley&amp;Dikkinson"/>
          <p:cNvSpPr txBox="1">
            <a:spLocks noGrp="1"/>
          </p:cNvSpPr>
          <p:nvPr>
            <p:ph type="body" idx="2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Chi è Harley&amp;Dikkinson</a:t>
            </a:r>
          </a:p>
        </p:txBody>
      </p:sp>
      <p:sp>
        <p:nvSpPr>
          <p:cNvPr id="192" name="Crediamo che le case, i condomini ed i quartieri, debbano essere catalizzatori di connessioni umane, famigliari e sociali; per questo ci dedichiamo alla riqualificazione e valorizzazione urbana, creando spazi sostenibili che uniscono e fanno prosperare l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algn="just" defTabSz="2438337">
              <a:defRPr sz="5200"/>
            </a:pPr>
            <a:r>
              <a:t>Crediamo che le case, </a:t>
            </a:r>
            <a:r>
              <a:rPr>
                <a:latin typeface="+mn-lt"/>
                <a:ea typeface="+mn-ea"/>
                <a:cs typeface="+mn-cs"/>
                <a:sym typeface="Montserrat Bold"/>
              </a:rPr>
              <a:t>i condomini ed i quartieri</a:t>
            </a:r>
            <a:r>
              <a:t>, debbano essere catalizzatori di connessioni umane, famigliari e sociali; per questo ci dedichiamo alla riqualificazione e valorizzazione urbana, creando spazi sostenibili che uniscono e fanno prosperare le comunità.  </a:t>
            </a:r>
          </a:p>
          <a:p>
            <a:pPr algn="just" defTabSz="2438337">
              <a:defRPr sz="5200"/>
            </a:pPr>
            <a:r>
              <a:t>Per noi di Harley&amp;Dikkinson, la </a:t>
            </a:r>
            <a:r>
              <a:rPr>
                <a:latin typeface="+mn-lt"/>
                <a:ea typeface="+mn-ea"/>
                <a:cs typeface="+mn-cs"/>
                <a:sym typeface="Montserrat Bold"/>
              </a:rPr>
              <a:t>riqualificazione e valorizzazione </a:t>
            </a:r>
            <a:r>
              <a:t>urbana è davvero sostenibile solo quando, oltre a rigenerare le case, i condomini ed i quartieri, rigenera il tessuto relazionale della società, includendo ed integrando tutte le persone, affinché possano prosperare come individui e come comunità.  </a:t>
            </a:r>
          </a:p>
        </p:txBody>
      </p:sp>
      <p:sp>
        <p:nvSpPr>
          <p:cNvPr id="193" name="Il contenuto di questa presentazione è riservato. Non distribuire questa presentazione, o parte di essa, senza l'esplicito consenso di Harley&amp;Dikkinson. Grazie per la vostra collaborazione."/>
          <p:cNvSpPr txBox="1"/>
          <p:nvPr/>
        </p:nvSpPr>
        <p:spPr>
          <a:xfrm rot="16200000">
            <a:off x="-6267368" y="6662611"/>
            <a:ext cx="13103547" cy="24943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>
            <a:lvl1pPr algn="ctr">
              <a:lnSpc>
                <a:spcPct val="100000"/>
              </a:lnSpc>
              <a:spcBef>
                <a:spcPts val="0"/>
              </a:spcBef>
              <a:defRPr sz="1100">
                <a:solidFill>
                  <a:srgbClr val="5E5E5E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Il contenuto di questa presentazione è riservato. Non distribuire questa presentazione, o parte di essa, senza l'esplicito consenso di Harley&amp;Dikkinson. Grazie per la vostra collaborazione.</a:t>
            </a:r>
          </a:p>
        </p:txBody>
      </p:sp>
      <p:sp>
        <p:nvSpPr>
          <p:cNvPr id="194" name="Rettangolo"/>
          <p:cNvSpPr/>
          <p:nvPr/>
        </p:nvSpPr>
        <p:spPr>
          <a:xfrm>
            <a:off x="0" y="0"/>
            <a:ext cx="8128000" cy="127000"/>
          </a:xfrm>
          <a:prstGeom prst="rect">
            <a:avLst/>
          </a:prstGeom>
          <a:solidFill>
            <a:srgbClr val="CB2C34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sp>
        <p:nvSpPr>
          <p:cNvPr id="195" name="Rettangolo"/>
          <p:cNvSpPr/>
          <p:nvPr/>
        </p:nvSpPr>
        <p:spPr>
          <a:xfrm>
            <a:off x="8128000" y="0"/>
            <a:ext cx="8128000" cy="127000"/>
          </a:xfrm>
          <a:prstGeom prst="rect">
            <a:avLst/>
          </a:prstGeom>
          <a:solidFill>
            <a:srgbClr val="223868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sp>
        <p:nvSpPr>
          <p:cNvPr id="196" name="Rettangolo"/>
          <p:cNvSpPr/>
          <p:nvPr/>
        </p:nvSpPr>
        <p:spPr>
          <a:xfrm>
            <a:off x="16255227" y="0"/>
            <a:ext cx="8128001" cy="127000"/>
          </a:xfrm>
          <a:prstGeom prst="rect">
            <a:avLst/>
          </a:prstGeom>
          <a:solidFill>
            <a:srgbClr val="F4C543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pic>
        <p:nvPicPr>
          <p:cNvPr id="197" name="Harley&amp;Dikkinson_logo-positivo.png" descr="Harley&amp;Dikkinson_logo-positivo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586687" y="12472886"/>
            <a:ext cx="3114589" cy="73240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Il contenuto di questa presentazione è riservato. Non distribuire questa presentazione, o parte di essa, senza l'esplicito consenso di Harley&amp;Dikkinson. Grazie per la vostra collaborazione."/>
          <p:cNvSpPr txBox="1"/>
          <p:nvPr/>
        </p:nvSpPr>
        <p:spPr>
          <a:xfrm rot="16200000">
            <a:off x="-6267368" y="6662611"/>
            <a:ext cx="13103547" cy="24943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ctr">
            <a:spAutoFit/>
          </a:bodyPr>
          <a:lstStyle>
            <a:lvl1pPr algn="ctr">
              <a:lnSpc>
                <a:spcPct val="100000"/>
              </a:lnSpc>
              <a:spcBef>
                <a:spcPts val="0"/>
              </a:spcBef>
              <a:defRPr sz="1100">
                <a:solidFill>
                  <a:srgbClr val="5E5E5E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Il contenuto di questa presentazione è riservato. Non distribuire questa presentazione, o parte di essa, senza l'esplicito consenso di Harley&amp;Dikkinson. Grazie per la vostra collaborazione.</a:t>
            </a:r>
          </a:p>
        </p:txBody>
      </p:sp>
      <p:sp>
        <p:nvSpPr>
          <p:cNvPr id="200" name="Rettangolo"/>
          <p:cNvSpPr/>
          <p:nvPr/>
        </p:nvSpPr>
        <p:spPr>
          <a:xfrm>
            <a:off x="0" y="0"/>
            <a:ext cx="8128000" cy="127000"/>
          </a:xfrm>
          <a:prstGeom prst="rect">
            <a:avLst/>
          </a:prstGeom>
          <a:solidFill>
            <a:srgbClr val="CB2C34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sp>
        <p:nvSpPr>
          <p:cNvPr id="201" name="Rettangolo"/>
          <p:cNvSpPr/>
          <p:nvPr/>
        </p:nvSpPr>
        <p:spPr>
          <a:xfrm>
            <a:off x="8128000" y="0"/>
            <a:ext cx="8128000" cy="127000"/>
          </a:xfrm>
          <a:prstGeom prst="rect">
            <a:avLst/>
          </a:prstGeom>
          <a:solidFill>
            <a:srgbClr val="223868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sp>
        <p:nvSpPr>
          <p:cNvPr id="202" name="Rettangolo"/>
          <p:cNvSpPr/>
          <p:nvPr/>
        </p:nvSpPr>
        <p:spPr>
          <a:xfrm>
            <a:off x="16255227" y="0"/>
            <a:ext cx="8128001" cy="127000"/>
          </a:xfrm>
          <a:prstGeom prst="rect">
            <a:avLst/>
          </a:prstGeom>
          <a:solidFill>
            <a:srgbClr val="F4C543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pic>
        <p:nvPicPr>
          <p:cNvPr id="203" name="Harley&amp;Dikkinson_logo-positivo.png" descr="Harley&amp;Dikkinson_logo-positivo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586687" y="12472886"/>
            <a:ext cx="3114589" cy="732401"/>
          </a:xfrm>
          <a:prstGeom prst="rect">
            <a:avLst/>
          </a:prstGeom>
          <a:ln w="12700">
            <a:miter lim="400000"/>
          </a:ln>
        </p:spPr>
      </p:pic>
      <p:sp>
        <p:nvSpPr>
          <p:cNvPr id="204" name="Rettangolo"/>
          <p:cNvSpPr/>
          <p:nvPr/>
        </p:nvSpPr>
        <p:spPr>
          <a:xfrm>
            <a:off x="2234" y="3054"/>
            <a:ext cx="24384001" cy="13709892"/>
          </a:xfrm>
          <a:prstGeom prst="rect">
            <a:avLst/>
          </a:prstGeom>
          <a:solidFill>
            <a:srgbClr val="000000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Montserrat Medium"/>
                <a:ea typeface="Montserrat Medium"/>
                <a:cs typeface="Montserrat Medium"/>
                <a:sym typeface="Montserrat Medium"/>
              </a:defRPr>
            </a:pPr>
            <a:endParaRPr/>
          </a:p>
        </p:txBody>
      </p:sp>
      <p:pic>
        <p:nvPicPr>
          <p:cNvPr id="205" name="Immagine" descr="Immagine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2062361" y="-195754"/>
            <a:ext cx="20259085" cy="14349466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9" name="La nostra mission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2145738">
              <a:defRPr sz="7480" spc="-149"/>
            </a:lvl1pPr>
          </a:lstStyle>
          <a:p>
            <a:r>
              <a:t>La nostra mission</a:t>
            </a:r>
          </a:p>
        </p:txBody>
      </p:sp>
      <p:sp>
        <p:nvSpPr>
          <p:cNvPr id="210" name="Chi è Harley&amp;Dikkinson"/>
          <p:cNvSpPr txBox="1">
            <a:spLocks noGrp="1"/>
          </p:cNvSpPr>
          <p:nvPr>
            <p:ph type="body" idx="2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Chi è Harley&amp;Dikkinson</a:t>
            </a:r>
          </a:p>
        </p:txBody>
      </p:sp>
      <p:sp>
        <p:nvSpPr>
          <p:cNvPr id="211" name="Promuoviamo modelli innovativi di finanza e garanzia per lo sviluppo dell’intera filiera della riqualificazione immobiliare, valorizzando le competenze e le risorse di ciascun partner, per accelerare la riqualificazione degli immobili e la creazione di c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defTabSz="2438337">
              <a:defRPr sz="5200"/>
            </a:pPr>
            <a:r>
              <a:t>Promuoviamo </a:t>
            </a:r>
            <a:r>
              <a:rPr>
                <a:latin typeface="+mn-lt"/>
                <a:ea typeface="+mn-ea"/>
                <a:cs typeface="+mn-cs"/>
                <a:sym typeface="Montserrat Bold"/>
              </a:rPr>
              <a:t>modelli innovativi di finanza e garanzia </a:t>
            </a:r>
            <a:r>
              <a:t>per lo sviluppo dell’intera filiera della riqualificazione immobiliare, valorizzando le competenze e le risorse di ciascun partner, per accelerare la </a:t>
            </a:r>
            <a:r>
              <a:rPr>
                <a:latin typeface="+mn-lt"/>
                <a:ea typeface="+mn-ea"/>
                <a:cs typeface="+mn-cs"/>
                <a:sym typeface="Montserrat Bold"/>
              </a:rPr>
              <a:t>riqualificazione degli immobili e la creazione di comunità sostenibili, resilienti e solidali</a:t>
            </a:r>
            <a:r>
              <a:t>.  </a:t>
            </a:r>
          </a:p>
        </p:txBody>
      </p:sp>
      <p:sp>
        <p:nvSpPr>
          <p:cNvPr id="212" name="Il contenuto di questa presentazione è riservato. Non distribuire questa presentazione, o parte di essa, senza l'esplicito consenso di Harley&amp;Dikkinson. Grazie per la vostra collaborazione."/>
          <p:cNvSpPr txBox="1"/>
          <p:nvPr/>
        </p:nvSpPr>
        <p:spPr>
          <a:xfrm rot="16200000">
            <a:off x="-6267368" y="6662611"/>
            <a:ext cx="13103547" cy="24943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>
            <a:lvl1pPr algn="ctr">
              <a:lnSpc>
                <a:spcPct val="100000"/>
              </a:lnSpc>
              <a:spcBef>
                <a:spcPts val="0"/>
              </a:spcBef>
              <a:defRPr sz="1100">
                <a:solidFill>
                  <a:srgbClr val="5E5E5E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Il contenuto di questa presentazione è riservato. Non distribuire questa presentazione, o parte di essa, senza l'esplicito consenso di Harley&amp;Dikkinson. Grazie per la vostra collaborazione.</a:t>
            </a:r>
          </a:p>
        </p:txBody>
      </p:sp>
      <p:sp>
        <p:nvSpPr>
          <p:cNvPr id="213" name="Rettangolo"/>
          <p:cNvSpPr/>
          <p:nvPr/>
        </p:nvSpPr>
        <p:spPr>
          <a:xfrm>
            <a:off x="0" y="0"/>
            <a:ext cx="8128000" cy="127000"/>
          </a:xfrm>
          <a:prstGeom prst="rect">
            <a:avLst/>
          </a:prstGeom>
          <a:solidFill>
            <a:srgbClr val="CB2C34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sp>
        <p:nvSpPr>
          <p:cNvPr id="214" name="Rettangolo"/>
          <p:cNvSpPr/>
          <p:nvPr/>
        </p:nvSpPr>
        <p:spPr>
          <a:xfrm>
            <a:off x="8128000" y="0"/>
            <a:ext cx="8128000" cy="127000"/>
          </a:xfrm>
          <a:prstGeom prst="rect">
            <a:avLst/>
          </a:prstGeom>
          <a:solidFill>
            <a:srgbClr val="223868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sp>
        <p:nvSpPr>
          <p:cNvPr id="215" name="Rettangolo"/>
          <p:cNvSpPr/>
          <p:nvPr/>
        </p:nvSpPr>
        <p:spPr>
          <a:xfrm>
            <a:off x="16255227" y="0"/>
            <a:ext cx="8128001" cy="127000"/>
          </a:xfrm>
          <a:prstGeom prst="rect">
            <a:avLst/>
          </a:prstGeom>
          <a:solidFill>
            <a:srgbClr val="F4C543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pic>
        <p:nvPicPr>
          <p:cNvPr id="216" name="Harley&amp;Dikkinson_logo-positivo.png" descr="Harley&amp;Dikkinson_logo-positivo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86687" y="12472886"/>
            <a:ext cx="3114589" cy="73240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8" name="videoEmozionale_v22.mp4" descr="videoEmozionale_v22.mp4"/>
          <p:cNvPicPr>
            <a:picLocks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  <p:sp>
        <p:nvSpPr>
          <p:cNvPr id="219" name="Il contenuto di questa presentazione è riservato. Non distribuire questa presentazione, o parte di essa, senza l'esplicito consenso di Harley&amp;Dikkinson. Grazie per la vostra collaborazione."/>
          <p:cNvSpPr txBox="1"/>
          <p:nvPr/>
        </p:nvSpPr>
        <p:spPr>
          <a:xfrm rot="16200000">
            <a:off x="-6267368" y="6662611"/>
            <a:ext cx="13103547" cy="24943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ctr">
            <a:spAutoFit/>
          </a:bodyPr>
          <a:lstStyle>
            <a:lvl1pPr algn="ctr">
              <a:lnSpc>
                <a:spcPct val="100000"/>
              </a:lnSpc>
              <a:spcBef>
                <a:spcPts val="0"/>
              </a:spcBef>
              <a:defRPr sz="1100">
                <a:solidFill>
                  <a:srgbClr val="5E5E5E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Il contenuto di questa presentazione è riservato. Non distribuire questa presentazione, o parte di essa, senza l'esplicito consenso di Harley&amp;Dikkinson. Grazie per la vostra collaborazione.</a:t>
            </a:r>
          </a:p>
        </p:txBody>
      </p:sp>
      <p:sp>
        <p:nvSpPr>
          <p:cNvPr id="220" name="Rettangolo"/>
          <p:cNvSpPr/>
          <p:nvPr/>
        </p:nvSpPr>
        <p:spPr>
          <a:xfrm>
            <a:off x="0" y="13387415"/>
            <a:ext cx="8128001" cy="381001"/>
          </a:xfrm>
          <a:prstGeom prst="rect">
            <a:avLst/>
          </a:prstGeom>
          <a:solidFill>
            <a:srgbClr val="CB2C34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sp>
        <p:nvSpPr>
          <p:cNvPr id="221" name="Rettangolo"/>
          <p:cNvSpPr/>
          <p:nvPr/>
        </p:nvSpPr>
        <p:spPr>
          <a:xfrm>
            <a:off x="8128000" y="13387415"/>
            <a:ext cx="8128000" cy="381001"/>
          </a:xfrm>
          <a:prstGeom prst="rect">
            <a:avLst/>
          </a:prstGeom>
          <a:solidFill>
            <a:srgbClr val="223868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sp>
        <p:nvSpPr>
          <p:cNvPr id="222" name="Rettangolo"/>
          <p:cNvSpPr/>
          <p:nvPr/>
        </p:nvSpPr>
        <p:spPr>
          <a:xfrm>
            <a:off x="16255227" y="13387415"/>
            <a:ext cx="8128001" cy="381001"/>
          </a:xfrm>
          <a:prstGeom prst="rect">
            <a:avLst/>
          </a:prstGeom>
          <a:solidFill>
            <a:srgbClr val="F6C445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1717" fill="hold"/>
                                        <p:tgtEl>
                                          <p:spTgt spid="2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218"/>
                </p:tgtEl>
              </p:cMediaNode>
            </p:video>
            <p:seq concurrent="1" prevAc="none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8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4" name="Centopiazze_logo-positivo.png" descr="Centopiazze_logo-positivo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0401" y="4002165"/>
            <a:ext cx="15663198" cy="5570322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" name="L’ispirazion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L’ispirazione</a:t>
            </a:r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ageCurlDouble"/>
      </p:transition>
    </mc:Choice>
    <mc:Choice xmlns="" xmlns:m="http://schemas.openxmlformats.org/officeDocument/2006/math" xmlns:a14="http://schemas.microsoft.com/office/drawing/2010/main" xmlns:p14="http://schemas.microsoft.com/office/powerpoint/2010/main" Requires="p14">
      <p:transition spd="med" advClick="1" p14:dur="1000">
        <p:pageCurlDouble/>
      </p:transition>
    </mc:Choice>
    <mc:Fallback xmlns="" xmlns:m="http://schemas.openxmlformats.org/officeDocument/2006/math" xmlns:a14="http://schemas.microsoft.com/office/drawing/2010/main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0" name="Immagine" descr="Immagine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  <p:sp>
        <p:nvSpPr>
          <p:cNvPr id="231" name="L’ispirazione - L’agorà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2145738">
              <a:defRPr sz="7480" spc="-149">
                <a:solidFill>
                  <a:srgbClr val="FFFFFF"/>
                </a:solidFill>
              </a:defRPr>
            </a:lvl1pPr>
          </a:lstStyle>
          <a:p>
            <a:r>
              <a:t>L’ispirazione - L’agorà</a:t>
            </a:r>
          </a:p>
        </p:txBody>
      </p:sp>
      <p:sp>
        <p:nvSpPr>
          <p:cNvPr id="232" name="Il progetto Centopiazze"/>
          <p:cNvSpPr txBox="1">
            <a:spLocks noGrp="1"/>
          </p:cNvSpPr>
          <p:nvPr>
            <p:ph type="body" idx="21"/>
          </p:nvPr>
        </p:nvSpPr>
        <p:spPr>
          <a:prstGeom prst="rect">
            <a:avLst/>
          </a:prstGeo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r>
              <a:t>Il progetto Centopiazze</a:t>
            </a:r>
          </a:p>
        </p:txBody>
      </p:sp>
      <p:sp>
        <p:nvSpPr>
          <p:cNvPr id="233" name="Il contenuto di questa presentazione è riservato. Non distribuire questa presentazione, o parte di essa, senza l'esplicito consenso di Harley&amp;Dikkinson. Grazie per la vostra collaborazione."/>
          <p:cNvSpPr txBox="1"/>
          <p:nvPr/>
        </p:nvSpPr>
        <p:spPr>
          <a:xfrm rot="16200000">
            <a:off x="-6267368" y="6662611"/>
            <a:ext cx="13103547" cy="24943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ctr">
            <a:spAutoFit/>
          </a:bodyPr>
          <a:lstStyle>
            <a:lvl1pPr algn="ctr">
              <a:lnSpc>
                <a:spcPct val="100000"/>
              </a:lnSpc>
              <a:spcBef>
                <a:spcPts val="0"/>
              </a:spcBef>
              <a:defRPr sz="1100">
                <a:solidFill>
                  <a:srgbClr val="5E5E5E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Il contenuto di questa presentazione è riservato. Non distribuire questa presentazione, o parte di essa, senza l'esplicito consenso di Harley&amp;Dikkinson. Grazie per la vostra collaborazione.</a:t>
            </a:r>
          </a:p>
        </p:txBody>
      </p:sp>
      <p:sp>
        <p:nvSpPr>
          <p:cNvPr id="234" name="Rettangolo"/>
          <p:cNvSpPr/>
          <p:nvPr/>
        </p:nvSpPr>
        <p:spPr>
          <a:xfrm>
            <a:off x="0" y="0"/>
            <a:ext cx="8128000" cy="127000"/>
          </a:xfrm>
          <a:prstGeom prst="rect">
            <a:avLst/>
          </a:prstGeom>
          <a:solidFill>
            <a:srgbClr val="CB2C34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sp>
        <p:nvSpPr>
          <p:cNvPr id="235" name="Rettangolo"/>
          <p:cNvSpPr/>
          <p:nvPr/>
        </p:nvSpPr>
        <p:spPr>
          <a:xfrm>
            <a:off x="8128000" y="0"/>
            <a:ext cx="8128000" cy="127000"/>
          </a:xfrm>
          <a:prstGeom prst="rect">
            <a:avLst/>
          </a:prstGeom>
          <a:solidFill>
            <a:srgbClr val="223868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sp>
        <p:nvSpPr>
          <p:cNvPr id="236" name="Rettangolo"/>
          <p:cNvSpPr/>
          <p:nvPr/>
        </p:nvSpPr>
        <p:spPr>
          <a:xfrm>
            <a:off x="16255227" y="0"/>
            <a:ext cx="8128001" cy="127000"/>
          </a:xfrm>
          <a:prstGeom prst="rect">
            <a:avLst/>
          </a:prstGeom>
          <a:solidFill>
            <a:srgbClr val="F4C543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pic>
        <p:nvPicPr>
          <p:cNvPr id="237" name="Harley&amp;Dikkinson_logo-positivo.png" descr="Harley&amp;Dikkinson_logo-positivo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586687" y="12472886"/>
            <a:ext cx="3114589" cy="73240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1" name="L’ispirazion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2145738">
              <a:defRPr sz="7480" spc="-149"/>
            </a:lvl1pPr>
          </a:lstStyle>
          <a:p>
            <a:r>
              <a:rPr dirty="0" err="1"/>
              <a:t>L’ispirazione</a:t>
            </a:r>
          </a:p>
        </p:txBody>
      </p:sp>
      <p:sp>
        <p:nvSpPr>
          <p:cNvPr id="242" name="Il progetto Centopiazze"/>
          <p:cNvSpPr txBox="1">
            <a:spLocks noGrp="1"/>
          </p:cNvSpPr>
          <p:nvPr>
            <p:ph type="body" idx="21"/>
          </p:nvPr>
        </p:nvSpPr>
        <p:spPr>
          <a:prstGeom prst="rect">
            <a:avLst/>
          </a:prstGeom>
        </p:spPr>
        <p:txBody>
          <a:bodyPr/>
          <a:lstStyle/>
          <a:p>
            <a:r>
              <a:rPr dirty="0"/>
              <a:t>Il </a:t>
            </a:r>
            <a:r>
              <a:rPr dirty="0" err="1"/>
              <a:t>progetto</a:t>
            </a:r>
            <a:r>
              <a:rPr dirty="0"/>
              <a:t> </a:t>
            </a:r>
            <a:r>
              <a:rPr dirty="0" err="1"/>
              <a:t>Centopiazze</a:t>
            </a:r>
          </a:p>
        </p:txBody>
      </p:sp>
      <p:sp>
        <p:nvSpPr>
          <p:cNvPr id="243" name="Da sempre il concetto di piazza ha un ruolo fondamentale nella visione della città ideale, fungendo da simbolo e spazio fisico che riflette diversi aspetti della vita urbana. Ecco le principali dimensioni chiave del ruolo delle piazze: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rPr dirty="0"/>
              <a:t>Da sempre il </a:t>
            </a:r>
            <a:r>
              <a:rPr dirty="0" err="1"/>
              <a:t>concetto</a:t>
            </a:r>
            <a:r>
              <a:rPr dirty="0"/>
              <a:t> di piazza ha un </a:t>
            </a:r>
            <a:r>
              <a:rPr dirty="0" err="1"/>
              <a:t>ruolo</a:t>
            </a:r>
            <a:r>
              <a:rPr dirty="0"/>
              <a:t> </a:t>
            </a:r>
            <a:r>
              <a:rPr dirty="0" err="1"/>
              <a:t>fondamentale</a:t>
            </a:r>
            <a:r>
              <a:rPr dirty="0"/>
              <a:t> </a:t>
            </a:r>
            <a:r>
              <a:rPr dirty="0" err="1"/>
              <a:t>nella</a:t>
            </a:r>
            <a:r>
              <a:rPr dirty="0"/>
              <a:t> </a:t>
            </a:r>
            <a:r>
              <a:rPr dirty="0" err="1"/>
              <a:t>visione</a:t>
            </a:r>
            <a:r>
              <a:rPr dirty="0"/>
              <a:t> </a:t>
            </a:r>
            <a:r>
              <a:rPr dirty="0" err="1"/>
              <a:t>della</a:t>
            </a:r>
            <a:r>
              <a:rPr dirty="0"/>
              <a:t> </a:t>
            </a:r>
            <a:r>
              <a:rPr dirty="0" err="1"/>
              <a:t>città</a:t>
            </a:r>
            <a:r>
              <a:rPr dirty="0"/>
              <a:t> </a:t>
            </a:r>
            <a:r>
              <a:rPr dirty="0" err="1"/>
              <a:t>ideale</a:t>
            </a:r>
            <a:r>
              <a:rPr dirty="0"/>
              <a:t>, </a:t>
            </a:r>
            <a:r>
              <a:rPr dirty="0" err="1"/>
              <a:t>fungendo</a:t>
            </a:r>
            <a:r>
              <a:rPr dirty="0"/>
              <a:t> da </a:t>
            </a:r>
            <a:r>
              <a:rPr b="1" dirty="0" err="1">
                <a:latin typeface="Montserrat Regular" panose="00000500000000000000" pitchFamily="2" charset="0"/>
                <a:ea typeface="Montserrat Thin Bold"/>
                <a:cs typeface="Montserrat Thin Bold"/>
                <a:sym typeface="Montserrat Thin Bold"/>
              </a:rPr>
              <a:t>simbolo</a:t>
            </a:r>
            <a:r>
              <a:rPr b="1" dirty="0">
                <a:latin typeface="Montserrat Regular" panose="00000500000000000000" pitchFamily="2" charset="0"/>
                <a:ea typeface="Montserrat Thin Bold"/>
                <a:cs typeface="Montserrat Thin Bold"/>
                <a:sym typeface="Montserrat Thin Bold"/>
              </a:rPr>
              <a:t> e </a:t>
            </a:r>
            <a:r>
              <a:rPr b="1" dirty="0" err="1">
                <a:latin typeface="Montserrat Regular" panose="00000500000000000000" pitchFamily="2" charset="0"/>
                <a:ea typeface="Montserrat Thin Bold"/>
                <a:cs typeface="Montserrat Thin Bold"/>
                <a:sym typeface="Montserrat Thin Bold"/>
              </a:rPr>
              <a:t>spazio</a:t>
            </a:r>
            <a:r>
              <a:rPr b="1" dirty="0">
                <a:latin typeface="Montserrat Regular" panose="00000500000000000000" pitchFamily="2" charset="0"/>
                <a:ea typeface="Montserrat Thin Bold"/>
                <a:cs typeface="Montserrat Thin Bold"/>
                <a:sym typeface="Montserrat Thin Bold"/>
              </a:rPr>
              <a:t> </a:t>
            </a:r>
            <a:r>
              <a:rPr b="1" dirty="0" err="1">
                <a:latin typeface="Montserrat Regular" panose="00000500000000000000" pitchFamily="2" charset="0"/>
                <a:ea typeface="Montserrat Thin Bold"/>
                <a:cs typeface="Montserrat Thin Bold"/>
                <a:sym typeface="Montserrat Thin Bold"/>
              </a:rPr>
              <a:t>fisico</a:t>
            </a:r>
            <a:r>
              <a:rPr b="1" dirty="0"/>
              <a:t> </a:t>
            </a:r>
            <a:r>
              <a:rPr dirty="0" err="1"/>
              <a:t>che</a:t>
            </a:r>
            <a:r>
              <a:rPr dirty="0"/>
              <a:t> </a:t>
            </a:r>
            <a:r>
              <a:rPr dirty="0" err="1"/>
              <a:t>riflette</a:t>
            </a:r>
            <a:r>
              <a:rPr dirty="0"/>
              <a:t> </a:t>
            </a:r>
            <a:r>
              <a:rPr dirty="0" err="1"/>
              <a:t>diversi</a:t>
            </a:r>
            <a:r>
              <a:rPr dirty="0"/>
              <a:t> </a:t>
            </a:r>
            <a:r>
              <a:rPr dirty="0" err="1"/>
              <a:t>aspetti</a:t>
            </a:r>
            <a:r>
              <a:rPr dirty="0"/>
              <a:t> </a:t>
            </a:r>
            <a:r>
              <a:rPr dirty="0" err="1"/>
              <a:t>della</a:t>
            </a:r>
            <a:r>
              <a:rPr dirty="0"/>
              <a:t> vita </a:t>
            </a:r>
            <a:r>
              <a:rPr dirty="0" err="1"/>
              <a:t>urbana</a:t>
            </a:r>
            <a:r>
              <a:rPr dirty="0"/>
              <a:t>. Ecco le </a:t>
            </a:r>
            <a:r>
              <a:rPr dirty="0" err="1"/>
              <a:t>principali</a:t>
            </a:r>
            <a:r>
              <a:rPr dirty="0"/>
              <a:t> </a:t>
            </a:r>
            <a:r>
              <a:rPr dirty="0" err="1"/>
              <a:t>dimensioni</a:t>
            </a:r>
            <a:r>
              <a:rPr dirty="0"/>
              <a:t> </a:t>
            </a:r>
            <a:r>
              <a:rPr dirty="0" err="1"/>
              <a:t>chiave</a:t>
            </a:r>
            <a:r>
              <a:rPr dirty="0"/>
              <a:t> del </a:t>
            </a:r>
            <a:r>
              <a:rPr dirty="0" err="1"/>
              <a:t>ruolo</a:t>
            </a:r>
            <a:r>
              <a:rPr dirty="0"/>
              <a:t> </a:t>
            </a:r>
            <a:r>
              <a:rPr dirty="0" err="1"/>
              <a:t>delle</a:t>
            </a:r>
            <a:r>
              <a:rPr dirty="0"/>
              <a:t> </a:t>
            </a:r>
            <a:r>
              <a:rPr dirty="0" err="1"/>
              <a:t>piazze</a:t>
            </a:r>
            <a:r>
              <a:rPr dirty="0"/>
              <a:t>:</a:t>
            </a:r>
          </a:p>
        </p:txBody>
      </p:sp>
      <p:sp>
        <p:nvSpPr>
          <p:cNvPr id="244" name="Il contenuto di questa presentazione è riservato. Non distribuire questa presentazione, o parte di essa, senza l'esplicito consenso di Harley&amp;Dikkinson. Grazie per la vostra collaborazione."/>
          <p:cNvSpPr txBox="1"/>
          <p:nvPr/>
        </p:nvSpPr>
        <p:spPr>
          <a:xfrm rot="16200000">
            <a:off x="-6267368" y="6662611"/>
            <a:ext cx="13103547" cy="24943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>
            <a:lvl1pPr algn="ctr">
              <a:lnSpc>
                <a:spcPct val="100000"/>
              </a:lnSpc>
              <a:spcBef>
                <a:spcPts val="0"/>
              </a:spcBef>
              <a:defRPr sz="1100">
                <a:solidFill>
                  <a:srgbClr val="5E5E5E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rPr dirty="0"/>
              <a:t>Il </a:t>
            </a:r>
            <a:r>
              <a:rPr dirty="0" err="1"/>
              <a:t>contenuto</a:t>
            </a:r>
            <a:r>
              <a:rPr dirty="0"/>
              <a:t> di </a:t>
            </a:r>
            <a:r>
              <a:rPr dirty="0" err="1"/>
              <a:t>questa</a:t>
            </a:r>
            <a:r>
              <a:rPr dirty="0"/>
              <a:t> </a:t>
            </a:r>
            <a:r>
              <a:rPr dirty="0" err="1"/>
              <a:t>presentazione</a:t>
            </a:r>
            <a:r>
              <a:rPr dirty="0"/>
              <a:t> è </a:t>
            </a:r>
            <a:r>
              <a:rPr dirty="0" err="1"/>
              <a:t>riservato</a:t>
            </a:r>
            <a:r>
              <a:rPr dirty="0"/>
              <a:t>. Non </a:t>
            </a:r>
            <a:r>
              <a:rPr dirty="0" err="1"/>
              <a:t>distribuire</a:t>
            </a:r>
            <a:r>
              <a:rPr dirty="0"/>
              <a:t> </a:t>
            </a:r>
            <a:r>
              <a:rPr dirty="0" err="1"/>
              <a:t>questa</a:t>
            </a:r>
            <a:r>
              <a:rPr dirty="0"/>
              <a:t> </a:t>
            </a:r>
            <a:r>
              <a:rPr dirty="0" err="1"/>
              <a:t>presentazione</a:t>
            </a:r>
            <a:r>
              <a:rPr dirty="0"/>
              <a:t>, o </a:t>
            </a:r>
            <a:r>
              <a:rPr dirty="0" err="1"/>
              <a:t>parte</a:t>
            </a:r>
            <a:r>
              <a:rPr dirty="0"/>
              <a:t> di </a:t>
            </a:r>
            <a:r>
              <a:rPr dirty="0" err="1"/>
              <a:t>essa</a:t>
            </a:r>
            <a:r>
              <a:rPr dirty="0"/>
              <a:t>, senza </a:t>
            </a:r>
            <a:r>
              <a:rPr dirty="0" err="1"/>
              <a:t>l'esplicito</a:t>
            </a:r>
            <a:r>
              <a:rPr dirty="0"/>
              <a:t> </a:t>
            </a:r>
            <a:r>
              <a:rPr dirty="0" err="1"/>
              <a:t>consenso</a:t>
            </a:r>
            <a:r>
              <a:rPr dirty="0"/>
              <a:t> di </a:t>
            </a:r>
            <a:r>
              <a:rPr dirty="0" err="1"/>
              <a:t>Harley&amp;Dikkinson</a:t>
            </a:r>
            <a:r>
              <a:rPr dirty="0"/>
              <a:t>. Grazie per la </a:t>
            </a:r>
            <a:r>
              <a:rPr dirty="0" err="1"/>
              <a:t>vostra</a:t>
            </a:r>
            <a:r>
              <a:rPr dirty="0"/>
              <a:t> </a:t>
            </a:r>
            <a:r>
              <a:rPr dirty="0" err="1"/>
              <a:t>collaborazione</a:t>
            </a:r>
            <a:r>
              <a:rPr dirty="0"/>
              <a:t>.</a:t>
            </a:r>
          </a:p>
        </p:txBody>
      </p:sp>
      <p:sp>
        <p:nvSpPr>
          <p:cNvPr id="245" name="Rettangolo"/>
          <p:cNvSpPr/>
          <p:nvPr/>
        </p:nvSpPr>
        <p:spPr>
          <a:xfrm>
            <a:off x="0" y="0"/>
            <a:ext cx="8128000" cy="127000"/>
          </a:xfrm>
          <a:prstGeom prst="rect">
            <a:avLst/>
          </a:prstGeom>
          <a:solidFill>
            <a:srgbClr val="CB2C34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sp>
        <p:nvSpPr>
          <p:cNvPr id="246" name="Rettangolo"/>
          <p:cNvSpPr/>
          <p:nvPr/>
        </p:nvSpPr>
        <p:spPr>
          <a:xfrm>
            <a:off x="8128000" y="0"/>
            <a:ext cx="8128000" cy="127000"/>
          </a:xfrm>
          <a:prstGeom prst="rect">
            <a:avLst/>
          </a:prstGeom>
          <a:solidFill>
            <a:srgbClr val="223868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sp>
        <p:nvSpPr>
          <p:cNvPr id="247" name="Rettangolo"/>
          <p:cNvSpPr/>
          <p:nvPr/>
        </p:nvSpPr>
        <p:spPr>
          <a:xfrm>
            <a:off x="16255227" y="0"/>
            <a:ext cx="8128001" cy="127000"/>
          </a:xfrm>
          <a:prstGeom prst="rect">
            <a:avLst/>
          </a:prstGeom>
          <a:solidFill>
            <a:srgbClr val="F4C543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pic>
        <p:nvPicPr>
          <p:cNvPr id="248" name="Harley&amp;Dikkinson_logo-positivo.png" descr="Harley&amp;Dikkinson_logo-positivo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586687" y="12472886"/>
            <a:ext cx="3114589" cy="732401"/>
          </a:xfrm>
          <a:prstGeom prst="rect">
            <a:avLst/>
          </a:prstGeom>
          <a:ln w="12700">
            <a:miter lim="400000"/>
          </a:ln>
        </p:spPr>
      </p:pic>
      <p:sp>
        <p:nvSpPr>
          <p:cNvPr id="249" name="Centro Comunitario"/>
          <p:cNvSpPr txBox="1"/>
          <p:nvPr/>
        </p:nvSpPr>
        <p:spPr>
          <a:xfrm>
            <a:off x="1926180" y="10715153"/>
            <a:ext cx="3810621" cy="5715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ctr" defTabSz="457200">
              <a:lnSpc>
                <a:spcPct val="100000"/>
              </a:lnSpc>
              <a:spcBef>
                <a:spcPts val="0"/>
              </a:spcBef>
              <a:defRPr sz="3100" b="1">
                <a:solidFill>
                  <a:srgbClr val="111827"/>
                </a:solid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Centro Comunitario</a:t>
            </a:r>
          </a:p>
        </p:txBody>
      </p:sp>
      <p:sp>
        <p:nvSpPr>
          <p:cNvPr id="250" name="Spazio prossemico"/>
          <p:cNvSpPr txBox="1"/>
          <p:nvPr/>
        </p:nvSpPr>
        <p:spPr>
          <a:xfrm>
            <a:off x="6051375" y="10715153"/>
            <a:ext cx="3702392" cy="5715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ctr" defTabSz="457200">
              <a:lnSpc>
                <a:spcPct val="100000"/>
              </a:lnSpc>
              <a:spcBef>
                <a:spcPts val="0"/>
              </a:spcBef>
              <a:defRPr sz="3100" b="1">
                <a:solidFill>
                  <a:srgbClr val="111827"/>
                </a:solid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Spazio prossemico</a:t>
            </a:r>
          </a:p>
        </p:txBody>
      </p:sp>
      <p:sp>
        <p:nvSpPr>
          <p:cNvPr id="251" name="Area inclusiva"/>
          <p:cNvSpPr txBox="1"/>
          <p:nvPr/>
        </p:nvSpPr>
        <p:spPr>
          <a:xfrm>
            <a:off x="10581612" y="10715153"/>
            <a:ext cx="2784080" cy="5715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ctr" defTabSz="457200">
              <a:lnSpc>
                <a:spcPct val="100000"/>
              </a:lnSpc>
              <a:spcBef>
                <a:spcPts val="0"/>
              </a:spcBef>
              <a:defRPr sz="3100" b="1">
                <a:solidFill>
                  <a:srgbClr val="111827"/>
                </a:solid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Area inclusiva</a:t>
            </a:r>
          </a:p>
        </p:txBody>
      </p:sp>
      <p:sp>
        <p:nvSpPr>
          <p:cNvPr id="252" name="Spazio polifunzionale"/>
          <p:cNvSpPr txBox="1"/>
          <p:nvPr/>
        </p:nvSpPr>
        <p:spPr>
          <a:xfrm>
            <a:off x="13975348" y="10715153"/>
            <a:ext cx="4138769" cy="5715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ctr" defTabSz="457200">
              <a:lnSpc>
                <a:spcPct val="100000"/>
              </a:lnSpc>
              <a:spcBef>
                <a:spcPts val="0"/>
              </a:spcBef>
              <a:defRPr sz="3100" b="1">
                <a:solidFill>
                  <a:srgbClr val="111827"/>
                </a:solid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Spazio polifunzionale</a:t>
            </a:r>
          </a:p>
        </p:txBody>
      </p:sp>
      <p:sp>
        <p:nvSpPr>
          <p:cNvPr id="253" name="Area sostenibile"/>
          <p:cNvSpPr txBox="1"/>
          <p:nvPr/>
        </p:nvSpPr>
        <p:spPr>
          <a:xfrm>
            <a:off x="18537978" y="10715153"/>
            <a:ext cx="3155672" cy="5715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ctr" defTabSz="457200">
              <a:lnSpc>
                <a:spcPct val="100000"/>
              </a:lnSpc>
              <a:spcBef>
                <a:spcPts val="0"/>
              </a:spcBef>
              <a:defRPr sz="3100" b="1">
                <a:solidFill>
                  <a:srgbClr val="111827"/>
                </a:solid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Area sostenibile</a:t>
            </a:r>
          </a:p>
        </p:txBody>
      </p:sp>
      <p:pic>
        <p:nvPicPr>
          <p:cNvPr id="254" name="filmato-incollato.png" descr="filmato-incollato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068262" y="8237840"/>
            <a:ext cx="2095104" cy="2095104"/>
          </a:xfrm>
          <a:prstGeom prst="rect">
            <a:avLst/>
          </a:prstGeom>
          <a:ln w="12700">
            <a:miter lim="400000"/>
          </a:ln>
        </p:spPr>
      </p:pic>
      <p:pic>
        <p:nvPicPr>
          <p:cNvPr id="255" name="filmato-incollato.png" descr="filmato-incollato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997180" y="8237840"/>
            <a:ext cx="2095104" cy="2095104"/>
          </a:xfrm>
          <a:prstGeom prst="rect">
            <a:avLst/>
          </a:prstGeom>
          <a:ln w="12700">
            <a:miter lim="400000"/>
          </a:ln>
        </p:spPr>
      </p:pic>
      <p:pic>
        <p:nvPicPr>
          <p:cNvPr id="256" name="filmato-incollato.png" descr="filmato-incollato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008475" y="8237840"/>
            <a:ext cx="1930354" cy="1930354"/>
          </a:xfrm>
          <a:prstGeom prst="rect">
            <a:avLst/>
          </a:prstGeom>
          <a:ln w="12700">
            <a:miter lim="400000"/>
          </a:ln>
        </p:spPr>
      </p:pic>
      <p:pic>
        <p:nvPicPr>
          <p:cNvPr id="257" name="filmato-incollato.png" descr="filmato-incollato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51726" y="8034548"/>
            <a:ext cx="2501689" cy="2501689"/>
          </a:xfrm>
          <a:prstGeom prst="rect">
            <a:avLst/>
          </a:prstGeom>
          <a:ln w="12700">
            <a:miter lim="400000"/>
          </a:ln>
        </p:spPr>
      </p:pic>
      <p:pic>
        <p:nvPicPr>
          <p:cNvPr id="258" name="filmato-incollato.png" descr="filmato-incollato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925307" y="8237840"/>
            <a:ext cx="1871360" cy="187136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2" name="Come viviamo oggi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rPr dirty="0"/>
              <a:t>Come </a:t>
            </a:r>
            <a:r>
              <a:rPr dirty="0" err="1"/>
              <a:t>viviamo</a:t>
            </a:r>
            <a:r>
              <a:rPr dirty="0"/>
              <a:t> </a:t>
            </a:r>
            <a:r>
              <a:rPr dirty="0" err="1"/>
              <a:t>oggi</a:t>
            </a:r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ageCurlDouble"/>
      </p:transition>
    </mc:Choice>
    <mc:Choice xmlns="" xmlns:m="http://schemas.openxmlformats.org/officeDocument/2006/math" xmlns:a14="http://schemas.microsoft.com/office/drawing/2010/main" xmlns:p14="http://schemas.microsoft.com/office/powerpoint/2010/main" Requires="p14">
      <p:transition spd="med" advClick="1" p14:dur="1000">
        <p:pageCurlDouble/>
      </p:transition>
    </mc:Choice>
    <mc:Fallback xmlns="" xmlns:m="http://schemas.openxmlformats.org/officeDocument/2006/math" xmlns:a14="http://schemas.microsoft.com/office/drawing/2010/main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4" name="Alcuni dati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2145738">
              <a:defRPr sz="7480" spc="-149"/>
            </a:lvl1pPr>
          </a:lstStyle>
          <a:p>
            <a:r>
              <a:t>Alcuni dati</a:t>
            </a:r>
          </a:p>
        </p:txBody>
      </p:sp>
      <p:sp>
        <p:nvSpPr>
          <p:cNvPr id="265" name="Come viviamo oggi"/>
          <p:cNvSpPr txBox="1">
            <a:spLocks noGrp="1"/>
          </p:cNvSpPr>
          <p:nvPr>
            <p:ph type="body" idx="2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Come viviamo oggi</a:t>
            </a:r>
          </a:p>
        </p:txBody>
      </p:sp>
      <p:sp>
        <p:nvSpPr>
          <p:cNvPr id="266" name="In Italia, particolarmente negli ultimi cinque anni la qualità di vita è peggiorata. Viviamo peggio perché: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>
              <a:defRPr sz="5200"/>
            </a:pPr>
            <a:r>
              <a:rPr dirty="0"/>
              <a:t>In Italia, </a:t>
            </a:r>
            <a:r>
              <a:rPr lang="it-IT" dirty="0"/>
              <a:t>in </a:t>
            </a:r>
            <a:r>
              <a:rPr dirty="0" err="1"/>
              <a:t>particolar</a:t>
            </a:r>
            <a:r>
              <a:rPr lang="it-IT" dirty="0"/>
              <a:t>e</a:t>
            </a:r>
            <a:r>
              <a:rPr dirty="0"/>
              <a:t> </a:t>
            </a:r>
            <a:r>
              <a:rPr dirty="0" err="1"/>
              <a:t>negli</a:t>
            </a:r>
            <a:r>
              <a:rPr dirty="0"/>
              <a:t> </a:t>
            </a:r>
            <a:r>
              <a:rPr dirty="0" err="1"/>
              <a:t>ultimi</a:t>
            </a:r>
            <a:r>
              <a:rPr dirty="0"/>
              <a:t> cinque anni</a:t>
            </a:r>
            <a:r>
              <a:rPr lang="it-IT" dirty="0"/>
              <a:t>,</a:t>
            </a:r>
            <a:r>
              <a:rPr dirty="0"/>
              <a:t> la </a:t>
            </a:r>
            <a:r>
              <a:rPr b="1" dirty="0" err="1">
                <a:latin typeface="Montserrat Regular" panose="00000500000000000000" pitchFamily="2" charset="0"/>
                <a:ea typeface="Montserrat Thin Bold"/>
                <a:cs typeface="Montserrat Thin Bold"/>
                <a:sym typeface="Montserrat Thin Bold"/>
              </a:rPr>
              <a:t>qualità</a:t>
            </a:r>
            <a:r>
              <a:rPr b="1" dirty="0">
                <a:latin typeface="Montserrat Regular" panose="00000500000000000000" pitchFamily="2" charset="0"/>
                <a:ea typeface="Montserrat Thin Bold"/>
                <a:cs typeface="Montserrat Thin Bold"/>
                <a:sym typeface="Montserrat Thin Bold"/>
              </a:rPr>
              <a:t> di vita è </a:t>
            </a:r>
            <a:r>
              <a:rPr b="1" dirty="0" err="1">
                <a:latin typeface="Montserrat Regular" panose="00000500000000000000" pitchFamily="2" charset="0"/>
                <a:ea typeface="Montserrat Thin Bold"/>
                <a:cs typeface="Montserrat Thin Bold"/>
                <a:sym typeface="Montserrat Thin Bold"/>
              </a:rPr>
              <a:t>peggiorata</a:t>
            </a:r>
            <a:r>
              <a:rPr dirty="0"/>
              <a:t>. </a:t>
            </a:r>
            <a:r>
              <a:rPr dirty="0" err="1"/>
              <a:t>Viviamo</a:t>
            </a:r>
            <a:r>
              <a:rPr dirty="0"/>
              <a:t> </a:t>
            </a:r>
            <a:r>
              <a:rPr dirty="0" err="1"/>
              <a:t>peggio</a:t>
            </a:r>
            <a:r>
              <a:rPr dirty="0"/>
              <a:t> </a:t>
            </a:r>
            <a:r>
              <a:rPr dirty="0" err="1"/>
              <a:t>perché</a:t>
            </a:r>
            <a:r>
              <a:rPr dirty="0"/>
              <a:t>:</a:t>
            </a:r>
          </a:p>
          <a:p>
            <a:pPr marL="508000" indent="-508000">
              <a:buSzPct val="200000"/>
              <a:buChar char="•"/>
              <a:defRPr sz="5200"/>
            </a:pPr>
            <a:r>
              <a:rPr dirty="0"/>
              <a:t>come </a:t>
            </a:r>
            <a:r>
              <a:rPr b="1" dirty="0" err="1">
                <a:latin typeface="Montserrat Regular" panose="00000500000000000000" pitchFamily="2" charset="0"/>
                <a:ea typeface="Montserrat Thin Bold"/>
                <a:cs typeface="Montserrat Thin Bold"/>
                <a:sym typeface="Montserrat Thin Bold"/>
              </a:rPr>
              <a:t>persone</a:t>
            </a:r>
            <a:r>
              <a:rPr dirty="0"/>
              <a:t>: </a:t>
            </a:r>
            <a:r>
              <a:rPr dirty="0" err="1"/>
              <a:t>più</a:t>
            </a:r>
            <a:r>
              <a:rPr dirty="0"/>
              <a:t> soli &gt; </a:t>
            </a:r>
            <a:r>
              <a:rPr dirty="0" err="1"/>
              <a:t>più</a:t>
            </a:r>
            <a:r>
              <a:rPr dirty="0"/>
              <a:t> </a:t>
            </a:r>
            <a:r>
              <a:rPr dirty="0" err="1"/>
              <a:t>fragili</a:t>
            </a:r>
            <a:r>
              <a:rPr dirty="0"/>
              <a:t> &gt; </a:t>
            </a:r>
            <a:r>
              <a:rPr dirty="0" err="1"/>
              <a:t>più</a:t>
            </a:r>
            <a:r>
              <a:rPr dirty="0"/>
              <a:t> </a:t>
            </a:r>
            <a:r>
              <a:rPr dirty="0" err="1"/>
              <a:t>probabilità</a:t>
            </a:r>
            <a:r>
              <a:rPr dirty="0"/>
              <a:t> </a:t>
            </a:r>
            <a:r>
              <a:rPr dirty="0" err="1"/>
              <a:t>assenza</a:t>
            </a:r>
            <a:r>
              <a:rPr dirty="0"/>
              <a:t> di </a:t>
            </a:r>
            <a:r>
              <a:rPr dirty="0" err="1"/>
              <a:t>supporto</a:t>
            </a:r>
            <a:r>
              <a:rPr dirty="0"/>
              <a:t> in diverse </a:t>
            </a:r>
            <a:r>
              <a:rPr dirty="0" err="1"/>
              <a:t>fasi</a:t>
            </a:r>
            <a:r>
              <a:rPr dirty="0"/>
              <a:t> </a:t>
            </a:r>
            <a:r>
              <a:rPr dirty="0" err="1"/>
              <a:t>della</a:t>
            </a:r>
            <a:r>
              <a:rPr dirty="0"/>
              <a:t> vita;</a:t>
            </a:r>
          </a:p>
          <a:p>
            <a:pPr marL="508000" indent="-508000">
              <a:spcBef>
                <a:spcPts val="2000"/>
              </a:spcBef>
              <a:buSzPct val="200000"/>
              <a:buChar char="•"/>
              <a:defRPr sz="5200"/>
            </a:pPr>
            <a:r>
              <a:rPr dirty="0"/>
              <a:t>come </a:t>
            </a:r>
            <a:r>
              <a:rPr b="1" dirty="0" err="1">
                <a:latin typeface="Montserrat Regular" panose="00000500000000000000" pitchFamily="2" charset="0"/>
                <a:ea typeface="Montserrat Thin Bold"/>
                <a:cs typeface="Montserrat Thin Bold"/>
                <a:sym typeface="Montserrat Thin Bold"/>
              </a:rPr>
              <a:t>comunità</a:t>
            </a:r>
            <a:r>
              <a:rPr dirty="0"/>
              <a:t>: no </a:t>
            </a:r>
            <a:r>
              <a:rPr dirty="0" err="1"/>
              <a:t>riferimenti</a:t>
            </a:r>
            <a:r>
              <a:rPr dirty="0"/>
              <a:t> + </a:t>
            </a:r>
            <a:r>
              <a:rPr dirty="0" err="1"/>
              <a:t>indifferenza</a:t>
            </a:r>
            <a:r>
              <a:rPr dirty="0"/>
              <a:t> (</a:t>
            </a:r>
            <a:r>
              <a:rPr dirty="0" err="1"/>
              <a:t>ostilità</a:t>
            </a:r>
            <a:r>
              <a:rPr dirty="0"/>
              <a:t>);</a:t>
            </a:r>
          </a:p>
          <a:p>
            <a:pPr marL="508000" indent="-508000">
              <a:spcBef>
                <a:spcPts val="2000"/>
              </a:spcBef>
              <a:buSzPct val="200000"/>
              <a:buChar char="•"/>
              <a:defRPr sz="5200"/>
            </a:pPr>
            <a:r>
              <a:rPr dirty="0"/>
              <a:t>come </a:t>
            </a:r>
            <a:r>
              <a:rPr b="1" dirty="0" err="1">
                <a:latin typeface="Montserrat Regular" panose="00000500000000000000" pitchFamily="2" charset="0"/>
                <a:ea typeface="Montserrat Thin Bold"/>
                <a:cs typeface="Montserrat Thin Bold"/>
                <a:sym typeface="Montserrat Thin Bold"/>
              </a:rPr>
              <a:t>abitanti</a:t>
            </a:r>
            <a:r>
              <a:rPr dirty="0"/>
              <a:t>: </a:t>
            </a:r>
            <a:r>
              <a:rPr dirty="0" err="1"/>
              <a:t>città</a:t>
            </a:r>
            <a:r>
              <a:rPr dirty="0"/>
              <a:t> </a:t>
            </a:r>
            <a:r>
              <a:rPr dirty="0" err="1"/>
              <a:t>luoghi</a:t>
            </a:r>
            <a:r>
              <a:rPr dirty="0"/>
              <a:t> </a:t>
            </a:r>
            <a:r>
              <a:rPr dirty="0" err="1"/>
              <a:t>inospitali</a:t>
            </a:r>
            <a:r>
              <a:rPr dirty="0"/>
              <a:t>, </a:t>
            </a:r>
            <a:r>
              <a:rPr dirty="0" err="1"/>
              <a:t>impresidiati</a:t>
            </a:r>
            <a:r>
              <a:rPr dirty="0"/>
              <a:t>, </a:t>
            </a:r>
            <a:r>
              <a:rPr dirty="0" err="1"/>
              <a:t>inaccessibili</a:t>
            </a:r>
            <a:r>
              <a:rPr dirty="0"/>
              <a:t>, </a:t>
            </a:r>
            <a:r>
              <a:rPr dirty="0" err="1"/>
              <a:t>insicuri</a:t>
            </a:r>
            <a:r>
              <a:rPr dirty="0"/>
              <a:t>.</a:t>
            </a:r>
          </a:p>
        </p:txBody>
      </p:sp>
      <p:sp>
        <p:nvSpPr>
          <p:cNvPr id="267" name="Il contenuto di questa presentazione è riservato. Non distribuire questa presentazione, o parte di essa, senza l'esplicito consenso di Harley&amp;Dikkinson. Grazie per la vostra collaborazione."/>
          <p:cNvSpPr txBox="1"/>
          <p:nvPr/>
        </p:nvSpPr>
        <p:spPr>
          <a:xfrm rot="16200000">
            <a:off x="-6267368" y="6662611"/>
            <a:ext cx="13103547" cy="24943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>
            <a:lvl1pPr algn="ctr">
              <a:lnSpc>
                <a:spcPct val="100000"/>
              </a:lnSpc>
              <a:spcBef>
                <a:spcPts val="0"/>
              </a:spcBef>
              <a:defRPr sz="1100">
                <a:solidFill>
                  <a:srgbClr val="5E5E5E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Il contenuto di questa presentazione è riservato. Non distribuire questa presentazione, o parte di essa, senza l'esplicito consenso di Harley&amp;Dikkinson. Grazie per la vostra collaborazione.</a:t>
            </a:r>
          </a:p>
        </p:txBody>
      </p:sp>
      <p:sp>
        <p:nvSpPr>
          <p:cNvPr id="268" name="Rettangolo"/>
          <p:cNvSpPr/>
          <p:nvPr/>
        </p:nvSpPr>
        <p:spPr>
          <a:xfrm>
            <a:off x="0" y="0"/>
            <a:ext cx="8128000" cy="127000"/>
          </a:xfrm>
          <a:prstGeom prst="rect">
            <a:avLst/>
          </a:prstGeom>
          <a:solidFill>
            <a:srgbClr val="CB2C34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sp>
        <p:nvSpPr>
          <p:cNvPr id="269" name="Rettangolo"/>
          <p:cNvSpPr/>
          <p:nvPr/>
        </p:nvSpPr>
        <p:spPr>
          <a:xfrm>
            <a:off x="8128000" y="0"/>
            <a:ext cx="8128000" cy="127000"/>
          </a:xfrm>
          <a:prstGeom prst="rect">
            <a:avLst/>
          </a:prstGeom>
          <a:solidFill>
            <a:srgbClr val="223868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sp>
        <p:nvSpPr>
          <p:cNvPr id="270" name="Rettangolo"/>
          <p:cNvSpPr/>
          <p:nvPr/>
        </p:nvSpPr>
        <p:spPr>
          <a:xfrm>
            <a:off x="16255227" y="0"/>
            <a:ext cx="8128001" cy="127000"/>
          </a:xfrm>
          <a:prstGeom prst="rect">
            <a:avLst/>
          </a:prstGeom>
          <a:solidFill>
            <a:srgbClr val="F4C543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pic>
        <p:nvPicPr>
          <p:cNvPr id="271" name="Harley&amp;Dikkinson_logo-positivo.png" descr="Harley&amp;Dikkinson_logo-positivo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586687" y="12472886"/>
            <a:ext cx="3114589" cy="732401"/>
          </a:xfrm>
          <a:prstGeom prst="rect">
            <a:avLst/>
          </a:prstGeom>
          <a:ln w="12700">
            <a:miter lim="400000"/>
          </a:ln>
        </p:spPr>
      </p:pic>
      <p:pic>
        <p:nvPicPr>
          <p:cNvPr id="272" name="Centopiazze_logo-positivo.png" descr="Centopiazze_logo-positivo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535050" y="1332560"/>
            <a:ext cx="2963863" cy="1054043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" name="Alcuni dati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2145738">
              <a:defRPr sz="7480" spc="-149"/>
            </a:lvl1pPr>
          </a:lstStyle>
          <a:p>
            <a:r>
              <a:t>Alcuni dati</a:t>
            </a:r>
          </a:p>
        </p:txBody>
      </p:sp>
      <p:sp>
        <p:nvSpPr>
          <p:cNvPr id="277" name="Come viviamo oggi"/>
          <p:cNvSpPr txBox="1">
            <a:spLocks noGrp="1"/>
          </p:cNvSpPr>
          <p:nvPr>
            <p:ph type="body" idx="2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Come viviamo oggi</a:t>
            </a:r>
          </a:p>
        </p:txBody>
      </p:sp>
      <p:sp>
        <p:nvSpPr>
          <p:cNvPr id="278" name="In Italia, particolarmente negli ultimi cinque anni la qualità di vita è peggiorata. Viviamo peggio perché: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>
              <a:defRPr sz="5200"/>
            </a:pPr>
            <a:r>
              <a:rPr dirty="0"/>
              <a:t>In Italia, </a:t>
            </a:r>
            <a:r>
              <a:rPr dirty="0" err="1"/>
              <a:t>particolarmente</a:t>
            </a:r>
            <a:r>
              <a:rPr dirty="0"/>
              <a:t> </a:t>
            </a:r>
            <a:r>
              <a:rPr dirty="0" err="1"/>
              <a:t>negli</a:t>
            </a:r>
            <a:r>
              <a:rPr dirty="0"/>
              <a:t> </a:t>
            </a:r>
            <a:r>
              <a:rPr dirty="0" err="1"/>
              <a:t>ultimi</a:t>
            </a:r>
            <a:r>
              <a:rPr dirty="0"/>
              <a:t> cinque anni la </a:t>
            </a:r>
            <a:r>
              <a:rPr b="1" dirty="0" err="1">
                <a:latin typeface="Montserrat Regular" panose="00000500000000000000" pitchFamily="2" charset="0"/>
                <a:ea typeface="Montserrat Thin Bold"/>
                <a:cs typeface="Montserrat Thin Bold"/>
                <a:sym typeface="Montserrat Thin Bold"/>
              </a:rPr>
              <a:t>qualità</a:t>
            </a:r>
            <a:r>
              <a:rPr b="1" dirty="0">
                <a:latin typeface="Montserrat Regular" panose="00000500000000000000" pitchFamily="2" charset="0"/>
                <a:ea typeface="Montserrat Thin Bold"/>
                <a:cs typeface="Montserrat Thin Bold"/>
                <a:sym typeface="Montserrat Thin Bold"/>
              </a:rPr>
              <a:t> di vita è </a:t>
            </a:r>
            <a:r>
              <a:rPr b="1" dirty="0" err="1">
                <a:latin typeface="Montserrat Regular" panose="00000500000000000000" pitchFamily="2" charset="0"/>
                <a:ea typeface="Montserrat Thin Bold"/>
                <a:cs typeface="Montserrat Thin Bold"/>
                <a:sym typeface="Montserrat Thin Bold"/>
              </a:rPr>
              <a:t>peggiorata</a:t>
            </a:r>
            <a:r>
              <a:rPr b="1" dirty="0">
                <a:latin typeface="Montserrat Regular" panose="00000500000000000000" pitchFamily="2" charset="0"/>
              </a:rPr>
              <a:t>. </a:t>
            </a:r>
            <a:r>
              <a:rPr dirty="0" err="1"/>
              <a:t>Viviamo</a:t>
            </a:r>
            <a:r>
              <a:rPr dirty="0"/>
              <a:t> </a:t>
            </a:r>
            <a:r>
              <a:rPr dirty="0" err="1"/>
              <a:t>peggio</a:t>
            </a:r>
            <a:r>
              <a:rPr dirty="0"/>
              <a:t> </a:t>
            </a:r>
            <a:r>
              <a:rPr dirty="0" err="1"/>
              <a:t>perché</a:t>
            </a:r>
            <a:r>
              <a:rPr dirty="0"/>
              <a:t>:</a:t>
            </a:r>
          </a:p>
          <a:p>
            <a:pPr marL="508000" indent="-508000">
              <a:buSzPct val="200000"/>
              <a:buChar char="•"/>
              <a:defRPr sz="5200"/>
            </a:pPr>
            <a:r>
              <a:rPr dirty="0"/>
              <a:t>come</a:t>
            </a:r>
            <a:r>
              <a:rPr b="1" dirty="0">
                <a:latin typeface="Montserrat Regular" panose="00000500000000000000" pitchFamily="2" charset="0"/>
              </a:rPr>
              <a:t> </a:t>
            </a:r>
            <a:r>
              <a:rPr b="1" dirty="0" err="1">
                <a:latin typeface="Montserrat Regular" panose="00000500000000000000" pitchFamily="2" charset="0"/>
                <a:ea typeface="Montserrat Thin Bold"/>
                <a:cs typeface="Montserrat Thin Bold"/>
                <a:sym typeface="Montserrat Thin Bold"/>
              </a:rPr>
              <a:t>persone</a:t>
            </a:r>
            <a:r>
              <a:rPr dirty="0"/>
              <a:t>: </a:t>
            </a:r>
            <a:r>
              <a:rPr dirty="0" err="1"/>
              <a:t>più</a:t>
            </a:r>
            <a:r>
              <a:rPr dirty="0"/>
              <a:t> soli &gt; </a:t>
            </a:r>
            <a:r>
              <a:rPr dirty="0" err="1"/>
              <a:t>più</a:t>
            </a:r>
            <a:r>
              <a:rPr dirty="0"/>
              <a:t> </a:t>
            </a:r>
            <a:r>
              <a:rPr dirty="0" err="1"/>
              <a:t>fragili</a:t>
            </a:r>
            <a:r>
              <a:rPr dirty="0"/>
              <a:t> &gt; </a:t>
            </a:r>
            <a:r>
              <a:rPr dirty="0" err="1"/>
              <a:t>più</a:t>
            </a:r>
            <a:r>
              <a:rPr dirty="0"/>
              <a:t> </a:t>
            </a:r>
            <a:r>
              <a:rPr dirty="0" err="1"/>
              <a:t>probabilità</a:t>
            </a:r>
            <a:r>
              <a:rPr dirty="0"/>
              <a:t> </a:t>
            </a:r>
            <a:r>
              <a:rPr dirty="0" err="1"/>
              <a:t>assenza</a:t>
            </a:r>
            <a:r>
              <a:rPr dirty="0"/>
              <a:t> di </a:t>
            </a:r>
            <a:r>
              <a:rPr dirty="0" err="1"/>
              <a:t>supporto</a:t>
            </a:r>
            <a:r>
              <a:rPr dirty="0"/>
              <a:t> in diverse </a:t>
            </a:r>
            <a:r>
              <a:rPr dirty="0" err="1"/>
              <a:t>fasi</a:t>
            </a:r>
            <a:r>
              <a:rPr dirty="0"/>
              <a:t> </a:t>
            </a:r>
            <a:r>
              <a:rPr dirty="0" err="1"/>
              <a:t>della</a:t>
            </a:r>
            <a:r>
              <a:rPr dirty="0"/>
              <a:t> vita;</a:t>
            </a:r>
          </a:p>
          <a:p>
            <a:pPr marL="508000" indent="-508000">
              <a:spcBef>
                <a:spcPts val="2000"/>
              </a:spcBef>
              <a:buSzPct val="200000"/>
              <a:buChar char="•"/>
              <a:defRPr sz="5200"/>
            </a:pPr>
            <a:r>
              <a:rPr dirty="0"/>
              <a:t>come </a:t>
            </a:r>
            <a:r>
              <a:rPr b="1" dirty="0" err="1">
                <a:latin typeface="Montserrat Regular" panose="00000500000000000000" pitchFamily="2" charset="0"/>
                <a:ea typeface="Montserrat Thin Bold"/>
                <a:cs typeface="Montserrat Thin Bold"/>
                <a:sym typeface="Montserrat Thin Bold"/>
              </a:rPr>
              <a:t>comunità</a:t>
            </a:r>
            <a:r>
              <a:rPr b="1" dirty="0">
                <a:latin typeface="Montserrat Regular" panose="00000500000000000000" pitchFamily="2" charset="0"/>
              </a:rPr>
              <a:t>: </a:t>
            </a:r>
            <a:r>
              <a:rPr dirty="0"/>
              <a:t>no </a:t>
            </a:r>
            <a:r>
              <a:rPr dirty="0" err="1"/>
              <a:t>riferimenti</a:t>
            </a:r>
            <a:r>
              <a:rPr dirty="0"/>
              <a:t> + </a:t>
            </a:r>
            <a:r>
              <a:rPr dirty="0" err="1"/>
              <a:t>indifferenza</a:t>
            </a:r>
            <a:r>
              <a:rPr dirty="0"/>
              <a:t> (</a:t>
            </a:r>
            <a:r>
              <a:rPr dirty="0" err="1"/>
              <a:t>ostilità</a:t>
            </a:r>
            <a:r>
              <a:rPr dirty="0"/>
              <a:t>);</a:t>
            </a:r>
          </a:p>
          <a:p>
            <a:pPr marL="508000" indent="-508000">
              <a:spcBef>
                <a:spcPts val="2000"/>
              </a:spcBef>
              <a:buSzPct val="200000"/>
              <a:buChar char="•"/>
              <a:defRPr sz="5200"/>
            </a:pPr>
            <a:r>
              <a:rPr dirty="0"/>
              <a:t>come </a:t>
            </a:r>
            <a:r>
              <a:rPr b="1" dirty="0" err="1">
                <a:latin typeface="Montserrat Regular" panose="00000500000000000000" pitchFamily="2" charset="0"/>
                <a:ea typeface="Montserrat Thin Bold"/>
                <a:cs typeface="Montserrat Thin Bold"/>
                <a:sym typeface="Montserrat Thin Bold"/>
              </a:rPr>
              <a:t>abitanti</a:t>
            </a:r>
            <a:r>
              <a:rPr b="1" dirty="0">
                <a:latin typeface="Montserrat Regular" panose="00000500000000000000" pitchFamily="2" charset="0"/>
              </a:rPr>
              <a:t>: </a:t>
            </a:r>
            <a:r>
              <a:rPr dirty="0" err="1"/>
              <a:t>città</a:t>
            </a:r>
            <a:r>
              <a:rPr dirty="0"/>
              <a:t> </a:t>
            </a:r>
            <a:r>
              <a:rPr dirty="0" err="1"/>
              <a:t>luoghi</a:t>
            </a:r>
            <a:r>
              <a:rPr dirty="0"/>
              <a:t> </a:t>
            </a:r>
            <a:r>
              <a:rPr dirty="0" err="1"/>
              <a:t>inospitali</a:t>
            </a:r>
            <a:r>
              <a:rPr dirty="0"/>
              <a:t>, </a:t>
            </a:r>
            <a:r>
              <a:rPr dirty="0" err="1"/>
              <a:t>impresidiati</a:t>
            </a:r>
            <a:r>
              <a:rPr dirty="0"/>
              <a:t>, </a:t>
            </a:r>
            <a:r>
              <a:rPr dirty="0" err="1"/>
              <a:t>inaccessibili</a:t>
            </a:r>
            <a:r>
              <a:rPr dirty="0"/>
              <a:t>, </a:t>
            </a:r>
            <a:r>
              <a:rPr dirty="0" err="1"/>
              <a:t>insicuri</a:t>
            </a:r>
            <a:r>
              <a:rPr dirty="0"/>
              <a:t>.</a:t>
            </a:r>
          </a:p>
        </p:txBody>
      </p:sp>
      <p:sp>
        <p:nvSpPr>
          <p:cNvPr id="279" name="Il contenuto di questa presentazione è riservato. Non distribuire questa presentazione, o parte di essa, senza l'esplicito consenso di Harley&amp;Dikkinson. Grazie per la vostra collaborazione."/>
          <p:cNvSpPr txBox="1"/>
          <p:nvPr/>
        </p:nvSpPr>
        <p:spPr>
          <a:xfrm rot="16200000">
            <a:off x="-6267368" y="6662611"/>
            <a:ext cx="13103547" cy="24943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>
            <a:lvl1pPr algn="ctr">
              <a:lnSpc>
                <a:spcPct val="100000"/>
              </a:lnSpc>
              <a:spcBef>
                <a:spcPts val="0"/>
              </a:spcBef>
              <a:defRPr sz="1100">
                <a:solidFill>
                  <a:srgbClr val="5E5E5E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Il contenuto di questa presentazione è riservato. Non distribuire questa presentazione, o parte di essa, senza l'esplicito consenso di Harley&amp;Dikkinson. Grazie per la vostra collaborazione.</a:t>
            </a:r>
          </a:p>
        </p:txBody>
      </p:sp>
      <p:sp>
        <p:nvSpPr>
          <p:cNvPr id="280" name="Rettangolo"/>
          <p:cNvSpPr/>
          <p:nvPr/>
        </p:nvSpPr>
        <p:spPr>
          <a:xfrm>
            <a:off x="0" y="0"/>
            <a:ext cx="8128000" cy="127000"/>
          </a:xfrm>
          <a:prstGeom prst="rect">
            <a:avLst/>
          </a:prstGeom>
          <a:solidFill>
            <a:srgbClr val="CB2C34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sp>
        <p:nvSpPr>
          <p:cNvPr id="281" name="Rettangolo"/>
          <p:cNvSpPr/>
          <p:nvPr/>
        </p:nvSpPr>
        <p:spPr>
          <a:xfrm>
            <a:off x="8128000" y="0"/>
            <a:ext cx="8128000" cy="127000"/>
          </a:xfrm>
          <a:prstGeom prst="rect">
            <a:avLst/>
          </a:prstGeom>
          <a:solidFill>
            <a:srgbClr val="223868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sp>
        <p:nvSpPr>
          <p:cNvPr id="282" name="Rettangolo"/>
          <p:cNvSpPr/>
          <p:nvPr/>
        </p:nvSpPr>
        <p:spPr>
          <a:xfrm>
            <a:off x="16255227" y="0"/>
            <a:ext cx="8128001" cy="127000"/>
          </a:xfrm>
          <a:prstGeom prst="rect">
            <a:avLst/>
          </a:prstGeom>
          <a:solidFill>
            <a:srgbClr val="F4C543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pic>
        <p:nvPicPr>
          <p:cNvPr id="283" name="Harley&amp;Dikkinson_logo-positivo.png" descr="Harley&amp;Dikkinson_logo-positivo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586687" y="12472886"/>
            <a:ext cx="3114589" cy="732401"/>
          </a:xfrm>
          <a:prstGeom prst="rect">
            <a:avLst/>
          </a:prstGeom>
          <a:ln w="12700">
            <a:miter lim="400000"/>
          </a:ln>
        </p:spPr>
      </p:pic>
      <p:pic>
        <p:nvPicPr>
          <p:cNvPr id="284" name="Centopiazze_logo-positivo.png" descr="Centopiazze_logo-positivo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535050" y="1332560"/>
            <a:ext cx="2963863" cy="1054043"/>
          </a:xfrm>
          <a:prstGeom prst="rect">
            <a:avLst/>
          </a:prstGeom>
          <a:ln w="12700">
            <a:miter lim="400000"/>
          </a:ln>
        </p:spPr>
      </p:pic>
      <p:sp>
        <p:nvSpPr>
          <p:cNvPr id="285" name="Rettangolo"/>
          <p:cNvSpPr/>
          <p:nvPr/>
        </p:nvSpPr>
        <p:spPr>
          <a:xfrm>
            <a:off x="957825" y="6226073"/>
            <a:ext cx="22318408" cy="1676192"/>
          </a:xfrm>
          <a:prstGeom prst="rect">
            <a:avLst/>
          </a:prstGeom>
          <a:ln w="101600">
            <a:solidFill>
              <a:schemeClr val="accent5">
                <a:hueOff val="-82419"/>
                <a:satOff val="-9513"/>
                <a:lumOff val="-16343"/>
              </a:schemeClr>
            </a:solidFill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</p:spTree>
  </p:cSld>
  <p:clrMapOvr>
    <a:masterClrMapping/>
  </p:clrMapOvr>
  <p:transition spd="med"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9" name="Alcuni dati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2145738">
              <a:defRPr sz="7480" spc="-149"/>
            </a:lvl1pPr>
          </a:lstStyle>
          <a:p>
            <a:r>
              <a:t>Alcuni dati</a:t>
            </a:r>
          </a:p>
        </p:txBody>
      </p:sp>
      <p:sp>
        <p:nvSpPr>
          <p:cNvPr id="290" name="Come viviamo oggi"/>
          <p:cNvSpPr txBox="1">
            <a:spLocks noGrp="1"/>
          </p:cNvSpPr>
          <p:nvPr>
            <p:ph type="body" idx="2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Come viviamo oggi</a:t>
            </a:r>
          </a:p>
        </p:txBody>
      </p:sp>
      <p:sp>
        <p:nvSpPr>
          <p:cNvPr id="291" name="Il contenuto di questa presentazione è riservato. Non distribuire questa presentazione, o parte di essa, senza l'esplicito consenso di Harley&amp;Dikkinson. Grazie per la vostra collaborazione."/>
          <p:cNvSpPr txBox="1"/>
          <p:nvPr/>
        </p:nvSpPr>
        <p:spPr>
          <a:xfrm rot="16200000">
            <a:off x="-6267368" y="6662611"/>
            <a:ext cx="13103547" cy="24943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>
            <a:lvl1pPr algn="ctr">
              <a:lnSpc>
                <a:spcPct val="100000"/>
              </a:lnSpc>
              <a:spcBef>
                <a:spcPts val="0"/>
              </a:spcBef>
              <a:defRPr sz="1100">
                <a:solidFill>
                  <a:srgbClr val="5E5E5E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Il contenuto di questa presentazione è riservato. Non distribuire questa presentazione, o parte di essa, senza l'esplicito consenso di Harley&amp;Dikkinson. Grazie per la vostra collaborazione.</a:t>
            </a:r>
          </a:p>
        </p:txBody>
      </p:sp>
      <p:sp>
        <p:nvSpPr>
          <p:cNvPr id="292" name="Rettangolo"/>
          <p:cNvSpPr/>
          <p:nvPr/>
        </p:nvSpPr>
        <p:spPr>
          <a:xfrm>
            <a:off x="0" y="0"/>
            <a:ext cx="8128000" cy="127000"/>
          </a:xfrm>
          <a:prstGeom prst="rect">
            <a:avLst/>
          </a:prstGeom>
          <a:solidFill>
            <a:srgbClr val="CB2C34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sp>
        <p:nvSpPr>
          <p:cNvPr id="293" name="Rettangolo"/>
          <p:cNvSpPr/>
          <p:nvPr/>
        </p:nvSpPr>
        <p:spPr>
          <a:xfrm>
            <a:off x="8128000" y="0"/>
            <a:ext cx="8128000" cy="127000"/>
          </a:xfrm>
          <a:prstGeom prst="rect">
            <a:avLst/>
          </a:prstGeom>
          <a:solidFill>
            <a:srgbClr val="223868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sp>
        <p:nvSpPr>
          <p:cNvPr id="294" name="Rettangolo"/>
          <p:cNvSpPr/>
          <p:nvPr/>
        </p:nvSpPr>
        <p:spPr>
          <a:xfrm>
            <a:off x="16255227" y="0"/>
            <a:ext cx="8128001" cy="127000"/>
          </a:xfrm>
          <a:prstGeom prst="rect">
            <a:avLst/>
          </a:prstGeom>
          <a:solidFill>
            <a:srgbClr val="F4C543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pic>
        <p:nvPicPr>
          <p:cNvPr id="295" name="Harley&amp;Dikkinson_logo-positivo.png" descr="Harley&amp;Dikkinson_logo-positivo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86687" y="12472886"/>
            <a:ext cx="3114589" cy="732401"/>
          </a:xfrm>
          <a:prstGeom prst="rect">
            <a:avLst/>
          </a:prstGeom>
          <a:ln w="12700">
            <a:miter lim="400000"/>
          </a:ln>
        </p:spPr>
      </p:pic>
      <p:pic>
        <p:nvPicPr>
          <p:cNvPr id="296" name="Centopiazze_logo-positivo.png" descr="Centopiazze_logo-positivo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535050" y="1332560"/>
            <a:ext cx="2963863" cy="1054043"/>
          </a:xfrm>
          <a:prstGeom prst="rect">
            <a:avLst/>
          </a:prstGeom>
          <a:ln w="12700">
            <a:miter lim="400000"/>
          </a:ln>
        </p:spPr>
      </p:pic>
      <p:sp>
        <p:nvSpPr>
          <p:cNvPr id="297" name="Fonte: AXA Mind Health Report 2023 - CNR Ricerca sull’isolamento volontario - OMS Commission on Social Connection - Royal College of General Practitioners on loneliness"/>
          <p:cNvSpPr txBox="1"/>
          <p:nvPr/>
        </p:nvSpPr>
        <p:spPr>
          <a:xfrm>
            <a:off x="1207183" y="12846193"/>
            <a:ext cx="14947012" cy="31216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>
              <a:defRPr sz="1500">
                <a:latin typeface="Helvetica Neue"/>
                <a:ea typeface="Helvetica Neue"/>
                <a:cs typeface="Helvetica Neue"/>
                <a:sym typeface="Helvetica Neue"/>
              </a:defRPr>
            </a:pPr>
            <a:r>
              <a:t>Fonte: AXA </a:t>
            </a:r>
            <a:r>
              <a:rPr u="sng">
                <a:hlinkClick r:id="rId4"/>
              </a:rPr>
              <a:t>Mind Health Report 2023</a:t>
            </a:r>
            <a:r>
              <a:t> - CNR </a:t>
            </a:r>
            <a:r>
              <a:rPr u="sng">
                <a:hlinkClick r:id="rId5"/>
              </a:rPr>
              <a:t>Ricerca sull’isolamento volontario</a:t>
            </a:r>
            <a:r>
              <a:t> - OMS </a:t>
            </a:r>
            <a:r>
              <a:rPr u="sng">
                <a:hlinkClick r:id="rId6"/>
              </a:rPr>
              <a:t>Commission on Social Connection</a:t>
            </a:r>
            <a:r>
              <a:t> - Royal College of General Practitioners on </a:t>
            </a:r>
            <a:r>
              <a:rPr u="sng">
                <a:hlinkClick r:id="rId7"/>
              </a:rPr>
              <a:t>loneliness</a:t>
            </a:r>
          </a:p>
        </p:txBody>
      </p:sp>
      <p:sp>
        <p:nvSpPr>
          <p:cNvPr id="298" name="48%"/>
          <p:cNvSpPr txBox="1"/>
          <p:nvPr/>
        </p:nvSpPr>
        <p:spPr>
          <a:xfrm>
            <a:off x="2332886" y="5446363"/>
            <a:ext cx="3493924" cy="201098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ctr">
              <a:defRPr sz="12600" b="1">
                <a:latin typeface="Helvetica Neue"/>
                <a:ea typeface="Helvetica Neue"/>
                <a:cs typeface="Helvetica Neue"/>
                <a:sym typeface="Helvetica Neue"/>
              </a:defRPr>
            </a:lvl1pPr>
          </a:lstStyle>
          <a:p>
            <a:r>
              <a:t>48%</a:t>
            </a:r>
          </a:p>
        </p:txBody>
      </p:sp>
      <p:sp>
        <p:nvSpPr>
          <p:cNvPr id="299" name="degli italiani"/>
          <p:cNvSpPr txBox="1"/>
          <p:nvPr/>
        </p:nvSpPr>
        <p:spPr>
          <a:xfrm>
            <a:off x="2362807" y="6993226"/>
            <a:ext cx="3380487" cy="932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ctr">
              <a:defRPr sz="5500">
                <a:latin typeface="Helvetica Neue Thin"/>
                <a:ea typeface="Helvetica Neue Thin"/>
                <a:cs typeface="Helvetica Neue Thin"/>
                <a:sym typeface="Helvetica Neue Thin"/>
              </a:defRPr>
            </a:lvl1pPr>
          </a:lstStyle>
          <a:p>
            <a:r>
              <a:t>degli italiani</a:t>
            </a:r>
          </a:p>
        </p:txBody>
      </p:sp>
      <p:sp>
        <p:nvSpPr>
          <p:cNvPr id="300" name="si sente"/>
          <p:cNvSpPr txBox="1"/>
          <p:nvPr/>
        </p:nvSpPr>
        <p:spPr>
          <a:xfrm>
            <a:off x="2338265" y="7579872"/>
            <a:ext cx="3395663" cy="120523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ctr">
              <a:defRPr sz="7500">
                <a:latin typeface="Helvetica Neue"/>
                <a:ea typeface="Helvetica Neue"/>
                <a:cs typeface="Helvetica Neue"/>
                <a:sym typeface="Helvetica Neue"/>
              </a:defRPr>
            </a:lvl1pPr>
          </a:lstStyle>
          <a:p>
            <a:r>
              <a:t>si sente</a:t>
            </a:r>
          </a:p>
        </p:txBody>
      </p:sp>
      <p:sp>
        <p:nvSpPr>
          <p:cNvPr id="301" name="SOLO"/>
          <p:cNvSpPr txBox="1"/>
          <p:nvPr/>
        </p:nvSpPr>
        <p:spPr>
          <a:xfrm>
            <a:off x="2319445" y="8385020"/>
            <a:ext cx="3454554" cy="152747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ctr">
              <a:defRPr sz="9400" b="1">
                <a:latin typeface="Helvetica Neue"/>
                <a:ea typeface="Helvetica Neue"/>
                <a:cs typeface="Helvetica Neue"/>
                <a:sym typeface="Helvetica Neue"/>
              </a:defRPr>
            </a:lvl1pPr>
          </a:lstStyle>
          <a:p>
            <a:r>
              <a:t>SOLO</a:t>
            </a:r>
          </a:p>
        </p:txBody>
      </p:sp>
      <p:sp>
        <p:nvSpPr>
          <p:cNvPr id="302" name="111.000"/>
          <p:cNvSpPr txBox="1"/>
          <p:nvPr/>
        </p:nvSpPr>
        <p:spPr>
          <a:xfrm>
            <a:off x="6822129" y="5446363"/>
            <a:ext cx="5897424" cy="201098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ctr">
              <a:defRPr sz="12600" b="1">
                <a:latin typeface="Helvetica Neue"/>
                <a:ea typeface="Helvetica Neue"/>
                <a:cs typeface="Helvetica Neue"/>
                <a:sym typeface="Helvetica Neue"/>
              </a:defRPr>
            </a:lvl1pPr>
          </a:lstStyle>
          <a:p>
            <a:r>
              <a:t>111.000</a:t>
            </a:r>
          </a:p>
        </p:txBody>
      </p:sp>
      <p:sp>
        <p:nvSpPr>
          <p:cNvPr id="303" name="giovani tra 15/19"/>
          <p:cNvSpPr txBox="1"/>
          <p:nvPr/>
        </p:nvSpPr>
        <p:spPr>
          <a:xfrm>
            <a:off x="6960064" y="6931016"/>
            <a:ext cx="5847360" cy="103126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ctr">
              <a:defRPr sz="6200">
                <a:latin typeface="Helvetica Neue Thin"/>
                <a:ea typeface="Helvetica Neue Thin"/>
                <a:cs typeface="Helvetica Neue Thin"/>
                <a:sym typeface="Helvetica Neue Thin"/>
              </a:defRPr>
            </a:lvl1pPr>
          </a:lstStyle>
          <a:p>
            <a:r>
              <a:t>giovani tra 15/19 </a:t>
            </a:r>
          </a:p>
        </p:txBody>
      </p:sp>
      <p:sp>
        <p:nvSpPr>
          <p:cNvPr id="304" name="è o è a rischio"/>
          <p:cNvSpPr txBox="1"/>
          <p:nvPr/>
        </p:nvSpPr>
        <p:spPr>
          <a:xfrm>
            <a:off x="7048214" y="7801233"/>
            <a:ext cx="5662550" cy="114350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ctr">
              <a:defRPr sz="7000">
                <a:latin typeface="Helvetica Neue"/>
                <a:ea typeface="Helvetica Neue"/>
                <a:cs typeface="Helvetica Neue"/>
                <a:sym typeface="Helvetica Neue"/>
              </a:defRPr>
            </a:lvl1pPr>
          </a:lstStyle>
          <a:p>
            <a:r>
              <a:t>è o è a rischio</a:t>
            </a:r>
          </a:p>
        </p:txBody>
      </p:sp>
      <p:sp>
        <p:nvSpPr>
          <p:cNvPr id="305" name="AUTO"/>
          <p:cNvSpPr txBox="1"/>
          <p:nvPr/>
        </p:nvSpPr>
        <p:spPr>
          <a:xfrm>
            <a:off x="7917964" y="8456896"/>
            <a:ext cx="3868104" cy="168852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ctr">
              <a:defRPr sz="10500" b="1">
                <a:latin typeface="Helvetica Neue"/>
                <a:ea typeface="Helvetica Neue"/>
                <a:cs typeface="Helvetica Neue"/>
                <a:sym typeface="Helvetica Neue"/>
              </a:defRPr>
            </a:lvl1pPr>
          </a:lstStyle>
          <a:p>
            <a:r>
              <a:t>AUTO</a:t>
            </a:r>
          </a:p>
        </p:txBody>
      </p:sp>
      <p:sp>
        <p:nvSpPr>
          <p:cNvPr id="306" name="reclusione"/>
          <p:cNvSpPr txBox="1"/>
          <p:nvPr/>
        </p:nvSpPr>
        <p:spPr>
          <a:xfrm>
            <a:off x="7096217" y="9585675"/>
            <a:ext cx="5638598" cy="144078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ctr">
              <a:defRPr sz="8800" b="1">
                <a:latin typeface="Helvetica Neue"/>
                <a:ea typeface="Helvetica Neue"/>
                <a:cs typeface="Helvetica Neue"/>
                <a:sym typeface="Helvetica Neue"/>
              </a:defRPr>
            </a:lvl1pPr>
          </a:lstStyle>
          <a:p>
            <a:r>
              <a:t>reclusione</a:t>
            </a:r>
          </a:p>
        </p:txBody>
      </p:sp>
      <p:sp>
        <p:nvSpPr>
          <p:cNvPr id="307" name="250%"/>
          <p:cNvSpPr txBox="1"/>
          <p:nvPr/>
        </p:nvSpPr>
        <p:spPr>
          <a:xfrm>
            <a:off x="13634700" y="5446363"/>
            <a:ext cx="4191610" cy="201098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ctr">
              <a:defRPr sz="12600" b="1" spc="-378">
                <a:latin typeface="Helvetica Neue"/>
                <a:ea typeface="Helvetica Neue"/>
                <a:cs typeface="Helvetica Neue"/>
                <a:sym typeface="Helvetica Neue"/>
              </a:defRPr>
            </a:lvl1pPr>
          </a:lstStyle>
          <a:p>
            <a:r>
              <a:t>250%</a:t>
            </a:r>
          </a:p>
        </p:txBody>
      </p:sp>
      <p:sp>
        <p:nvSpPr>
          <p:cNvPr id="308" name="aumento"/>
          <p:cNvSpPr txBox="1"/>
          <p:nvPr/>
        </p:nvSpPr>
        <p:spPr>
          <a:xfrm>
            <a:off x="13823060" y="6819847"/>
            <a:ext cx="3761296" cy="127899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ctr">
              <a:defRPr sz="7900">
                <a:latin typeface="Helvetica Neue Thin"/>
                <a:ea typeface="Helvetica Neue Thin"/>
                <a:cs typeface="Helvetica Neue Thin"/>
                <a:sym typeface="Helvetica Neue Thin"/>
              </a:defRPr>
            </a:lvl1pPr>
          </a:lstStyle>
          <a:p>
            <a:r>
              <a:t>aumento</a:t>
            </a:r>
          </a:p>
        </p:txBody>
      </p:sp>
      <p:sp>
        <p:nvSpPr>
          <p:cNvPr id="309" name="dell’uso"/>
          <p:cNvSpPr txBox="1"/>
          <p:nvPr/>
        </p:nvSpPr>
        <p:spPr>
          <a:xfrm>
            <a:off x="13816526" y="7657316"/>
            <a:ext cx="3740456" cy="130434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ctr">
              <a:defRPr sz="8200">
                <a:latin typeface="Helvetica Neue"/>
                <a:ea typeface="Helvetica Neue"/>
                <a:cs typeface="Helvetica Neue"/>
                <a:sym typeface="Helvetica Neue"/>
              </a:defRPr>
            </a:lvl1pPr>
          </a:lstStyle>
          <a:p>
            <a:r>
              <a:t>dell’uso</a:t>
            </a:r>
          </a:p>
        </p:txBody>
      </p:sp>
      <p:sp>
        <p:nvSpPr>
          <p:cNvPr id="310" name="in 20 anni"/>
          <p:cNvSpPr txBox="1"/>
          <p:nvPr/>
        </p:nvSpPr>
        <p:spPr>
          <a:xfrm>
            <a:off x="13918821" y="10084915"/>
            <a:ext cx="3607918" cy="109328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ctr">
              <a:defRPr sz="6600">
                <a:latin typeface="Helvetica Neue Light"/>
                <a:ea typeface="Helvetica Neue Light"/>
                <a:cs typeface="Helvetica Neue Light"/>
                <a:sym typeface="Helvetica Neue Light"/>
              </a:defRPr>
            </a:lvl1pPr>
          </a:lstStyle>
          <a:p>
            <a:r>
              <a:t>in 20 anni</a:t>
            </a:r>
          </a:p>
        </p:txBody>
      </p:sp>
      <p:sp>
        <p:nvSpPr>
          <p:cNvPr id="311" name="di psico-"/>
          <p:cNvSpPr txBox="1"/>
          <p:nvPr/>
        </p:nvSpPr>
        <p:spPr>
          <a:xfrm>
            <a:off x="13833093" y="8399750"/>
            <a:ext cx="3741230" cy="127899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ctr">
              <a:defRPr sz="7900">
                <a:latin typeface="Helvetica Neue Thin"/>
                <a:ea typeface="Helvetica Neue Thin"/>
                <a:cs typeface="Helvetica Neue Thin"/>
                <a:sym typeface="Helvetica Neue Thin"/>
              </a:defRPr>
            </a:lvl1pPr>
          </a:lstStyle>
          <a:p>
            <a:r>
              <a:t>di psico-</a:t>
            </a:r>
          </a:p>
        </p:txBody>
      </p:sp>
      <p:sp>
        <p:nvSpPr>
          <p:cNvPr id="312" name="farmaci"/>
          <p:cNvSpPr txBox="1"/>
          <p:nvPr/>
        </p:nvSpPr>
        <p:spPr>
          <a:xfrm>
            <a:off x="13901083" y="9266906"/>
            <a:ext cx="3596742" cy="124200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ctr">
              <a:defRPr sz="7600" b="1">
                <a:latin typeface="Helvetica Neue"/>
                <a:ea typeface="Helvetica Neue"/>
                <a:cs typeface="Helvetica Neue"/>
                <a:sym typeface="Helvetica Neue"/>
              </a:defRPr>
            </a:lvl1pPr>
          </a:lstStyle>
          <a:p>
            <a:r>
              <a:t>farmaci</a:t>
            </a:r>
          </a:p>
        </p:txBody>
      </p:sp>
      <p:sp>
        <p:nvSpPr>
          <p:cNvPr id="313" name="50%"/>
          <p:cNvSpPr txBox="1"/>
          <p:nvPr/>
        </p:nvSpPr>
        <p:spPr>
          <a:xfrm>
            <a:off x="18592825" y="5446363"/>
            <a:ext cx="3493923" cy="201098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ctr">
              <a:defRPr sz="12600" b="1">
                <a:latin typeface="Helvetica Neue"/>
                <a:ea typeface="Helvetica Neue"/>
                <a:cs typeface="Helvetica Neue"/>
                <a:sym typeface="Helvetica Neue"/>
              </a:defRPr>
            </a:lvl1pPr>
          </a:lstStyle>
          <a:p>
            <a:r>
              <a:t>50%</a:t>
            </a:r>
          </a:p>
        </p:txBody>
      </p:sp>
      <p:sp>
        <p:nvSpPr>
          <p:cNvPr id="314" name="aumento"/>
          <p:cNvSpPr txBox="1"/>
          <p:nvPr/>
        </p:nvSpPr>
        <p:spPr>
          <a:xfrm>
            <a:off x="18547753" y="6850676"/>
            <a:ext cx="3530474" cy="12173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ctr">
              <a:defRPr sz="7400">
                <a:latin typeface="Helvetica Neue Thin"/>
                <a:ea typeface="Helvetica Neue Thin"/>
                <a:cs typeface="Helvetica Neue Thin"/>
                <a:sym typeface="Helvetica Neue Thin"/>
              </a:defRPr>
            </a:lvl1pPr>
          </a:lstStyle>
          <a:p>
            <a:r>
              <a:t>aumento</a:t>
            </a:r>
          </a:p>
        </p:txBody>
      </p:sp>
      <p:sp>
        <p:nvSpPr>
          <p:cNvPr id="315" name="del rischio"/>
          <p:cNvSpPr txBox="1"/>
          <p:nvPr/>
        </p:nvSpPr>
        <p:spPr>
          <a:xfrm>
            <a:off x="18583326" y="7837021"/>
            <a:ext cx="3425419" cy="94493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ctr">
              <a:defRPr sz="5700">
                <a:latin typeface="Helvetica Neue"/>
                <a:ea typeface="Helvetica Neue"/>
                <a:cs typeface="Helvetica Neue"/>
                <a:sym typeface="Helvetica Neue"/>
              </a:defRPr>
            </a:lvl1pPr>
          </a:lstStyle>
          <a:p>
            <a:r>
              <a:t>del rischio</a:t>
            </a:r>
          </a:p>
        </p:txBody>
      </p:sp>
      <p:sp>
        <p:nvSpPr>
          <p:cNvPr id="316" name="PREMATURA"/>
          <p:cNvSpPr txBox="1"/>
          <p:nvPr/>
        </p:nvSpPr>
        <p:spPr>
          <a:xfrm>
            <a:off x="18608468" y="9502644"/>
            <a:ext cx="3472587" cy="73382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ctr">
              <a:defRPr sz="4200" b="1">
                <a:latin typeface="Helvetica Neue"/>
                <a:ea typeface="Helvetica Neue"/>
                <a:cs typeface="Helvetica Neue"/>
                <a:sym typeface="Helvetica Neue"/>
              </a:defRPr>
            </a:lvl1pPr>
          </a:lstStyle>
          <a:p>
            <a:r>
              <a:t>PREMATURA</a:t>
            </a:r>
          </a:p>
        </p:txBody>
      </p:sp>
      <p:sp>
        <p:nvSpPr>
          <p:cNvPr id="317" name="MORTE"/>
          <p:cNvSpPr txBox="1"/>
          <p:nvPr/>
        </p:nvSpPr>
        <p:spPr>
          <a:xfrm>
            <a:off x="18560555" y="8546252"/>
            <a:ext cx="3496361" cy="120500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ctr">
              <a:defRPr sz="7300" b="1">
                <a:latin typeface="Helvetica Neue"/>
                <a:ea typeface="Helvetica Neue"/>
                <a:cs typeface="Helvetica Neue"/>
                <a:sym typeface="Helvetica Neue"/>
              </a:defRPr>
            </a:lvl1pPr>
          </a:lstStyle>
          <a:p>
            <a:r>
              <a:t>MORTE</a:t>
            </a:r>
          </a:p>
        </p:txBody>
      </p:sp>
      <p:sp>
        <p:nvSpPr>
          <p:cNvPr id="318" name="1. Come persone - Siamo più soli e quindi più fragili"/>
          <p:cNvSpPr txBox="1"/>
          <p:nvPr/>
        </p:nvSpPr>
        <p:spPr>
          <a:xfrm>
            <a:off x="1206500" y="3896962"/>
            <a:ext cx="21971000" cy="93478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9" rIns="45719">
            <a:normAutofit/>
          </a:bodyPr>
          <a:lstStyle>
            <a:lvl1pPr defTabSz="718184">
              <a:lnSpc>
                <a:spcPct val="100000"/>
              </a:lnSpc>
              <a:spcBef>
                <a:spcPts val="0"/>
              </a:spcBef>
              <a:defRPr sz="4785">
                <a:latin typeface="Poppins SemiBold"/>
                <a:ea typeface="Poppins SemiBold"/>
                <a:cs typeface="Poppins SemiBold"/>
                <a:sym typeface="Poppins SemiBold"/>
              </a:defRPr>
            </a:lvl1pPr>
          </a:lstStyle>
          <a:p>
            <a:r>
              <a:t>1. Come persone - Siamo più soli e quindi più fragili</a:t>
            </a:r>
          </a:p>
        </p:txBody>
      </p:sp>
    </p:spTree>
  </p:cSld>
  <p:clrMapOvr>
    <a:masterClrMapping/>
  </p:clrMapOvr>
  <p:transition spd="med"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0" name="Alcuni dati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2145738">
              <a:defRPr sz="7480" spc="-149"/>
            </a:lvl1pPr>
          </a:lstStyle>
          <a:p>
            <a:r>
              <a:t>Alcuni dati</a:t>
            </a:r>
          </a:p>
        </p:txBody>
      </p:sp>
      <p:sp>
        <p:nvSpPr>
          <p:cNvPr id="321" name="Come viviamo oggi"/>
          <p:cNvSpPr txBox="1">
            <a:spLocks noGrp="1"/>
          </p:cNvSpPr>
          <p:nvPr>
            <p:ph type="body" idx="2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Come viviamo oggi</a:t>
            </a:r>
          </a:p>
        </p:txBody>
      </p:sp>
      <p:sp>
        <p:nvSpPr>
          <p:cNvPr id="322" name="In Italia, particolarmente negli ultimi cinque anni la qualità di vita è peggiorata. Viviamo peggio perché: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>
              <a:defRPr sz="5200"/>
            </a:pPr>
            <a:r>
              <a:rPr dirty="0"/>
              <a:t>In Italia, </a:t>
            </a:r>
            <a:r>
              <a:rPr dirty="0" err="1"/>
              <a:t>particolarmente</a:t>
            </a:r>
            <a:r>
              <a:rPr dirty="0"/>
              <a:t> </a:t>
            </a:r>
            <a:r>
              <a:rPr dirty="0" err="1"/>
              <a:t>negli</a:t>
            </a:r>
            <a:r>
              <a:rPr dirty="0"/>
              <a:t> </a:t>
            </a:r>
            <a:r>
              <a:rPr dirty="0" err="1"/>
              <a:t>ultimi</a:t>
            </a:r>
            <a:r>
              <a:rPr dirty="0"/>
              <a:t> cinque anni la </a:t>
            </a:r>
            <a:r>
              <a:rPr b="1" dirty="0" err="1">
                <a:latin typeface="Montserrat Regular" panose="00000500000000000000" pitchFamily="2" charset="0"/>
                <a:ea typeface="Montserrat Thin Bold"/>
                <a:cs typeface="Montserrat Thin Bold"/>
                <a:sym typeface="Montserrat Thin Bold"/>
              </a:rPr>
              <a:t>qualità</a:t>
            </a:r>
            <a:r>
              <a:rPr b="1" dirty="0">
                <a:latin typeface="Montserrat Regular" panose="00000500000000000000" pitchFamily="2" charset="0"/>
                <a:ea typeface="Montserrat Thin Bold"/>
                <a:cs typeface="Montserrat Thin Bold"/>
                <a:sym typeface="Montserrat Thin Bold"/>
              </a:rPr>
              <a:t> di vita è </a:t>
            </a:r>
            <a:r>
              <a:rPr b="1" dirty="0" err="1">
                <a:latin typeface="Montserrat Regular" panose="00000500000000000000" pitchFamily="2" charset="0"/>
                <a:ea typeface="Montserrat Thin Bold"/>
                <a:cs typeface="Montserrat Thin Bold"/>
                <a:sym typeface="Montserrat Thin Bold"/>
              </a:rPr>
              <a:t>peggiorata</a:t>
            </a:r>
            <a:r>
              <a:rPr dirty="0"/>
              <a:t>. </a:t>
            </a:r>
            <a:r>
              <a:rPr dirty="0" err="1"/>
              <a:t>Viviamo</a:t>
            </a:r>
            <a:r>
              <a:rPr dirty="0"/>
              <a:t> </a:t>
            </a:r>
            <a:r>
              <a:rPr dirty="0" err="1"/>
              <a:t>peggio</a:t>
            </a:r>
            <a:r>
              <a:rPr dirty="0"/>
              <a:t> </a:t>
            </a:r>
            <a:r>
              <a:rPr dirty="0" err="1"/>
              <a:t>perché</a:t>
            </a:r>
            <a:r>
              <a:rPr dirty="0"/>
              <a:t>:</a:t>
            </a:r>
          </a:p>
          <a:p>
            <a:pPr marL="508000" indent="-508000">
              <a:buSzPct val="200000"/>
              <a:buChar char="•"/>
              <a:defRPr sz="5200"/>
            </a:pPr>
            <a:r>
              <a:rPr dirty="0"/>
              <a:t>come </a:t>
            </a:r>
            <a:r>
              <a:rPr b="1" dirty="0" err="1">
                <a:latin typeface="Montserrat Regular" panose="00000500000000000000" pitchFamily="2" charset="0"/>
                <a:ea typeface="Montserrat Thin Bold"/>
                <a:cs typeface="Montserrat Thin Bold"/>
                <a:sym typeface="Montserrat Thin Bold"/>
              </a:rPr>
              <a:t>persone</a:t>
            </a:r>
            <a:r>
              <a:rPr b="1" dirty="0">
                <a:latin typeface="Montserrat Regular" panose="00000500000000000000" pitchFamily="2" charset="0"/>
              </a:rPr>
              <a:t>: </a:t>
            </a:r>
            <a:r>
              <a:rPr dirty="0" err="1"/>
              <a:t>più</a:t>
            </a:r>
            <a:r>
              <a:rPr dirty="0"/>
              <a:t> soli &gt; </a:t>
            </a:r>
            <a:r>
              <a:rPr dirty="0" err="1"/>
              <a:t>più</a:t>
            </a:r>
            <a:r>
              <a:rPr dirty="0"/>
              <a:t> </a:t>
            </a:r>
            <a:r>
              <a:rPr dirty="0" err="1"/>
              <a:t>fragili</a:t>
            </a:r>
            <a:r>
              <a:rPr dirty="0"/>
              <a:t> &gt; </a:t>
            </a:r>
            <a:r>
              <a:rPr dirty="0" err="1"/>
              <a:t>più</a:t>
            </a:r>
            <a:r>
              <a:rPr dirty="0"/>
              <a:t> </a:t>
            </a:r>
            <a:r>
              <a:rPr dirty="0" err="1"/>
              <a:t>probabilità</a:t>
            </a:r>
            <a:r>
              <a:rPr dirty="0"/>
              <a:t> </a:t>
            </a:r>
            <a:r>
              <a:rPr dirty="0" err="1"/>
              <a:t>assenza</a:t>
            </a:r>
            <a:r>
              <a:rPr dirty="0"/>
              <a:t> di </a:t>
            </a:r>
            <a:r>
              <a:rPr dirty="0" err="1"/>
              <a:t>supporto</a:t>
            </a:r>
            <a:r>
              <a:rPr dirty="0"/>
              <a:t> in diverse </a:t>
            </a:r>
            <a:r>
              <a:rPr dirty="0" err="1"/>
              <a:t>fasi</a:t>
            </a:r>
            <a:r>
              <a:rPr dirty="0"/>
              <a:t> </a:t>
            </a:r>
            <a:r>
              <a:rPr dirty="0" err="1"/>
              <a:t>della</a:t>
            </a:r>
            <a:r>
              <a:rPr dirty="0"/>
              <a:t> vita;</a:t>
            </a:r>
          </a:p>
          <a:p>
            <a:pPr marL="508000" indent="-508000">
              <a:spcBef>
                <a:spcPts val="2000"/>
              </a:spcBef>
              <a:buSzPct val="200000"/>
              <a:buChar char="•"/>
              <a:defRPr sz="5200"/>
            </a:pPr>
            <a:r>
              <a:rPr dirty="0"/>
              <a:t>come </a:t>
            </a:r>
            <a:r>
              <a:rPr b="1" dirty="0" err="1">
                <a:latin typeface="Montserrat Regular" panose="00000500000000000000" pitchFamily="2" charset="0"/>
                <a:ea typeface="Montserrat Thin Bold"/>
                <a:cs typeface="Montserrat Thin Bold"/>
                <a:sym typeface="Montserrat Thin Bold"/>
              </a:rPr>
              <a:t>comunità</a:t>
            </a:r>
            <a:r>
              <a:rPr b="1" dirty="0">
                <a:latin typeface="Montserrat Regular" panose="00000500000000000000" pitchFamily="2" charset="0"/>
              </a:rPr>
              <a:t>: </a:t>
            </a:r>
            <a:r>
              <a:rPr dirty="0"/>
              <a:t>no </a:t>
            </a:r>
            <a:r>
              <a:rPr dirty="0" err="1"/>
              <a:t>riferimenti</a:t>
            </a:r>
            <a:r>
              <a:rPr dirty="0"/>
              <a:t> + </a:t>
            </a:r>
            <a:r>
              <a:rPr dirty="0" err="1"/>
              <a:t>indifferenza</a:t>
            </a:r>
            <a:r>
              <a:rPr dirty="0"/>
              <a:t> (</a:t>
            </a:r>
            <a:r>
              <a:rPr dirty="0" err="1"/>
              <a:t>ostilità</a:t>
            </a:r>
            <a:r>
              <a:rPr dirty="0"/>
              <a:t>);</a:t>
            </a:r>
          </a:p>
          <a:p>
            <a:pPr marL="508000" indent="-508000">
              <a:spcBef>
                <a:spcPts val="2000"/>
              </a:spcBef>
              <a:buSzPct val="200000"/>
              <a:buChar char="•"/>
              <a:defRPr sz="5200"/>
            </a:pPr>
            <a:r>
              <a:rPr dirty="0"/>
              <a:t>come</a:t>
            </a:r>
            <a:r>
              <a:rPr b="1" dirty="0">
                <a:latin typeface="Montserrat Regular" panose="00000500000000000000" pitchFamily="2" charset="0"/>
              </a:rPr>
              <a:t> </a:t>
            </a:r>
            <a:r>
              <a:rPr b="1" dirty="0" err="1">
                <a:latin typeface="Montserrat Regular" panose="00000500000000000000" pitchFamily="2" charset="0"/>
                <a:ea typeface="Montserrat Thin Bold"/>
                <a:cs typeface="Montserrat Thin Bold"/>
                <a:sym typeface="Montserrat Thin Bold"/>
              </a:rPr>
              <a:t>abitanti</a:t>
            </a:r>
            <a:r>
              <a:rPr dirty="0"/>
              <a:t>: </a:t>
            </a:r>
            <a:r>
              <a:rPr dirty="0" err="1"/>
              <a:t>città</a:t>
            </a:r>
            <a:r>
              <a:rPr dirty="0"/>
              <a:t> </a:t>
            </a:r>
            <a:r>
              <a:rPr dirty="0" err="1"/>
              <a:t>luoghi</a:t>
            </a:r>
            <a:r>
              <a:rPr dirty="0"/>
              <a:t> </a:t>
            </a:r>
            <a:r>
              <a:rPr dirty="0" err="1"/>
              <a:t>inospitali</a:t>
            </a:r>
            <a:r>
              <a:rPr dirty="0"/>
              <a:t>, </a:t>
            </a:r>
            <a:r>
              <a:rPr dirty="0" err="1"/>
              <a:t>impresidiati</a:t>
            </a:r>
            <a:r>
              <a:rPr dirty="0"/>
              <a:t>, </a:t>
            </a:r>
            <a:r>
              <a:rPr dirty="0" err="1"/>
              <a:t>inaccessibili</a:t>
            </a:r>
            <a:r>
              <a:rPr dirty="0"/>
              <a:t>, </a:t>
            </a:r>
            <a:r>
              <a:rPr dirty="0" err="1"/>
              <a:t>insicuri</a:t>
            </a:r>
            <a:r>
              <a:rPr dirty="0"/>
              <a:t>.</a:t>
            </a:r>
          </a:p>
        </p:txBody>
      </p:sp>
      <p:sp>
        <p:nvSpPr>
          <p:cNvPr id="323" name="Il contenuto di questa presentazione è riservato. Non distribuire questa presentazione, o parte di essa, senza l'esplicito consenso di Harley&amp;Dikkinson. Grazie per la vostra collaborazione."/>
          <p:cNvSpPr txBox="1"/>
          <p:nvPr/>
        </p:nvSpPr>
        <p:spPr>
          <a:xfrm rot="16200000">
            <a:off x="-6267368" y="6662611"/>
            <a:ext cx="13103547" cy="24943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>
            <a:lvl1pPr algn="ctr">
              <a:lnSpc>
                <a:spcPct val="100000"/>
              </a:lnSpc>
              <a:spcBef>
                <a:spcPts val="0"/>
              </a:spcBef>
              <a:defRPr sz="1100">
                <a:solidFill>
                  <a:srgbClr val="5E5E5E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Il contenuto di questa presentazione è riservato. Non distribuire questa presentazione, o parte di essa, senza l'esplicito consenso di Harley&amp;Dikkinson. Grazie per la vostra collaborazione.</a:t>
            </a:r>
          </a:p>
        </p:txBody>
      </p:sp>
      <p:sp>
        <p:nvSpPr>
          <p:cNvPr id="324" name="Rettangolo"/>
          <p:cNvSpPr/>
          <p:nvPr/>
        </p:nvSpPr>
        <p:spPr>
          <a:xfrm>
            <a:off x="0" y="0"/>
            <a:ext cx="8128000" cy="127000"/>
          </a:xfrm>
          <a:prstGeom prst="rect">
            <a:avLst/>
          </a:prstGeom>
          <a:solidFill>
            <a:srgbClr val="CB2C34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sp>
        <p:nvSpPr>
          <p:cNvPr id="325" name="Rettangolo"/>
          <p:cNvSpPr/>
          <p:nvPr/>
        </p:nvSpPr>
        <p:spPr>
          <a:xfrm>
            <a:off x="8128000" y="0"/>
            <a:ext cx="8128000" cy="127000"/>
          </a:xfrm>
          <a:prstGeom prst="rect">
            <a:avLst/>
          </a:prstGeom>
          <a:solidFill>
            <a:srgbClr val="223868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sp>
        <p:nvSpPr>
          <p:cNvPr id="326" name="Rettangolo"/>
          <p:cNvSpPr/>
          <p:nvPr/>
        </p:nvSpPr>
        <p:spPr>
          <a:xfrm>
            <a:off x="16255227" y="0"/>
            <a:ext cx="8128001" cy="127000"/>
          </a:xfrm>
          <a:prstGeom prst="rect">
            <a:avLst/>
          </a:prstGeom>
          <a:solidFill>
            <a:srgbClr val="F4C543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pic>
        <p:nvPicPr>
          <p:cNvPr id="327" name="Harley&amp;Dikkinson_logo-positivo.png" descr="Harley&amp;Dikkinson_logo-positivo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86687" y="12472886"/>
            <a:ext cx="3114589" cy="732401"/>
          </a:xfrm>
          <a:prstGeom prst="rect">
            <a:avLst/>
          </a:prstGeom>
          <a:ln w="12700">
            <a:miter lim="400000"/>
          </a:ln>
        </p:spPr>
      </p:pic>
      <p:pic>
        <p:nvPicPr>
          <p:cNvPr id="328" name="Centopiazze_logo-positivo.png" descr="Centopiazze_logo-positivo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535050" y="1332560"/>
            <a:ext cx="2963863" cy="1054043"/>
          </a:xfrm>
          <a:prstGeom prst="rect">
            <a:avLst/>
          </a:prstGeom>
          <a:ln w="12700">
            <a:miter lim="400000"/>
          </a:ln>
        </p:spPr>
      </p:pic>
      <p:sp>
        <p:nvSpPr>
          <p:cNvPr id="329" name="Rettangolo"/>
          <p:cNvSpPr/>
          <p:nvPr/>
        </p:nvSpPr>
        <p:spPr>
          <a:xfrm>
            <a:off x="957825" y="7915926"/>
            <a:ext cx="22318408" cy="1009360"/>
          </a:xfrm>
          <a:prstGeom prst="rect">
            <a:avLst/>
          </a:prstGeom>
          <a:ln w="101600">
            <a:solidFill>
              <a:schemeClr val="accent5">
                <a:hueOff val="-82419"/>
                <a:satOff val="-9513"/>
                <a:lumOff val="-16343"/>
              </a:schemeClr>
            </a:solidFill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</p:spTree>
  </p:cSld>
  <p:clrMapOvr>
    <a:masterClrMapping/>
  </p:clrMapOvr>
  <p:transition spd="med"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1" name="Alcuni dati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2145738">
              <a:defRPr sz="7480" spc="-149"/>
            </a:lvl1pPr>
          </a:lstStyle>
          <a:p>
            <a:r>
              <a:t>Alcuni dati</a:t>
            </a:r>
          </a:p>
        </p:txBody>
      </p:sp>
      <p:sp>
        <p:nvSpPr>
          <p:cNvPr id="332" name="Come viviamo oggi"/>
          <p:cNvSpPr txBox="1">
            <a:spLocks noGrp="1"/>
          </p:cNvSpPr>
          <p:nvPr>
            <p:ph type="body" idx="2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Come viviamo oggi</a:t>
            </a:r>
          </a:p>
        </p:txBody>
      </p:sp>
      <p:sp>
        <p:nvSpPr>
          <p:cNvPr id="333" name="Il contenuto di questa presentazione è riservato. Non distribuire questa presentazione, o parte di essa, senza l'esplicito consenso di Harley&amp;Dikkinson. Grazie per la vostra collaborazione."/>
          <p:cNvSpPr txBox="1"/>
          <p:nvPr/>
        </p:nvSpPr>
        <p:spPr>
          <a:xfrm rot="16200000">
            <a:off x="-6267368" y="6662611"/>
            <a:ext cx="13103547" cy="24943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ctr">
            <a:spAutoFit/>
          </a:bodyPr>
          <a:lstStyle>
            <a:lvl1pPr algn="ctr">
              <a:lnSpc>
                <a:spcPct val="100000"/>
              </a:lnSpc>
              <a:spcBef>
                <a:spcPts val="0"/>
              </a:spcBef>
              <a:defRPr sz="1100">
                <a:solidFill>
                  <a:srgbClr val="5E5E5E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Il contenuto di questa presentazione è riservato. Non distribuire questa presentazione, o parte di essa, senza l'esplicito consenso di Harley&amp;Dikkinson. Grazie per la vostra collaborazione.</a:t>
            </a:r>
          </a:p>
        </p:txBody>
      </p:sp>
      <p:sp>
        <p:nvSpPr>
          <p:cNvPr id="334" name="Rettangolo"/>
          <p:cNvSpPr/>
          <p:nvPr/>
        </p:nvSpPr>
        <p:spPr>
          <a:xfrm>
            <a:off x="0" y="0"/>
            <a:ext cx="8128000" cy="127000"/>
          </a:xfrm>
          <a:prstGeom prst="rect">
            <a:avLst/>
          </a:prstGeom>
          <a:solidFill>
            <a:srgbClr val="CB2C34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sp>
        <p:nvSpPr>
          <p:cNvPr id="335" name="Rettangolo"/>
          <p:cNvSpPr/>
          <p:nvPr/>
        </p:nvSpPr>
        <p:spPr>
          <a:xfrm>
            <a:off x="8128000" y="0"/>
            <a:ext cx="8128000" cy="127000"/>
          </a:xfrm>
          <a:prstGeom prst="rect">
            <a:avLst/>
          </a:prstGeom>
          <a:solidFill>
            <a:srgbClr val="223868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sp>
        <p:nvSpPr>
          <p:cNvPr id="336" name="Rettangolo"/>
          <p:cNvSpPr/>
          <p:nvPr/>
        </p:nvSpPr>
        <p:spPr>
          <a:xfrm>
            <a:off x="16255227" y="0"/>
            <a:ext cx="8128001" cy="127000"/>
          </a:xfrm>
          <a:prstGeom prst="rect">
            <a:avLst/>
          </a:prstGeom>
          <a:solidFill>
            <a:srgbClr val="F4C543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pic>
        <p:nvPicPr>
          <p:cNvPr id="337" name="Harley&amp;Dikkinson_logo-positivo.png" descr="Harley&amp;Dikkinson_logo-positivo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586687" y="12472886"/>
            <a:ext cx="3114589" cy="732401"/>
          </a:xfrm>
          <a:prstGeom prst="rect">
            <a:avLst/>
          </a:prstGeom>
          <a:ln w="12700">
            <a:miter lim="400000"/>
          </a:ln>
        </p:spPr>
      </p:pic>
      <p:pic>
        <p:nvPicPr>
          <p:cNvPr id="338" name="Centopiazze_logo-positivo.png" descr="Centopiazze_logo-positivo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535050" y="1332560"/>
            <a:ext cx="2963863" cy="1054043"/>
          </a:xfrm>
          <a:prstGeom prst="rect">
            <a:avLst/>
          </a:prstGeom>
          <a:ln w="12700">
            <a:miter lim="400000"/>
          </a:ln>
        </p:spPr>
      </p:pic>
      <p:pic>
        <p:nvPicPr>
          <p:cNvPr id="339" name="filmato-incollato.png" descr="filmato-incollato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298572" y="5287928"/>
            <a:ext cx="10730466" cy="5270501"/>
          </a:xfrm>
          <a:prstGeom prst="rect">
            <a:avLst/>
          </a:prstGeom>
          <a:ln w="12700">
            <a:miter lim="400000"/>
          </a:ln>
        </p:spPr>
      </p:pic>
      <p:pic>
        <p:nvPicPr>
          <p:cNvPr id="340" name="filmato-incollato.png" descr="filmato-incollato.png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2030110" y="5287928"/>
            <a:ext cx="10730466" cy="5271556"/>
          </a:xfrm>
          <a:prstGeom prst="rect">
            <a:avLst/>
          </a:prstGeom>
          <a:ln w="12700">
            <a:miter lim="400000"/>
          </a:ln>
        </p:spPr>
      </p:pic>
      <p:sp>
        <p:nvSpPr>
          <p:cNvPr id="341" name="Fonte: HSS GOV Research - The Good Life, by Robert Waldinger and Marc Schulz, 2023 - The Socio Political Demography of Happiness, 2023"/>
          <p:cNvSpPr txBox="1"/>
          <p:nvPr/>
        </p:nvSpPr>
        <p:spPr>
          <a:xfrm>
            <a:off x="1207183" y="12846193"/>
            <a:ext cx="12266296" cy="31216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>
              <a:defRPr sz="1500">
                <a:latin typeface="Helvetica Neue"/>
                <a:ea typeface="Helvetica Neue"/>
                <a:cs typeface="Helvetica Neue"/>
                <a:sym typeface="Helvetica Neue"/>
              </a:defRPr>
            </a:pPr>
            <a:r>
              <a:t>Fonte: HSS GOV </a:t>
            </a:r>
            <a:r>
              <a:rPr u="sng">
                <a:hlinkClick r:id="rId7"/>
              </a:rPr>
              <a:t>Research</a:t>
            </a:r>
            <a:r>
              <a:t> - </a:t>
            </a:r>
            <a:r>
              <a:rPr u="sng">
                <a:hlinkClick r:id="rId8"/>
              </a:rPr>
              <a:t>The Good Life</a:t>
            </a:r>
            <a:r>
              <a:t>, by Robert Waldinger and Marc Schulz, 2023 - The Socio Political Demography of Happiness, 2023</a:t>
            </a:r>
          </a:p>
        </p:txBody>
      </p:sp>
      <p:sp>
        <p:nvSpPr>
          <p:cNvPr id="342" name="2. Come comunità - Intorno a noi ci sono poche relazioni"/>
          <p:cNvSpPr txBox="1"/>
          <p:nvPr/>
        </p:nvSpPr>
        <p:spPr>
          <a:xfrm>
            <a:off x="1206500" y="3896962"/>
            <a:ext cx="21971000" cy="93478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>
            <a:normAutofit/>
          </a:bodyPr>
          <a:lstStyle>
            <a:lvl1pPr defTabSz="718184">
              <a:lnSpc>
                <a:spcPct val="100000"/>
              </a:lnSpc>
              <a:spcBef>
                <a:spcPts val="0"/>
              </a:spcBef>
              <a:defRPr sz="4785">
                <a:latin typeface="Poppins SemiBold"/>
                <a:ea typeface="Poppins SemiBold"/>
                <a:cs typeface="Poppins SemiBold"/>
                <a:sym typeface="Poppins SemiBold"/>
              </a:defRPr>
            </a:lvl1pPr>
          </a:lstStyle>
          <a:p>
            <a:r>
              <a:t>2. Come comunità - Intorno a noi ci sono poche relazioni</a:t>
            </a:r>
          </a:p>
        </p:txBody>
      </p:sp>
    </p:spTree>
  </p:cSld>
  <p:clrMapOvr>
    <a:masterClrMapping/>
  </p:clrMapOvr>
  <p:transition spd="med"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6" name="Alcuni dati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2145738">
              <a:defRPr sz="7480" spc="-149"/>
            </a:lvl1pPr>
          </a:lstStyle>
          <a:p>
            <a:r>
              <a:t>Alcuni dati</a:t>
            </a:r>
          </a:p>
        </p:txBody>
      </p:sp>
      <p:sp>
        <p:nvSpPr>
          <p:cNvPr id="347" name="Come viviamo oggi"/>
          <p:cNvSpPr txBox="1">
            <a:spLocks noGrp="1"/>
          </p:cNvSpPr>
          <p:nvPr>
            <p:ph type="body" idx="2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Come viviamo oggi</a:t>
            </a:r>
          </a:p>
        </p:txBody>
      </p:sp>
      <p:sp>
        <p:nvSpPr>
          <p:cNvPr id="348" name="In Italia, particolarmente negli ultimi cinque anni la qualità di vita è peggiorata. Viviamo peggio perché: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>
              <a:defRPr sz="5200"/>
            </a:pPr>
            <a:r>
              <a:rPr dirty="0"/>
              <a:t>In Italia, </a:t>
            </a:r>
            <a:r>
              <a:rPr dirty="0" err="1"/>
              <a:t>particolarmente</a:t>
            </a:r>
            <a:r>
              <a:rPr dirty="0"/>
              <a:t> </a:t>
            </a:r>
            <a:r>
              <a:rPr dirty="0" err="1"/>
              <a:t>negli</a:t>
            </a:r>
            <a:r>
              <a:rPr dirty="0"/>
              <a:t> </a:t>
            </a:r>
            <a:r>
              <a:rPr dirty="0" err="1"/>
              <a:t>ultimi</a:t>
            </a:r>
            <a:r>
              <a:rPr dirty="0"/>
              <a:t> cinque anni la </a:t>
            </a:r>
            <a:r>
              <a:rPr b="1" dirty="0" err="1">
                <a:latin typeface="Montserrat Regular" panose="00000500000000000000" pitchFamily="2" charset="0"/>
                <a:ea typeface="Montserrat Thin Bold"/>
                <a:cs typeface="Montserrat Thin Bold"/>
                <a:sym typeface="Montserrat Thin Bold"/>
              </a:rPr>
              <a:t>qualità</a:t>
            </a:r>
            <a:r>
              <a:rPr b="1" dirty="0">
                <a:latin typeface="Montserrat Regular" panose="00000500000000000000" pitchFamily="2" charset="0"/>
                <a:ea typeface="Montserrat Thin Bold"/>
                <a:cs typeface="Montserrat Thin Bold"/>
                <a:sym typeface="Montserrat Thin Bold"/>
              </a:rPr>
              <a:t> di vita è </a:t>
            </a:r>
            <a:r>
              <a:rPr b="1" dirty="0" err="1">
                <a:latin typeface="Montserrat Regular" panose="00000500000000000000" pitchFamily="2" charset="0"/>
                <a:ea typeface="Montserrat Thin Bold"/>
                <a:cs typeface="Montserrat Thin Bold"/>
                <a:sym typeface="Montserrat Thin Bold"/>
              </a:rPr>
              <a:t>peggiorata</a:t>
            </a:r>
            <a:r>
              <a:rPr dirty="0"/>
              <a:t>. </a:t>
            </a:r>
            <a:r>
              <a:rPr dirty="0" err="1"/>
              <a:t>Viviamo</a:t>
            </a:r>
            <a:r>
              <a:rPr dirty="0"/>
              <a:t> </a:t>
            </a:r>
            <a:r>
              <a:rPr dirty="0" err="1"/>
              <a:t>peggio</a:t>
            </a:r>
            <a:r>
              <a:rPr dirty="0"/>
              <a:t> </a:t>
            </a:r>
            <a:r>
              <a:rPr dirty="0" err="1"/>
              <a:t>perché</a:t>
            </a:r>
            <a:r>
              <a:rPr dirty="0"/>
              <a:t>:</a:t>
            </a:r>
          </a:p>
          <a:p>
            <a:pPr marL="508000" indent="-508000">
              <a:buSzPct val="200000"/>
              <a:buChar char="•"/>
              <a:defRPr sz="5200"/>
            </a:pPr>
            <a:r>
              <a:rPr dirty="0"/>
              <a:t>come </a:t>
            </a:r>
            <a:r>
              <a:rPr b="1" dirty="0" err="1">
                <a:latin typeface="Montserrat Regular" panose="00000500000000000000" pitchFamily="2" charset="0"/>
                <a:ea typeface="Montserrat Thin Bold"/>
                <a:cs typeface="Montserrat Thin Bold"/>
                <a:sym typeface="Montserrat Thin Bold"/>
              </a:rPr>
              <a:t>persone</a:t>
            </a:r>
            <a:r>
              <a:rPr b="1" dirty="0">
                <a:latin typeface="Montserrat Regular" panose="00000500000000000000" pitchFamily="2" charset="0"/>
              </a:rPr>
              <a:t>: </a:t>
            </a:r>
            <a:r>
              <a:rPr dirty="0" err="1"/>
              <a:t>più</a:t>
            </a:r>
            <a:r>
              <a:rPr dirty="0"/>
              <a:t> soli &gt; </a:t>
            </a:r>
            <a:r>
              <a:rPr dirty="0" err="1"/>
              <a:t>più</a:t>
            </a:r>
            <a:r>
              <a:rPr dirty="0"/>
              <a:t> </a:t>
            </a:r>
            <a:r>
              <a:rPr dirty="0" err="1"/>
              <a:t>fragili</a:t>
            </a:r>
            <a:r>
              <a:rPr dirty="0"/>
              <a:t> &gt; </a:t>
            </a:r>
            <a:r>
              <a:rPr dirty="0" err="1"/>
              <a:t>più</a:t>
            </a:r>
            <a:r>
              <a:rPr dirty="0"/>
              <a:t> </a:t>
            </a:r>
            <a:r>
              <a:rPr dirty="0" err="1"/>
              <a:t>probabilità</a:t>
            </a:r>
            <a:r>
              <a:rPr dirty="0"/>
              <a:t> </a:t>
            </a:r>
            <a:r>
              <a:rPr dirty="0" err="1"/>
              <a:t>assenza</a:t>
            </a:r>
            <a:r>
              <a:rPr dirty="0"/>
              <a:t> di </a:t>
            </a:r>
            <a:r>
              <a:rPr dirty="0" err="1"/>
              <a:t>supporto</a:t>
            </a:r>
            <a:r>
              <a:rPr dirty="0"/>
              <a:t> in diverse </a:t>
            </a:r>
            <a:r>
              <a:rPr dirty="0" err="1"/>
              <a:t>fasi</a:t>
            </a:r>
            <a:r>
              <a:rPr dirty="0"/>
              <a:t> </a:t>
            </a:r>
            <a:r>
              <a:rPr dirty="0" err="1"/>
              <a:t>della</a:t>
            </a:r>
            <a:r>
              <a:rPr dirty="0"/>
              <a:t> vita;</a:t>
            </a:r>
          </a:p>
          <a:p>
            <a:pPr marL="508000" indent="-508000">
              <a:spcBef>
                <a:spcPts val="2000"/>
              </a:spcBef>
              <a:buSzPct val="200000"/>
              <a:buChar char="•"/>
              <a:defRPr sz="5200"/>
            </a:pPr>
            <a:r>
              <a:rPr dirty="0"/>
              <a:t>come </a:t>
            </a:r>
            <a:r>
              <a:rPr b="1" dirty="0" err="1">
                <a:latin typeface="Montserrat Regular" panose="00000500000000000000" pitchFamily="2" charset="0"/>
                <a:ea typeface="Montserrat Thin Bold"/>
                <a:cs typeface="Montserrat Thin Bold"/>
                <a:sym typeface="Montserrat Thin Bold"/>
              </a:rPr>
              <a:t>comunità</a:t>
            </a:r>
            <a:r>
              <a:rPr dirty="0"/>
              <a:t>: no </a:t>
            </a:r>
            <a:r>
              <a:rPr dirty="0" err="1"/>
              <a:t>riferimenti</a:t>
            </a:r>
            <a:r>
              <a:rPr dirty="0"/>
              <a:t> + </a:t>
            </a:r>
            <a:r>
              <a:rPr dirty="0" err="1"/>
              <a:t>indifferenza</a:t>
            </a:r>
            <a:r>
              <a:rPr dirty="0"/>
              <a:t> (</a:t>
            </a:r>
            <a:r>
              <a:rPr dirty="0" err="1"/>
              <a:t>ostilità</a:t>
            </a:r>
            <a:r>
              <a:rPr dirty="0"/>
              <a:t>);</a:t>
            </a:r>
          </a:p>
          <a:p>
            <a:pPr marL="508000" indent="-508000">
              <a:spcBef>
                <a:spcPts val="2000"/>
              </a:spcBef>
              <a:buSzPct val="200000"/>
              <a:buChar char="•"/>
              <a:defRPr sz="5200"/>
            </a:pPr>
            <a:r>
              <a:rPr dirty="0"/>
              <a:t>come </a:t>
            </a:r>
            <a:r>
              <a:rPr b="1" dirty="0" err="1">
                <a:latin typeface="Montserrat Regular" panose="00000500000000000000" pitchFamily="2" charset="0"/>
                <a:ea typeface="Montserrat Thin Bold"/>
                <a:cs typeface="Montserrat Thin Bold"/>
                <a:sym typeface="Montserrat Thin Bold"/>
              </a:rPr>
              <a:t>abitanti</a:t>
            </a:r>
            <a:r>
              <a:rPr b="1" dirty="0">
                <a:latin typeface="Montserrat Regular" panose="00000500000000000000" pitchFamily="2" charset="0"/>
              </a:rPr>
              <a:t>: </a:t>
            </a:r>
            <a:r>
              <a:rPr dirty="0" err="1"/>
              <a:t>città</a:t>
            </a:r>
            <a:r>
              <a:rPr dirty="0"/>
              <a:t> </a:t>
            </a:r>
            <a:r>
              <a:rPr dirty="0" err="1"/>
              <a:t>luoghi</a:t>
            </a:r>
            <a:r>
              <a:rPr dirty="0"/>
              <a:t> </a:t>
            </a:r>
            <a:r>
              <a:rPr dirty="0" err="1"/>
              <a:t>inospitali</a:t>
            </a:r>
            <a:r>
              <a:rPr dirty="0"/>
              <a:t>, </a:t>
            </a:r>
            <a:r>
              <a:rPr dirty="0" err="1"/>
              <a:t>impresidiati</a:t>
            </a:r>
            <a:r>
              <a:rPr dirty="0"/>
              <a:t>, </a:t>
            </a:r>
            <a:r>
              <a:rPr dirty="0" err="1"/>
              <a:t>inaccessibili</a:t>
            </a:r>
            <a:r>
              <a:rPr dirty="0"/>
              <a:t>, </a:t>
            </a:r>
            <a:r>
              <a:rPr dirty="0" err="1"/>
              <a:t>insicuri</a:t>
            </a:r>
            <a:r>
              <a:rPr dirty="0"/>
              <a:t>.</a:t>
            </a:r>
          </a:p>
        </p:txBody>
      </p:sp>
      <p:sp>
        <p:nvSpPr>
          <p:cNvPr id="349" name="Il contenuto di questa presentazione è riservato. Non distribuire questa presentazione, o parte di essa, senza l'esplicito consenso di Harley&amp;Dikkinson. Grazie per la vostra collaborazione."/>
          <p:cNvSpPr txBox="1"/>
          <p:nvPr/>
        </p:nvSpPr>
        <p:spPr>
          <a:xfrm rot="16200000">
            <a:off x="-6267368" y="6662611"/>
            <a:ext cx="13103547" cy="24943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>
            <a:lvl1pPr algn="ctr">
              <a:lnSpc>
                <a:spcPct val="100000"/>
              </a:lnSpc>
              <a:spcBef>
                <a:spcPts val="0"/>
              </a:spcBef>
              <a:defRPr sz="1100">
                <a:solidFill>
                  <a:srgbClr val="5E5E5E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Il contenuto di questa presentazione è riservato. Non distribuire questa presentazione, o parte di essa, senza l'esplicito consenso di Harley&amp;Dikkinson. Grazie per la vostra collaborazione.</a:t>
            </a:r>
          </a:p>
        </p:txBody>
      </p:sp>
      <p:sp>
        <p:nvSpPr>
          <p:cNvPr id="350" name="Rettangolo"/>
          <p:cNvSpPr/>
          <p:nvPr/>
        </p:nvSpPr>
        <p:spPr>
          <a:xfrm>
            <a:off x="0" y="0"/>
            <a:ext cx="8128000" cy="127000"/>
          </a:xfrm>
          <a:prstGeom prst="rect">
            <a:avLst/>
          </a:prstGeom>
          <a:solidFill>
            <a:srgbClr val="CB2C34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sp>
        <p:nvSpPr>
          <p:cNvPr id="351" name="Rettangolo"/>
          <p:cNvSpPr/>
          <p:nvPr/>
        </p:nvSpPr>
        <p:spPr>
          <a:xfrm>
            <a:off x="8128000" y="0"/>
            <a:ext cx="8128000" cy="127000"/>
          </a:xfrm>
          <a:prstGeom prst="rect">
            <a:avLst/>
          </a:prstGeom>
          <a:solidFill>
            <a:srgbClr val="223868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sp>
        <p:nvSpPr>
          <p:cNvPr id="352" name="Rettangolo"/>
          <p:cNvSpPr/>
          <p:nvPr/>
        </p:nvSpPr>
        <p:spPr>
          <a:xfrm>
            <a:off x="16255227" y="0"/>
            <a:ext cx="8128001" cy="127000"/>
          </a:xfrm>
          <a:prstGeom prst="rect">
            <a:avLst/>
          </a:prstGeom>
          <a:solidFill>
            <a:srgbClr val="F4C543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pic>
        <p:nvPicPr>
          <p:cNvPr id="353" name="Harley&amp;Dikkinson_logo-positivo.png" descr="Harley&amp;Dikkinson_logo-positivo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86687" y="12472886"/>
            <a:ext cx="3114589" cy="732401"/>
          </a:xfrm>
          <a:prstGeom prst="rect">
            <a:avLst/>
          </a:prstGeom>
          <a:ln w="12700">
            <a:miter lim="400000"/>
          </a:ln>
        </p:spPr>
      </p:pic>
      <p:pic>
        <p:nvPicPr>
          <p:cNvPr id="354" name="Centopiazze_logo-positivo.png" descr="Centopiazze_logo-positivo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535050" y="1332560"/>
            <a:ext cx="2963863" cy="1054043"/>
          </a:xfrm>
          <a:prstGeom prst="rect">
            <a:avLst/>
          </a:prstGeom>
          <a:ln w="12700">
            <a:miter lim="400000"/>
          </a:ln>
        </p:spPr>
      </p:pic>
      <p:sp>
        <p:nvSpPr>
          <p:cNvPr id="355" name="Rettangolo"/>
          <p:cNvSpPr/>
          <p:nvPr/>
        </p:nvSpPr>
        <p:spPr>
          <a:xfrm>
            <a:off x="957825" y="8927624"/>
            <a:ext cx="22318408" cy="1722082"/>
          </a:xfrm>
          <a:prstGeom prst="rect">
            <a:avLst/>
          </a:prstGeom>
          <a:ln w="101600">
            <a:solidFill>
              <a:schemeClr val="accent5">
                <a:hueOff val="-82419"/>
                <a:satOff val="-9513"/>
                <a:lumOff val="-16343"/>
              </a:schemeClr>
            </a:solidFill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</p:spTree>
  </p:cSld>
  <p:clrMapOvr>
    <a:masterClrMapping/>
  </p:clrMapOvr>
  <p:transition spd="med"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7" name="Alcuni dati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2145738">
              <a:defRPr sz="7480" spc="-149"/>
            </a:lvl1pPr>
          </a:lstStyle>
          <a:p>
            <a:r>
              <a:t>Alcuni dati</a:t>
            </a:r>
          </a:p>
        </p:txBody>
      </p:sp>
      <p:sp>
        <p:nvSpPr>
          <p:cNvPr id="358" name="Come viviamo oggi"/>
          <p:cNvSpPr txBox="1">
            <a:spLocks noGrp="1"/>
          </p:cNvSpPr>
          <p:nvPr>
            <p:ph type="body" idx="2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Come viviamo oggi</a:t>
            </a:r>
          </a:p>
        </p:txBody>
      </p:sp>
      <p:sp>
        <p:nvSpPr>
          <p:cNvPr id="359" name="Il contenuto di questa presentazione è riservato. Non distribuire questa presentazione, o parte di essa, senza l'esplicito consenso di Harley&amp;Dikkinson. Grazie per la vostra collaborazione."/>
          <p:cNvSpPr txBox="1"/>
          <p:nvPr/>
        </p:nvSpPr>
        <p:spPr>
          <a:xfrm rot="16200000">
            <a:off x="-6267368" y="6662611"/>
            <a:ext cx="13103547" cy="24943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ctr">
            <a:spAutoFit/>
          </a:bodyPr>
          <a:lstStyle>
            <a:lvl1pPr algn="ctr">
              <a:lnSpc>
                <a:spcPct val="100000"/>
              </a:lnSpc>
              <a:spcBef>
                <a:spcPts val="0"/>
              </a:spcBef>
              <a:defRPr sz="1100">
                <a:solidFill>
                  <a:srgbClr val="5E5E5E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Il contenuto di questa presentazione è riservato. Non distribuire questa presentazione, o parte di essa, senza l'esplicito consenso di Harley&amp;Dikkinson. Grazie per la vostra collaborazione.</a:t>
            </a:r>
          </a:p>
        </p:txBody>
      </p:sp>
      <p:sp>
        <p:nvSpPr>
          <p:cNvPr id="360" name="Rettangolo"/>
          <p:cNvSpPr/>
          <p:nvPr/>
        </p:nvSpPr>
        <p:spPr>
          <a:xfrm>
            <a:off x="0" y="0"/>
            <a:ext cx="8128000" cy="127000"/>
          </a:xfrm>
          <a:prstGeom prst="rect">
            <a:avLst/>
          </a:prstGeom>
          <a:solidFill>
            <a:srgbClr val="CB2C34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sp>
        <p:nvSpPr>
          <p:cNvPr id="361" name="Rettangolo"/>
          <p:cNvSpPr/>
          <p:nvPr/>
        </p:nvSpPr>
        <p:spPr>
          <a:xfrm>
            <a:off x="8128000" y="0"/>
            <a:ext cx="8128000" cy="127000"/>
          </a:xfrm>
          <a:prstGeom prst="rect">
            <a:avLst/>
          </a:prstGeom>
          <a:solidFill>
            <a:srgbClr val="223868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sp>
        <p:nvSpPr>
          <p:cNvPr id="362" name="Rettangolo"/>
          <p:cNvSpPr/>
          <p:nvPr/>
        </p:nvSpPr>
        <p:spPr>
          <a:xfrm>
            <a:off x="16255227" y="0"/>
            <a:ext cx="8128001" cy="127000"/>
          </a:xfrm>
          <a:prstGeom prst="rect">
            <a:avLst/>
          </a:prstGeom>
          <a:solidFill>
            <a:srgbClr val="F4C543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pic>
        <p:nvPicPr>
          <p:cNvPr id="363" name="Harley&amp;Dikkinson_logo-positivo.png" descr="Harley&amp;Dikkinson_logo-positivo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586687" y="12472886"/>
            <a:ext cx="3114589" cy="732401"/>
          </a:xfrm>
          <a:prstGeom prst="rect">
            <a:avLst/>
          </a:prstGeom>
          <a:ln w="12700">
            <a:miter lim="400000"/>
          </a:ln>
        </p:spPr>
      </p:pic>
      <p:pic>
        <p:nvPicPr>
          <p:cNvPr id="364" name="Centopiazze_logo-positivo.png" descr="Centopiazze_logo-positivo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535050" y="1332560"/>
            <a:ext cx="2963863" cy="1054043"/>
          </a:xfrm>
          <a:prstGeom prst="rect">
            <a:avLst/>
          </a:prstGeom>
          <a:ln w="12700">
            <a:miter lim="400000"/>
          </a:ln>
        </p:spPr>
      </p:pic>
      <p:sp>
        <p:nvSpPr>
          <p:cNvPr id="365" name="Fonte: ISTAT Ricerca Benessere Equo e Sostenibile"/>
          <p:cNvSpPr txBox="1"/>
          <p:nvPr/>
        </p:nvSpPr>
        <p:spPr>
          <a:xfrm>
            <a:off x="1207183" y="12846193"/>
            <a:ext cx="4475227" cy="31216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>
              <a:defRPr sz="1500">
                <a:latin typeface="Helvetica Neue"/>
                <a:ea typeface="Helvetica Neue"/>
                <a:cs typeface="Helvetica Neue"/>
                <a:sym typeface="Helvetica Neue"/>
              </a:defRPr>
            </a:pPr>
            <a:r>
              <a:t>Fonte: ISTAT </a:t>
            </a:r>
            <a:r>
              <a:rPr u="sng">
                <a:hlinkClick r:id="rId5"/>
              </a:rPr>
              <a:t>Ricerca Benessere Equo e Sostenibile</a:t>
            </a:r>
          </a:p>
        </p:txBody>
      </p:sp>
      <p:pic>
        <p:nvPicPr>
          <p:cNvPr id="366" name="filmato-incollato.png" descr="filmato-incollato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46168" y="4900095"/>
            <a:ext cx="14891664" cy="7550837"/>
          </a:xfrm>
          <a:prstGeom prst="rect">
            <a:avLst/>
          </a:prstGeom>
          <a:ln w="12700">
            <a:miter lim="400000"/>
          </a:ln>
        </p:spPr>
      </p:pic>
      <p:sp>
        <p:nvSpPr>
          <p:cNvPr id="367" name="Rettangolo"/>
          <p:cNvSpPr/>
          <p:nvPr/>
        </p:nvSpPr>
        <p:spPr>
          <a:xfrm>
            <a:off x="4644307" y="9130430"/>
            <a:ext cx="15686551" cy="1516753"/>
          </a:xfrm>
          <a:prstGeom prst="rect">
            <a:avLst/>
          </a:prstGeom>
          <a:ln w="101600">
            <a:solidFill>
              <a:schemeClr val="accent5">
                <a:hueOff val="-82419"/>
                <a:satOff val="-9513"/>
                <a:lumOff val="-16343"/>
              </a:schemeClr>
            </a:solidFill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sp>
        <p:nvSpPr>
          <p:cNvPr id="368" name="3. Come abitanti - Ci preoccupiamo dei problemi che sentiamo veri"/>
          <p:cNvSpPr txBox="1"/>
          <p:nvPr/>
        </p:nvSpPr>
        <p:spPr>
          <a:xfrm>
            <a:off x="1206500" y="3896962"/>
            <a:ext cx="21971000" cy="93478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>
            <a:normAutofit/>
          </a:bodyPr>
          <a:lstStyle>
            <a:lvl1pPr defTabSz="718184">
              <a:lnSpc>
                <a:spcPct val="100000"/>
              </a:lnSpc>
              <a:spcBef>
                <a:spcPts val="0"/>
              </a:spcBef>
              <a:defRPr sz="4785">
                <a:latin typeface="Poppins SemiBold"/>
                <a:ea typeface="Poppins SemiBold"/>
                <a:cs typeface="Poppins SemiBold"/>
                <a:sym typeface="Poppins SemiBold"/>
              </a:defRPr>
            </a:lvl1pPr>
          </a:lstStyle>
          <a:p>
            <a:r>
              <a:t>3. Come abitanti - Ci preoccupiamo dei problemi che sentiamo veri</a:t>
            </a:r>
          </a:p>
        </p:txBody>
      </p:sp>
    </p:spTree>
  </p:cSld>
  <p:clrMapOvr>
    <a:masterClrMapping/>
  </p:clrMapOvr>
  <p:transition spd="med"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2" name="Immagine" descr="Immagine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-14288" y="115489"/>
            <a:ext cx="24412576" cy="13587548"/>
          </a:xfrm>
          <a:prstGeom prst="rect">
            <a:avLst/>
          </a:prstGeom>
          <a:ln w="12700">
            <a:miter lim="400000"/>
          </a:ln>
        </p:spPr>
      </p:pic>
      <p:sp>
        <p:nvSpPr>
          <p:cNvPr id="373" name="La società che cambia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2145738">
              <a:defRPr sz="7480" spc="-149"/>
            </a:lvl1pPr>
          </a:lstStyle>
          <a:p>
            <a:r>
              <a:t>La società che cambia</a:t>
            </a:r>
          </a:p>
        </p:txBody>
      </p:sp>
      <p:sp>
        <p:nvSpPr>
          <p:cNvPr id="374" name="Come viviamo oggi"/>
          <p:cNvSpPr txBox="1">
            <a:spLocks noGrp="1"/>
          </p:cNvSpPr>
          <p:nvPr>
            <p:ph type="body" idx="2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Come viviamo oggi</a:t>
            </a:r>
          </a:p>
        </p:txBody>
      </p:sp>
      <p:sp>
        <p:nvSpPr>
          <p:cNvPr id="375" name="Il contenuto di questa presentazione è riservato. Non distribuire questa presentazione, o parte di essa, senza l'esplicito consenso di Harley&amp;Dikkinson. Grazie per la vostra collaborazione."/>
          <p:cNvSpPr txBox="1"/>
          <p:nvPr/>
        </p:nvSpPr>
        <p:spPr>
          <a:xfrm rot="16200000">
            <a:off x="-6267368" y="6662611"/>
            <a:ext cx="13103547" cy="24943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ctr">
            <a:spAutoFit/>
          </a:bodyPr>
          <a:lstStyle>
            <a:lvl1pPr algn="ctr">
              <a:lnSpc>
                <a:spcPct val="100000"/>
              </a:lnSpc>
              <a:spcBef>
                <a:spcPts val="0"/>
              </a:spcBef>
              <a:defRPr sz="1100">
                <a:solidFill>
                  <a:srgbClr val="5E5E5E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Il contenuto di questa presentazione è riservato. Non distribuire questa presentazione, o parte di essa, senza l'esplicito consenso di Harley&amp;Dikkinson. Grazie per la vostra collaborazione.</a:t>
            </a:r>
          </a:p>
        </p:txBody>
      </p:sp>
      <p:sp>
        <p:nvSpPr>
          <p:cNvPr id="376" name="Rettangolo"/>
          <p:cNvSpPr/>
          <p:nvPr/>
        </p:nvSpPr>
        <p:spPr>
          <a:xfrm>
            <a:off x="0" y="0"/>
            <a:ext cx="8128000" cy="127000"/>
          </a:xfrm>
          <a:prstGeom prst="rect">
            <a:avLst/>
          </a:prstGeom>
          <a:solidFill>
            <a:srgbClr val="CB2C34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sp>
        <p:nvSpPr>
          <p:cNvPr id="377" name="Rettangolo"/>
          <p:cNvSpPr/>
          <p:nvPr/>
        </p:nvSpPr>
        <p:spPr>
          <a:xfrm>
            <a:off x="8128000" y="0"/>
            <a:ext cx="8128000" cy="127000"/>
          </a:xfrm>
          <a:prstGeom prst="rect">
            <a:avLst/>
          </a:prstGeom>
          <a:solidFill>
            <a:srgbClr val="223868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sp>
        <p:nvSpPr>
          <p:cNvPr id="378" name="Rettangolo"/>
          <p:cNvSpPr/>
          <p:nvPr/>
        </p:nvSpPr>
        <p:spPr>
          <a:xfrm>
            <a:off x="16255227" y="0"/>
            <a:ext cx="8128001" cy="127000"/>
          </a:xfrm>
          <a:prstGeom prst="rect">
            <a:avLst/>
          </a:prstGeom>
          <a:solidFill>
            <a:srgbClr val="F4C543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pic>
        <p:nvPicPr>
          <p:cNvPr id="379" name="Harley&amp;Dikkinson_logo-positivo.png" descr="Harley&amp;Dikkinson_logo-positivo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586687" y="12472886"/>
            <a:ext cx="3114589" cy="732401"/>
          </a:xfrm>
          <a:prstGeom prst="rect">
            <a:avLst/>
          </a:prstGeom>
          <a:ln w="12700">
            <a:miter lim="400000"/>
          </a:ln>
        </p:spPr>
      </p:pic>
      <p:pic>
        <p:nvPicPr>
          <p:cNvPr id="380" name="Centopiazze_logo-positivo.png" descr="Centopiazze_logo-positivo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535050" y="1332560"/>
            <a:ext cx="2963863" cy="1054043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4" name="Perché Centopiazz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Perché Centopiazze</a:t>
            </a:r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ageCurlDouble"/>
      </p:transition>
    </mc:Choice>
    <mc:Choice xmlns="" xmlns:m="http://schemas.openxmlformats.org/officeDocument/2006/math" xmlns:a14="http://schemas.microsoft.com/office/drawing/2010/main" xmlns:p14="http://schemas.microsoft.com/office/powerpoint/2010/main" Requires="p14">
      <p:transition spd="med" advClick="1" p14:dur="1000">
        <p:pageCurlDouble/>
      </p:transition>
    </mc:Choice>
    <mc:Fallback xmlns="" xmlns:m="http://schemas.openxmlformats.org/officeDocument/2006/math" xmlns:a14="http://schemas.microsoft.com/office/drawing/2010/main"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6" name="filmato-incollato.png" descr="filmato-incollato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  <p:sp>
        <p:nvSpPr>
          <p:cNvPr id="387" name="Cerchio"/>
          <p:cNvSpPr/>
          <p:nvPr/>
        </p:nvSpPr>
        <p:spPr>
          <a:xfrm>
            <a:off x="11032894" y="5698894"/>
            <a:ext cx="2318212" cy="2318212"/>
          </a:xfrm>
          <a:prstGeom prst="ellipse">
            <a:avLst/>
          </a:prstGeom>
          <a:solidFill>
            <a:srgbClr val="60D937">
              <a:alpha val="60000"/>
            </a:srgbClr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sp>
        <p:nvSpPr>
          <p:cNvPr id="388" name="Il beneficio comun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2145738">
              <a:defRPr sz="7480" spc="-149">
                <a:solidFill>
                  <a:srgbClr val="FFFFFF"/>
                </a:solidFill>
              </a:defRPr>
            </a:lvl1pPr>
          </a:lstStyle>
          <a:p>
            <a:r>
              <a:t>Il beneficio comune</a:t>
            </a:r>
          </a:p>
        </p:txBody>
      </p:sp>
      <p:sp>
        <p:nvSpPr>
          <p:cNvPr id="389" name="Perché Centopiazze"/>
          <p:cNvSpPr txBox="1">
            <a:spLocks noGrp="1"/>
          </p:cNvSpPr>
          <p:nvPr>
            <p:ph type="body" idx="21"/>
          </p:nvPr>
        </p:nvSpPr>
        <p:spPr>
          <a:prstGeom prst="rect">
            <a:avLst/>
          </a:prstGeo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r>
              <a:t>Perché Centopiazze</a:t>
            </a:r>
          </a:p>
        </p:txBody>
      </p:sp>
      <p:sp>
        <p:nvSpPr>
          <p:cNvPr id="390" name="Il contenuto di questa presentazione è riservato. Non distribuire questa presentazione, o parte di essa, senza l'esplicito consenso di Harley&amp;Dikkinson. Grazie per la vostra collaborazione."/>
          <p:cNvSpPr txBox="1"/>
          <p:nvPr/>
        </p:nvSpPr>
        <p:spPr>
          <a:xfrm rot="16200000">
            <a:off x="-6267368" y="6662611"/>
            <a:ext cx="13103547" cy="24943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ctr">
            <a:spAutoFit/>
          </a:bodyPr>
          <a:lstStyle>
            <a:lvl1pPr algn="ctr">
              <a:lnSpc>
                <a:spcPct val="100000"/>
              </a:lnSpc>
              <a:spcBef>
                <a:spcPts val="0"/>
              </a:spcBef>
              <a:defRPr sz="1100">
                <a:solidFill>
                  <a:srgbClr val="5E5E5E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Il contenuto di questa presentazione è riservato. Non distribuire questa presentazione, o parte di essa, senza l'esplicito consenso di Harley&amp;Dikkinson. Grazie per la vostra collaborazione.</a:t>
            </a:r>
          </a:p>
        </p:txBody>
      </p:sp>
      <p:sp>
        <p:nvSpPr>
          <p:cNvPr id="391" name="Rettangolo"/>
          <p:cNvSpPr/>
          <p:nvPr/>
        </p:nvSpPr>
        <p:spPr>
          <a:xfrm>
            <a:off x="0" y="0"/>
            <a:ext cx="8128000" cy="127000"/>
          </a:xfrm>
          <a:prstGeom prst="rect">
            <a:avLst/>
          </a:prstGeom>
          <a:solidFill>
            <a:srgbClr val="CB2C34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sp>
        <p:nvSpPr>
          <p:cNvPr id="392" name="Rettangolo"/>
          <p:cNvSpPr/>
          <p:nvPr/>
        </p:nvSpPr>
        <p:spPr>
          <a:xfrm>
            <a:off x="8128000" y="0"/>
            <a:ext cx="8128000" cy="127000"/>
          </a:xfrm>
          <a:prstGeom prst="rect">
            <a:avLst/>
          </a:prstGeom>
          <a:solidFill>
            <a:srgbClr val="223868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sp>
        <p:nvSpPr>
          <p:cNvPr id="393" name="Rettangolo"/>
          <p:cNvSpPr/>
          <p:nvPr/>
        </p:nvSpPr>
        <p:spPr>
          <a:xfrm>
            <a:off x="16255227" y="0"/>
            <a:ext cx="8128001" cy="127000"/>
          </a:xfrm>
          <a:prstGeom prst="rect">
            <a:avLst/>
          </a:prstGeom>
          <a:solidFill>
            <a:srgbClr val="F4C543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pic>
        <p:nvPicPr>
          <p:cNvPr id="394" name="Harley&amp;Dikkinson_logo-positivo.png" descr="Harley&amp;Dikkinson_logo-positivo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586687" y="12472886"/>
            <a:ext cx="3114589" cy="732401"/>
          </a:xfrm>
          <a:prstGeom prst="rect">
            <a:avLst/>
          </a:prstGeom>
          <a:ln w="12700">
            <a:miter lim="400000"/>
          </a:ln>
        </p:spPr>
      </p:pic>
      <p:pic>
        <p:nvPicPr>
          <p:cNvPr id="395" name="Centopiazze_logo-positivo.png" descr="Centopiazze_logo-positivo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535050" y="1332560"/>
            <a:ext cx="2963863" cy="1054043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" name="L’area di impatto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2145738">
              <a:defRPr sz="7480" spc="-149"/>
            </a:lvl1pPr>
          </a:lstStyle>
          <a:p>
            <a:r>
              <a:t>L’area di impatto</a:t>
            </a:r>
          </a:p>
        </p:txBody>
      </p:sp>
      <p:sp>
        <p:nvSpPr>
          <p:cNvPr id="400" name="Perché Centopiazze"/>
          <p:cNvSpPr txBox="1">
            <a:spLocks noGrp="1"/>
          </p:cNvSpPr>
          <p:nvPr>
            <p:ph type="body" idx="2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Perché Centopiazze</a:t>
            </a:r>
          </a:p>
        </p:txBody>
      </p:sp>
      <p:sp>
        <p:nvSpPr>
          <p:cNvPr id="401" name="Ci concentriamo sulla riqualificazione degli spazi comuni e soprattutto del tessuto sociale e relazionale.…"/>
          <p:cNvSpPr txBox="1">
            <a:spLocks noGrp="1"/>
          </p:cNvSpPr>
          <p:nvPr>
            <p:ph type="body" sz="half" idx="1"/>
          </p:nvPr>
        </p:nvSpPr>
        <p:spPr>
          <a:xfrm>
            <a:off x="1206500" y="4254500"/>
            <a:ext cx="9949134" cy="8256011"/>
          </a:xfrm>
          <a:prstGeom prst="rect">
            <a:avLst/>
          </a:prstGeom>
        </p:spPr>
        <p:txBody>
          <a:bodyPr/>
          <a:lstStyle/>
          <a:p>
            <a:pPr>
              <a:defRPr sz="5200"/>
            </a:pPr>
            <a:r>
              <a:rPr dirty="0"/>
              <a:t>Ci </a:t>
            </a:r>
            <a:r>
              <a:rPr dirty="0" err="1"/>
              <a:t>concentriamo</a:t>
            </a:r>
            <a:r>
              <a:rPr dirty="0"/>
              <a:t> </a:t>
            </a:r>
            <a:r>
              <a:rPr dirty="0" err="1"/>
              <a:t>sulla</a:t>
            </a:r>
            <a:r>
              <a:rPr dirty="0"/>
              <a:t> </a:t>
            </a:r>
            <a:r>
              <a:rPr b="1" dirty="0" err="1">
                <a:latin typeface="Montserrat Regular" panose="00000500000000000000" pitchFamily="2" charset="0"/>
                <a:ea typeface="Montserrat Thin Bold"/>
                <a:cs typeface="Montserrat Thin Bold"/>
                <a:sym typeface="Montserrat Thin Bold"/>
              </a:rPr>
              <a:t>riqualificazione</a:t>
            </a:r>
            <a:r>
              <a:rPr b="1" dirty="0">
                <a:latin typeface="Montserrat Regular" panose="00000500000000000000" pitchFamily="2" charset="0"/>
                <a:ea typeface="Montserrat Thin Bold"/>
                <a:cs typeface="Montserrat Thin Bold"/>
                <a:sym typeface="Montserrat Thin Bold"/>
              </a:rPr>
              <a:t> </a:t>
            </a:r>
            <a:r>
              <a:rPr b="1" dirty="0" err="1">
                <a:latin typeface="Montserrat Regular" panose="00000500000000000000" pitchFamily="2" charset="0"/>
                <a:ea typeface="Montserrat Thin Bold"/>
                <a:cs typeface="Montserrat Thin Bold"/>
                <a:sym typeface="Montserrat Thin Bold"/>
              </a:rPr>
              <a:t>degli</a:t>
            </a:r>
            <a:r>
              <a:rPr b="1" dirty="0">
                <a:latin typeface="Montserrat Regular" panose="00000500000000000000" pitchFamily="2" charset="0"/>
                <a:ea typeface="Montserrat Thin Bold"/>
                <a:cs typeface="Montserrat Thin Bold"/>
                <a:sym typeface="Montserrat Thin Bold"/>
              </a:rPr>
              <a:t> </a:t>
            </a:r>
            <a:r>
              <a:rPr b="1" dirty="0" err="1">
                <a:latin typeface="Montserrat Regular" panose="00000500000000000000" pitchFamily="2" charset="0"/>
                <a:ea typeface="Montserrat Thin Bold"/>
                <a:cs typeface="Montserrat Thin Bold"/>
                <a:sym typeface="Montserrat Thin Bold"/>
              </a:rPr>
              <a:t>spazi</a:t>
            </a:r>
            <a:r>
              <a:rPr b="1" dirty="0">
                <a:latin typeface="Montserrat Regular" panose="00000500000000000000" pitchFamily="2" charset="0"/>
                <a:ea typeface="Montserrat Thin Bold"/>
                <a:cs typeface="Montserrat Thin Bold"/>
                <a:sym typeface="Montserrat Thin Bold"/>
              </a:rPr>
              <a:t> </a:t>
            </a:r>
            <a:r>
              <a:rPr b="1" dirty="0" err="1">
                <a:latin typeface="Montserrat Regular" panose="00000500000000000000" pitchFamily="2" charset="0"/>
                <a:ea typeface="Montserrat Thin Bold"/>
                <a:cs typeface="Montserrat Thin Bold"/>
                <a:sym typeface="Montserrat Thin Bold"/>
              </a:rPr>
              <a:t>comuni</a:t>
            </a:r>
            <a:r>
              <a:rPr b="1" dirty="0">
                <a:latin typeface="Montserrat Regular" panose="00000500000000000000" pitchFamily="2" charset="0"/>
              </a:rPr>
              <a:t> </a:t>
            </a:r>
            <a:r>
              <a:rPr dirty="0"/>
              <a:t>e </a:t>
            </a:r>
            <a:r>
              <a:rPr dirty="0" err="1"/>
              <a:t>soprattutto</a:t>
            </a:r>
            <a:r>
              <a:rPr dirty="0"/>
              <a:t> del </a:t>
            </a:r>
            <a:r>
              <a:rPr b="1" dirty="0" err="1">
                <a:latin typeface="Montserrat Regular" panose="00000500000000000000" pitchFamily="2" charset="0"/>
                <a:ea typeface="Montserrat Thin Bold"/>
                <a:cs typeface="Montserrat Thin Bold"/>
                <a:sym typeface="Montserrat Thin Bold"/>
              </a:rPr>
              <a:t>tessuto</a:t>
            </a:r>
            <a:r>
              <a:rPr b="1" dirty="0">
                <a:latin typeface="Montserrat Regular" panose="00000500000000000000" pitchFamily="2" charset="0"/>
                <a:ea typeface="Montserrat Thin Bold"/>
                <a:cs typeface="Montserrat Thin Bold"/>
                <a:sym typeface="Montserrat Thin Bold"/>
              </a:rPr>
              <a:t> </a:t>
            </a:r>
            <a:r>
              <a:rPr b="1" dirty="0" err="1">
                <a:latin typeface="Montserrat Regular" panose="00000500000000000000" pitchFamily="2" charset="0"/>
                <a:ea typeface="Montserrat Thin Bold"/>
                <a:cs typeface="Montserrat Thin Bold"/>
                <a:sym typeface="Montserrat Thin Bold"/>
              </a:rPr>
              <a:t>sociale</a:t>
            </a:r>
            <a:r>
              <a:rPr b="1" dirty="0">
                <a:latin typeface="Montserrat Regular" panose="00000500000000000000" pitchFamily="2" charset="0"/>
                <a:ea typeface="Montserrat Thin Bold"/>
                <a:cs typeface="Montserrat Thin Bold"/>
                <a:sym typeface="Montserrat Thin Bold"/>
              </a:rPr>
              <a:t> e </a:t>
            </a:r>
            <a:r>
              <a:rPr b="1" dirty="0" err="1">
                <a:latin typeface="Montserrat Regular" panose="00000500000000000000" pitchFamily="2" charset="0"/>
                <a:ea typeface="Montserrat Thin Bold"/>
                <a:cs typeface="Montserrat Thin Bold"/>
                <a:sym typeface="Montserrat Thin Bold"/>
              </a:rPr>
              <a:t>relazionale</a:t>
            </a:r>
            <a:r>
              <a:rPr b="1" dirty="0">
                <a:latin typeface="Montserrat Regular" panose="00000500000000000000" pitchFamily="2" charset="0"/>
              </a:rPr>
              <a:t>. </a:t>
            </a:r>
          </a:p>
          <a:p>
            <a:pPr>
              <a:defRPr sz="5200"/>
            </a:pPr>
            <a:r>
              <a:rPr dirty="0"/>
              <a:t>La loro </a:t>
            </a:r>
            <a:r>
              <a:rPr dirty="0" err="1"/>
              <a:t>sovrapposizione</a:t>
            </a:r>
            <a:r>
              <a:rPr dirty="0"/>
              <a:t> è </a:t>
            </a:r>
            <a:r>
              <a:rPr b="1" dirty="0" err="1">
                <a:latin typeface="Montserrat Regular" panose="00000500000000000000" pitchFamily="2" charset="0"/>
              </a:rPr>
              <a:t>l’</a:t>
            </a:r>
            <a:r>
              <a:rPr b="1" dirty="0" err="1">
                <a:latin typeface="Montserrat Regular" panose="00000500000000000000" pitchFamily="2" charset="0"/>
                <a:ea typeface="Montserrat Thin Bold"/>
                <a:cs typeface="Montserrat Thin Bold"/>
                <a:sym typeface="Montserrat Thin Bold"/>
              </a:rPr>
              <a:t>area</a:t>
            </a:r>
            <a:r>
              <a:rPr b="1" dirty="0">
                <a:latin typeface="Montserrat Regular" panose="00000500000000000000" pitchFamily="2" charset="0"/>
                <a:ea typeface="Montserrat Thin Bold"/>
                <a:cs typeface="Montserrat Thin Bold"/>
                <a:sym typeface="Montserrat Thin Bold"/>
              </a:rPr>
              <a:t> di </a:t>
            </a:r>
            <a:r>
              <a:rPr b="1" dirty="0" err="1">
                <a:latin typeface="Montserrat Regular" panose="00000500000000000000" pitchFamily="2" charset="0"/>
                <a:ea typeface="Montserrat Thin Bold"/>
                <a:cs typeface="Montserrat Thin Bold"/>
                <a:sym typeface="Montserrat Thin Bold"/>
              </a:rPr>
              <a:t>impatto</a:t>
            </a:r>
            <a:r>
              <a:rPr b="1" dirty="0">
                <a:latin typeface="Montserrat Regular" panose="00000500000000000000" pitchFamily="2" charset="0"/>
              </a:rPr>
              <a:t> </a:t>
            </a:r>
            <a:r>
              <a:rPr dirty="0" err="1"/>
              <a:t>che</a:t>
            </a:r>
            <a:r>
              <a:rPr dirty="0"/>
              <a:t> </a:t>
            </a:r>
            <a:r>
              <a:rPr dirty="0" err="1"/>
              <a:t>abbiamo</a:t>
            </a:r>
            <a:r>
              <a:rPr dirty="0"/>
              <a:t> </a:t>
            </a:r>
            <a:r>
              <a:rPr dirty="0" err="1"/>
              <a:t>individuato</a:t>
            </a:r>
            <a:r>
              <a:rPr dirty="0"/>
              <a:t> e </a:t>
            </a:r>
            <a:r>
              <a:rPr dirty="0" err="1"/>
              <a:t>rappresenta</a:t>
            </a:r>
            <a:r>
              <a:rPr dirty="0"/>
              <a:t> </a:t>
            </a:r>
            <a:r>
              <a:rPr b="1" dirty="0" err="1">
                <a:latin typeface="Montserrat Regular" panose="00000500000000000000" pitchFamily="2" charset="0"/>
                <a:ea typeface="Montserrat Thin Bold"/>
                <a:cs typeface="Montserrat Thin Bold"/>
                <a:sym typeface="Montserrat Thin Bold"/>
              </a:rPr>
              <a:t>l’obiettivo</a:t>
            </a:r>
            <a:r>
              <a:rPr b="1" dirty="0">
                <a:latin typeface="Montserrat Regular" panose="00000500000000000000" pitchFamily="2" charset="0"/>
                <a:ea typeface="Montserrat Thin Bold"/>
                <a:cs typeface="Montserrat Thin Bold"/>
                <a:sym typeface="Montserrat Thin Bold"/>
              </a:rPr>
              <a:t> di </a:t>
            </a:r>
            <a:r>
              <a:rPr b="1" dirty="0" err="1">
                <a:latin typeface="Montserrat Regular" panose="00000500000000000000" pitchFamily="2" charset="0"/>
                <a:ea typeface="Montserrat Thin Bold"/>
                <a:cs typeface="Montserrat Thin Bold"/>
                <a:sym typeface="Montserrat Thin Bold"/>
              </a:rPr>
              <a:t>beneficio</a:t>
            </a:r>
            <a:r>
              <a:rPr b="1" dirty="0">
                <a:latin typeface="Montserrat Regular" panose="00000500000000000000" pitchFamily="2" charset="0"/>
                <a:ea typeface="Montserrat Thin Bold"/>
                <a:cs typeface="Montserrat Thin Bold"/>
                <a:sym typeface="Montserrat Thin Bold"/>
              </a:rPr>
              <a:t> </a:t>
            </a:r>
            <a:r>
              <a:rPr b="1" dirty="0" err="1">
                <a:latin typeface="Montserrat Regular" panose="00000500000000000000" pitchFamily="2" charset="0"/>
                <a:ea typeface="Montserrat Thin Bold"/>
                <a:cs typeface="Montserrat Thin Bold"/>
                <a:sym typeface="Montserrat Thin Bold"/>
              </a:rPr>
              <a:t>comune</a:t>
            </a:r>
            <a:r>
              <a:rPr b="1" dirty="0">
                <a:latin typeface="Montserrat Regular" panose="00000500000000000000" pitchFamily="2" charset="0"/>
                <a:ea typeface="Montserrat Thin Bold"/>
                <a:cs typeface="Montserrat Thin Bold"/>
                <a:sym typeface="Montserrat Thin Bold"/>
              </a:rPr>
              <a:t> </a:t>
            </a:r>
            <a:r>
              <a:rPr b="1" dirty="0" err="1">
                <a:latin typeface="Montserrat Regular" panose="00000500000000000000" pitchFamily="2" charset="0"/>
                <a:ea typeface="Montserrat Thin Bold"/>
                <a:cs typeface="Montserrat Thin Bold"/>
                <a:sym typeface="Montserrat Thin Bold"/>
              </a:rPr>
              <a:t>che</a:t>
            </a:r>
            <a:r>
              <a:rPr b="1" dirty="0">
                <a:latin typeface="Montserrat Regular" panose="00000500000000000000" pitchFamily="2" charset="0"/>
                <a:ea typeface="Montserrat Thin Bold"/>
                <a:cs typeface="Montserrat Thin Bold"/>
                <a:sym typeface="Montserrat Thin Bold"/>
              </a:rPr>
              <a:t> </a:t>
            </a:r>
            <a:r>
              <a:rPr b="1" dirty="0" err="1">
                <a:latin typeface="Montserrat Regular" panose="00000500000000000000" pitchFamily="2" charset="0"/>
                <a:ea typeface="Montserrat Thin Bold"/>
                <a:cs typeface="Montserrat Thin Bold"/>
                <a:sym typeface="Montserrat Thin Bold"/>
              </a:rPr>
              <a:t>perseguiamo</a:t>
            </a:r>
            <a:r>
              <a:rPr b="1" dirty="0">
                <a:latin typeface="Montserrat Regular" panose="00000500000000000000" pitchFamily="2" charset="0"/>
                <a:ea typeface="Montserrat Thin Bold"/>
                <a:cs typeface="Montserrat Thin Bold"/>
                <a:sym typeface="Montserrat Thin Bold"/>
              </a:rPr>
              <a:t>.</a:t>
            </a:r>
          </a:p>
        </p:txBody>
      </p:sp>
      <p:sp>
        <p:nvSpPr>
          <p:cNvPr id="402" name="Il contenuto di questa presentazione è riservato. Non distribuire questa presentazione, o parte di essa, senza l'esplicito consenso di Harley&amp;Dikkinson. Grazie per la vostra collaborazione."/>
          <p:cNvSpPr txBox="1"/>
          <p:nvPr/>
        </p:nvSpPr>
        <p:spPr>
          <a:xfrm rot="16200000">
            <a:off x="-6267368" y="6662611"/>
            <a:ext cx="13103547" cy="24943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>
            <a:lvl1pPr algn="ctr">
              <a:lnSpc>
                <a:spcPct val="100000"/>
              </a:lnSpc>
              <a:spcBef>
                <a:spcPts val="0"/>
              </a:spcBef>
              <a:defRPr sz="1100">
                <a:solidFill>
                  <a:srgbClr val="5E5E5E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Il contenuto di questa presentazione è riservato. Non distribuire questa presentazione, o parte di essa, senza l'esplicito consenso di Harley&amp;Dikkinson. Grazie per la vostra collaborazione.</a:t>
            </a:r>
          </a:p>
        </p:txBody>
      </p:sp>
      <p:sp>
        <p:nvSpPr>
          <p:cNvPr id="403" name="Rettangolo"/>
          <p:cNvSpPr/>
          <p:nvPr/>
        </p:nvSpPr>
        <p:spPr>
          <a:xfrm>
            <a:off x="0" y="0"/>
            <a:ext cx="8128000" cy="127000"/>
          </a:xfrm>
          <a:prstGeom prst="rect">
            <a:avLst/>
          </a:prstGeom>
          <a:solidFill>
            <a:srgbClr val="CB2C34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sp>
        <p:nvSpPr>
          <p:cNvPr id="404" name="Rettangolo"/>
          <p:cNvSpPr/>
          <p:nvPr/>
        </p:nvSpPr>
        <p:spPr>
          <a:xfrm>
            <a:off x="8128000" y="0"/>
            <a:ext cx="8128000" cy="127000"/>
          </a:xfrm>
          <a:prstGeom prst="rect">
            <a:avLst/>
          </a:prstGeom>
          <a:solidFill>
            <a:srgbClr val="223868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sp>
        <p:nvSpPr>
          <p:cNvPr id="405" name="Rettangolo"/>
          <p:cNvSpPr/>
          <p:nvPr/>
        </p:nvSpPr>
        <p:spPr>
          <a:xfrm>
            <a:off x="16255227" y="0"/>
            <a:ext cx="8128001" cy="127000"/>
          </a:xfrm>
          <a:prstGeom prst="rect">
            <a:avLst/>
          </a:prstGeom>
          <a:solidFill>
            <a:srgbClr val="F4C543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pic>
        <p:nvPicPr>
          <p:cNvPr id="406" name="Harley&amp;Dikkinson_logo-positivo.png" descr="Harley&amp;Dikkinson_logo-positivo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586687" y="12472886"/>
            <a:ext cx="3114589" cy="732401"/>
          </a:xfrm>
          <a:prstGeom prst="rect">
            <a:avLst/>
          </a:prstGeom>
          <a:ln w="12700">
            <a:miter lim="400000"/>
          </a:ln>
        </p:spPr>
      </p:pic>
      <p:pic>
        <p:nvPicPr>
          <p:cNvPr id="407" name="Centopiazze_logo-positivo.png" descr="Centopiazze_logo-positivo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535050" y="1332560"/>
            <a:ext cx="2963863" cy="1054043"/>
          </a:xfrm>
          <a:prstGeom prst="rect">
            <a:avLst/>
          </a:prstGeom>
          <a:ln w="12700">
            <a:miter lim="400000"/>
          </a:ln>
        </p:spPr>
      </p:pic>
      <p:grpSp>
        <p:nvGrpSpPr>
          <p:cNvPr id="416" name="Raggruppa"/>
          <p:cNvGrpSpPr/>
          <p:nvPr/>
        </p:nvGrpSpPr>
        <p:grpSpPr>
          <a:xfrm>
            <a:off x="11583046" y="3857896"/>
            <a:ext cx="12364201" cy="7952473"/>
            <a:chOff x="0" y="0"/>
            <a:chExt cx="12364199" cy="7952472"/>
          </a:xfrm>
        </p:grpSpPr>
        <p:grpSp>
          <p:nvGrpSpPr>
            <p:cNvPr id="410" name="Raggruppa"/>
            <p:cNvGrpSpPr/>
            <p:nvPr/>
          </p:nvGrpSpPr>
          <p:grpSpPr>
            <a:xfrm>
              <a:off x="0" y="1064937"/>
              <a:ext cx="6887535" cy="6887536"/>
              <a:chOff x="0" y="0"/>
              <a:chExt cx="6887534" cy="6887534"/>
            </a:xfrm>
          </p:grpSpPr>
          <p:sp>
            <p:nvSpPr>
              <p:cNvPr id="408" name="Cerchio"/>
              <p:cNvSpPr/>
              <p:nvPr/>
            </p:nvSpPr>
            <p:spPr>
              <a:xfrm>
                <a:off x="0" y="0"/>
                <a:ext cx="6887535" cy="6887535"/>
              </a:xfrm>
              <a:prstGeom prst="ellipse">
                <a:avLst/>
              </a:prstGeom>
              <a:solidFill>
                <a:srgbClr val="F19E50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50800" tIns="50800" rIns="50800" bIns="50800" numCol="1" anchor="ctr">
                <a:noAutofit/>
              </a:bodyPr>
              <a:lstStyle/>
              <a:p>
                <a:pPr algn="ctr" defTabSz="825500">
                  <a:lnSpc>
                    <a:spcPct val="100000"/>
                  </a:lnSpc>
                  <a:spcBef>
                    <a:spcPts val="0"/>
                  </a:spcBef>
                  <a:defRPr sz="3200">
                    <a:solidFill>
                      <a:srgbClr val="FFFFFF"/>
                    </a:solidFill>
                    <a:latin typeface="Helvetica Neue Medium"/>
                    <a:ea typeface="Helvetica Neue Medium"/>
                    <a:cs typeface="Helvetica Neue Medium"/>
                    <a:sym typeface="Helvetica Neue Medium"/>
                  </a:defRPr>
                </a:pPr>
                <a:endParaRPr/>
              </a:p>
            </p:txBody>
          </p:sp>
          <p:sp>
            <p:nvSpPr>
              <p:cNvPr id="409" name="ASPETTO…"/>
              <p:cNvSpPr txBox="1"/>
              <p:nvPr/>
            </p:nvSpPr>
            <p:spPr>
              <a:xfrm>
                <a:off x="514149" y="2477710"/>
                <a:ext cx="4710709" cy="1932116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="" xmlns:m="http://schemas.openxmlformats.org/officeDocument/2006/math" xmlns:a14="http://schemas.microsoft.com/office/drawing/2010/main" xmlns:ma14="http://schemas.microsoft.com/office/mac/drawingml/2011/main" val="1"/>
                </a:ext>
              </a:extLst>
            </p:spPr>
            <p:txBody>
              <a:bodyPr wrap="square" lIns="50800" tIns="50800" rIns="50800" bIns="50800" numCol="1" anchor="ctr">
                <a:noAutofit/>
              </a:bodyPr>
              <a:lstStyle/>
              <a:p>
                <a:pPr defTabSz="825500">
                  <a:lnSpc>
                    <a:spcPct val="100000"/>
                  </a:lnSpc>
                  <a:spcBef>
                    <a:spcPts val="0"/>
                  </a:spcBef>
                  <a:defRPr sz="3900" b="1">
                    <a:latin typeface="Helvetica Neue"/>
                    <a:ea typeface="Helvetica Neue"/>
                    <a:cs typeface="Helvetica Neue"/>
                    <a:sym typeface="Helvetica Neue"/>
                  </a:defRPr>
                </a:pPr>
                <a:r>
                  <a:t>ASPETTO</a:t>
                </a:r>
              </a:p>
              <a:p>
                <a:pPr defTabSz="825500">
                  <a:lnSpc>
                    <a:spcPct val="100000"/>
                  </a:lnSpc>
                  <a:spcBef>
                    <a:spcPts val="0"/>
                  </a:spcBef>
                  <a:defRPr sz="3900" b="1">
                    <a:latin typeface="Helvetica Neue"/>
                    <a:ea typeface="Helvetica Neue"/>
                    <a:cs typeface="Helvetica Neue"/>
                    <a:sym typeface="Helvetica Neue"/>
                  </a:defRPr>
                </a:pPr>
                <a:r>
                  <a:t>FISICO</a:t>
                </a:r>
              </a:p>
              <a:p>
                <a:pPr defTabSz="825500">
                  <a:lnSpc>
                    <a:spcPct val="100000"/>
                  </a:lnSpc>
                  <a:spcBef>
                    <a:spcPts val="0"/>
                  </a:spcBef>
                  <a:defRPr sz="3900">
                    <a:latin typeface="Helvetica Neue Medium"/>
                    <a:ea typeface="Helvetica Neue Medium"/>
                    <a:cs typeface="Helvetica Neue Medium"/>
                    <a:sym typeface="Helvetica Neue Medium"/>
                  </a:defRPr>
                </a:pPr>
                <a:r>
                  <a:t>degli spazi urbani</a:t>
                </a:r>
              </a:p>
            </p:txBody>
          </p:sp>
        </p:grpSp>
        <p:grpSp>
          <p:nvGrpSpPr>
            <p:cNvPr id="413" name="Raggruppa"/>
            <p:cNvGrpSpPr/>
            <p:nvPr/>
          </p:nvGrpSpPr>
          <p:grpSpPr>
            <a:xfrm>
              <a:off x="5476664" y="1064937"/>
              <a:ext cx="6887536" cy="6887536"/>
              <a:chOff x="0" y="0"/>
              <a:chExt cx="6887534" cy="6887534"/>
            </a:xfrm>
          </p:grpSpPr>
          <p:sp>
            <p:nvSpPr>
              <p:cNvPr id="411" name="Cerchio"/>
              <p:cNvSpPr/>
              <p:nvPr/>
            </p:nvSpPr>
            <p:spPr>
              <a:xfrm>
                <a:off x="0" y="0"/>
                <a:ext cx="6887535" cy="6887535"/>
              </a:xfrm>
              <a:prstGeom prst="ellipse">
                <a:avLst/>
              </a:prstGeom>
              <a:solidFill>
                <a:srgbClr val="4EC7FB">
                  <a:alpha val="66582"/>
                </a:srgbClr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50800" tIns="50800" rIns="50800" bIns="50800" numCol="1" anchor="ctr">
                <a:noAutofit/>
              </a:bodyPr>
              <a:lstStyle/>
              <a:p>
                <a:pPr algn="ctr" defTabSz="825500">
                  <a:lnSpc>
                    <a:spcPct val="100000"/>
                  </a:lnSpc>
                  <a:spcBef>
                    <a:spcPts val="0"/>
                  </a:spcBef>
                  <a:defRPr sz="3200">
                    <a:solidFill>
                      <a:srgbClr val="FFFFFF"/>
                    </a:solidFill>
                    <a:latin typeface="Helvetica Neue Medium"/>
                    <a:ea typeface="Helvetica Neue Medium"/>
                    <a:cs typeface="Helvetica Neue Medium"/>
                    <a:sym typeface="Helvetica Neue Medium"/>
                  </a:defRPr>
                </a:pPr>
                <a:endParaRPr/>
              </a:p>
            </p:txBody>
          </p:sp>
          <p:sp>
            <p:nvSpPr>
              <p:cNvPr id="412" name="ASPETTO SOCIALE…"/>
              <p:cNvSpPr txBox="1"/>
              <p:nvPr/>
            </p:nvSpPr>
            <p:spPr>
              <a:xfrm>
                <a:off x="2456765" y="2171407"/>
                <a:ext cx="3705831" cy="2544722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="" xmlns:m="http://schemas.openxmlformats.org/officeDocument/2006/math" xmlns:a14="http://schemas.microsoft.com/office/drawing/2010/main" xmlns:ma14="http://schemas.microsoft.com/office/mac/drawingml/2011/main" val="1"/>
                </a:ext>
              </a:extLst>
            </p:spPr>
            <p:txBody>
              <a:bodyPr wrap="square" lIns="50800" tIns="50800" rIns="50800" bIns="50800" numCol="1" anchor="ctr">
                <a:noAutofit/>
              </a:bodyPr>
              <a:lstStyle/>
              <a:p>
                <a:pPr algn="r" defTabSz="825500">
                  <a:lnSpc>
                    <a:spcPct val="100000"/>
                  </a:lnSpc>
                  <a:spcBef>
                    <a:spcPts val="0"/>
                  </a:spcBef>
                  <a:defRPr sz="3900" b="1">
                    <a:latin typeface="Helvetica Neue"/>
                    <a:ea typeface="Helvetica Neue"/>
                    <a:cs typeface="Helvetica Neue"/>
                    <a:sym typeface="Helvetica Neue"/>
                  </a:defRPr>
                </a:pPr>
                <a:r>
                  <a:t>ASPETTO SOCIALE</a:t>
                </a:r>
              </a:p>
              <a:p>
                <a:pPr algn="r" defTabSz="825500">
                  <a:lnSpc>
                    <a:spcPct val="100000"/>
                  </a:lnSpc>
                  <a:spcBef>
                    <a:spcPts val="0"/>
                  </a:spcBef>
                  <a:defRPr sz="3900">
                    <a:latin typeface="Helvetica Neue Medium"/>
                    <a:ea typeface="Helvetica Neue Medium"/>
                    <a:cs typeface="Helvetica Neue Medium"/>
                    <a:sym typeface="Helvetica Neue Medium"/>
                  </a:defRPr>
                </a:pPr>
                <a:r>
                  <a:t>di ricostruzione</a:t>
                </a:r>
              </a:p>
              <a:p>
                <a:pPr algn="r" defTabSz="825500">
                  <a:lnSpc>
                    <a:spcPct val="100000"/>
                  </a:lnSpc>
                  <a:spcBef>
                    <a:spcPts val="0"/>
                  </a:spcBef>
                  <a:defRPr sz="3900">
                    <a:latin typeface="Helvetica Neue Medium"/>
                    <a:ea typeface="Helvetica Neue Medium"/>
                    <a:cs typeface="Helvetica Neue Medium"/>
                    <a:sym typeface="Helvetica Neue Medium"/>
                  </a:defRPr>
                </a:pPr>
                <a:r>
                  <a:t>delle comunità</a:t>
                </a:r>
              </a:p>
            </p:txBody>
          </p:sp>
        </p:grpSp>
        <p:sp>
          <p:nvSpPr>
            <p:cNvPr id="414" name="Freccia"/>
            <p:cNvSpPr/>
            <p:nvPr/>
          </p:nvSpPr>
          <p:spPr>
            <a:xfrm rot="6934384">
              <a:off x="5848351" y="1435941"/>
              <a:ext cx="1361348" cy="1361347"/>
            </a:xfrm>
            <a:prstGeom prst="rightArrow">
              <a:avLst>
                <a:gd name="adj1" fmla="val 32000"/>
                <a:gd name="adj2" fmla="val 64000"/>
              </a:avLst>
            </a:prstGeom>
            <a:solidFill>
              <a:srgbClr val="000000"/>
            </a:solidFill>
            <a:ln w="12700" cap="flat">
              <a:noFill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solidFill>
                    <a:srgbClr val="FFFFFF"/>
                  </a:solidFill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  <a:endParaRPr/>
            </a:p>
          </p:txBody>
        </p:sp>
        <p:sp>
          <p:nvSpPr>
            <p:cNvPr id="415" name="L’AREA DI…"/>
            <p:cNvSpPr txBox="1"/>
            <p:nvPr/>
          </p:nvSpPr>
          <p:spPr>
            <a:xfrm>
              <a:off x="5057281" y="0"/>
              <a:ext cx="2565962" cy="1932115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="http://schemas.openxmlformats.org/officeDocument/2006/math" xmlns:a14="http://schemas.microsoft.com/office/drawing/2010/main" xmlns:ma14="http://schemas.microsoft.com/office/mac/drawingml/2011/main" val="1"/>
              </a:ext>
            </a:extLst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900" b="1">
                  <a:latin typeface="Helvetica Neue"/>
                  <a:ea typeface="Helvetica Neue"/>
                  <a:cs typeface="Helvetica Neue"/>
                  <a:sym typeface="Helvetica Neue"/>
                </a:defRPr>
              </a:pPr>
              <a:r>
                <a:t>L’AREA DI</a:t>
              </a:r>
            </a:p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900" b="1">
                  <a:latin typeface="Helvetica Neue"/>
                  <a:ea typeface="Helvetica Neue"/>
                  <a:cs typeface="Helvetica Neue"/>
                  <a:sym typeface="Helvetica Neue"/>
                </a:defRPr>
              </a:pPr>
              <a:r>
                <a:t>IMPATTO</a:t>
              </a:r>
            </a:p>
          </p:txBody>
        </p:sp>
      </p:grpSp>
    </p:spTree>
  </p:cSld>
  <p:clrMapOvr>
    <a:masterClrMapping/>
  </p:clrMapOvr>
  <p:transition spd="med"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20" name="centopiazze_anim_22nov24.mp4" descr="centopiazze_anim_22nov24.mp4"/>
          <p:cNvPicPr>
            <a:picLocks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  <p:sp>
        <p:nvSpPr>
          <p:cNvPr id="421" name="Costruiamo futuri migliori."/>
          <p:cNvSpPr txBox="1"/>
          <p:nvPr/>
        </p:nvSpPr>
        <p:spPr>
          <a:xfrm>
            <a:off x="-42882" y="5228702"/>
            <a:ext cx="24469764" cy="5255229"/>
          </a:xfrm>
          <a:prstGeom prst="rect">
            <a:avLst/>
          </a:prstGeom>
          <a:ln w="12700">
            <a:miter lim="400000"/>
          </a:ln>
          <a:effectLst>
            <a:outerShdw blurRad="190500" dist="12700" dir="5400000" rotWithShape="0">
              <a:srgbClr val="000000"/>
            </a:outerShdw>
          </a:effectLst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b">
            <a:normAutofit/>
          </a:bodyPr>
          <a:lstStyle/>
          <a:p>
            <a:pPr algn="ctr">
              <a:lnSpc>
                <a:spcPct val="70000"/>
              </a:lnSpc>
              <a:spcBef>
                <a:spcPts val="0"/>
              </a:spcBef>
              <a:defRPr sz="16200" spc="-324">
                <a:solidFill>
                  <a:srgbClr val="FFFFFF"/>
                </a:solidFill>
                <a:latin typeface="Poppins Bold"/>
                <a:ea typeface="Poppins Bold"/>
                <a:cs typeface="Poppins Bold"/>
                <a:sym typeface="Poppins Bold"/>
              </a:defRPr>
            </a:pPr>
            <a:r>
              <a:rPr dirty="0" err="1">
                <a:solidFill>
                  <a:srgbClr val="FFC000"/>
                </a:solidFill>
              </a:rPr>
              <a:t>Costruiamo</a:t>
            </a:r>
            <a:r>
              <a:rPr dirty="0">
                <a:solidFill>
                  <a:srgbClr val="FFC000"/>
                </a:solidFill>
              </a:rPr>
              <a:t> </a:t>
            </a:r>
            <a:r>
              <a:rPr dirty="0" err="1">
                <a:solidFill>
                  <a:srgbClr val="FFC000"/>
                </a:solidFill>
              </a:rPr>
              <a:t>futuri</a:t>
            </a:r>
            <a:br>
              <a:rPr dirty="0">
                <a:solidFill>
                  <a:srgbClr val="FFC000"/>
                </a:solidFill>
              </a:rPr>
            </a:br>
            <a:r>
              <a:rPr dirty="0" err="1">
                <a:solidFill>
                  <a:srgbClr val="FFC000"/>
                </a:solidFill>
              </a:rPr>
              <a:t>migliori</a:t>
            </a:r>
            <a:r>
              <a:rPr dirty="0">
                <a:solidFill>
                  <a:srgbClr val="FFC000"/>
                </a:solidFill>
              </a:rPr>
              <a:t>.</a:t>
            </a:r>
          </a:p>
        </p:txBody>
      </p:sp>
      <p:sp>
        <p:nvSpPr>
          <p:cNvPr id="422" name="Cosa possiamo far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2145738">
              <a:defRPr sz="7480" spc="-149"/>
            </a:lvl1pPr>
          </a:lstStyle>
          <a:p>
            <a:r>
              <a:t>Cosa possiamo fare</a:t>
            </a:r>
          </a:p>
        </p:txBody>
      </p:sp>
      <p:sp>
        <p:nvSpPr>
          <p:cNvPr id="423" name="Perché Centopiazze"/>
          <p:cNvSpPr txBox="1">
            <a:spLocks noGrp="1"/>
          </p:cNvSpPr>
          <p:nvPr>
            <p:ph type="body" idx="2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Perché Centopiazze</a:t>
            </a:r>
          </a:p>
        </p:txBody>
      </p:sp>
      <p:sp>
        <p:nvSpPr>
          <p:cNvPr id="424" name="Il contenuto di questa presentazione è riservato. Non distribuire questa presentazione, o parte di essa, senza l'esplicito consenso di Harley&amp;Dikkinson. Grazie per la vostra collaborazione."/>
          <p:cNvSpPr txBox="1"/>
          <p:nvPr/>
        </p:nvSpPr>
        <p:spPr>
          <a:xfrm rot="16200000">
            <a:off x="-6267368" y="6662611"/>
            <a:ext cx="13103547" cy="24943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ctr">
            <a:spAutoFit/>
          </a:bodyPr>
          <a:lstStyle>
            <a:lvl1pPr algn="ctr">
              <a:lnSpc>
                <a:spcPct val="100000"/>
              </a:lnSpc>
              <a:spcBef>
                <a:spcPts val="0"/>
              </a:spcBef>
              <a:defRPr sz="1100">
                <a:solidFill>
                  <a:srgbClr val="5E5E5E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Il contenuto di questa presentazione è riservato. Non distribuire questa presentazione, o parte di essa, senza l'esplicito consenso di Harley&amp;Dikkinson. Grazie per la vostra collaborazione.</a:t>
            </a:r>
          </a:p>
        </p:txBody>
      </p:sp>
      <p:sp>
        <p:nvSpPr>
          <p:cNvPr id="425" name="Rettangolo"/>
          <p:cNvSpPr/>
          <p:nvPr/>
        </p:nvSpPr>
        <p:spPr>
          <a:xfrm>
            <a:off x="0" y="0"/>
            <a:ext cx="8128000" cy="127000"/>
          </a:xfrm>
          <a:prstGeom prst="rect">
            <a:avLst/>
          </a:prstGeom>
          <a:solidFill>
            <a:srgbClr val="CB2C34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sp>
        <p:nvSpPr>
          <p:cNvPr id="426" name="Rettangolo"/>
          <p:cNvSpPr/>
          <p:nvPr/>
        </p:nvSpPr>
        <p:spPr>
          <a:xfrm>
            <a:off x="8128000" y="0"/>
            <a:ext cx="8128000" cy="127000"/>
          </a:xfrm>
          <a:prstGeom prst="rect">
            <a:avLst/>
          </a:prstGeom>
          <a:solidFill>
            <a:srgbClr val="223868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sp>
        <p:nvSpPr>
          <p:cNvPr id="427" name="Rettangolo"/>
          <p:cNvSpPr/>
          <p:nvPr/>
        </p:nvSpPr>
        <p:spPr>
          <a:xfrm>
            <a:off x="16255227" y="0"/>
            <a:ext cx="8128001" cy="127000"/>
          </a:xfrm>
          <a:prstGeom prst="rect">
            <a:avLst/>
          </a:prstGeom>
          <a:solidFill>
            <a:srgbClr val="F4C543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pic>
        <p:nvPicPr>
          <p:cNvPr id="428" name="Harley&amp;Dikkinson_logo-positivo.png" descr="Harley&amp;Dikkinson_logo-positivo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586687" y="12472886"/>
            <a:ext cx="3114589" cy="732401"/>
          </a:xfrm>
          <a:prstGeom prst="rect">
            <a:avLst/>
          </a:prstGeom>
          <a:ln w="12700">
            <a:miter lim="400000"/>
          </a:ln>
        </p:spPr>
      </p:pic>
      <p:pic>
        <p:nvPicPr>
          <p:cNvPr id="429" name="Centopiazze_logo-positivo.png" descr="Centopiazze_logo-positivo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0535050" y="1332560"/>
            <a:ext cx="2963863" cy="1054043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6" dur="1000" fill="hold"/>
                                        <p:tgtEl>
                                          <p:spTgt spid="4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6040" fill="hold"/>
                                        <p:tgtEl>
                                          <p:spTgt spid="4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11" fill="hold" display="0">
                  <p:stCondLst>
                    <p:cond delay="indefinite"/>
                  </p:stCondLst>
                </p:cTn>
                <p:tgtEl>
                  <p:spTgt spid="420"/>
                </p:tgtEl>
              </p:cMediaNode>
            </p:video>
            <p:seq concurrent="1" prevAc="none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4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0"/>
                  </p:tgtEl>
                </p:cond>
              </p:nextCondLst>
            </p:seq>
          </p:childTnLst>
        </p:cTn>
      </p:par>
    </p:tnLst>
    <p:bldLst>
      <p:bldP spid="421" grpId="0" animBg="1" advAuto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1" name="Immagine" descr="Immagin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70808" y="819893"/>
            <a:ext cx="12076214" cy="12076214"/>
          </a:xfrm>
          <a:prstGeom prst="rect">
            <a:avLst/>
          </a:prstGeom>
          <a:ln w="12700">
            <a:miter lim="400000"/>
          </a:ln>
        </p:spPr>
      </p:pic>
      <p:pic>
        <p:nvPicPr>
          <p:cNvPr id="432" name="Immagine" descr="Immagine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094776" y="1661682"/>
            <a:ext cx="8852287" cy="10392636"/>
          </a:xfrm>
          <a:prstGeom prst="rect">
            <a:avLst/>
          </a:prstGeom>
          <a:ln w="12700">
            <a:miter lim="400000"/>
          </a:ln>
          <a:effectLst>
            <a:outerShdw blurRad="190500" dist="12700" dir="5400000" rotWithShape="0">
              <a:srgbClr val="000000"/>
            </a:outerShdw>
          </a:effectLst>
        </p:spPr>
      </p:pic>
      <p:sp>
        <p:nvSpPr>
          <p:cNvPr id="433" name="Cosa possiamo far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2145738">
              <a:defRPr sz="7480" spc="-149"/>
            </a:lvl1pPr>
          </a:lstStyle>
          <a:p>
            <a:r>
              <a:t>Cosa possiamo fare</a:t>
            </a:r>
          </a:p>
        </p:txBody>
      </p:sp>
      <p:sp>
        <p:nvSpPr>
          <p:cNvPr id="434" name="Insieme per cambiare"/>
          <p:cNvSpPr txBox="1">
            <a:spLocks noGrp="1"/>
          </p:cNvSpPr>
          <p:nvPr>
            <p:ph type="body" idx="2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Insieme per cambiare</a:t>
            </a:r>
          </a:p>
        </p:txBody>
      </p:sp>
      <p:sp>
        <p:nvSpPr>
          <p:cNvPr id="435" name="Uniamo le forze per rigenerare 100 spazi urbani inutilizzati o degradati, trasformandoli in luoghi di aggregazione, crescita umana e inclusività."/>
          <p:cNvSpPr txBox="1">
            <a:spLocks noGrp="1"/>
          </p:cNvSpPr>
          <p:nvPr>
            <p:ph type="body" sz="half" idx="1"/>
          </p:nvPr>
        </p:nvSpPr>
        <p:spPr>
          <a:xfrm>
            <a:off x="1206500" y="4254500"/>
            <a:ext cx="12970665" cy="8256011"/>
          </a:xfrm>
          <a:prstGeom prst="rect">
            <a:avLst/>
          </a:prstGeom>
        </p:spPr>
        <p:txBody>
          <a:bodyPr/>
          <a:lstStyle/>
          <a:p>
            <a:pPr>
              <a:defRPr sz="7300"/>
            </a:pPr>
            <a:r>
              <a:rPr>
                <a:latin typeface="Montserrat Thin Bold"/>
                <a:ea typeface="Montserrat Thin Bold"/>
                <a:cs typeface="Montserrat Thin Bold"/>
                <a:sym typeface="Montserrat Thin Bold"/>
              </a:rPr>
              <a:t>Uniamo le forze per rigenerare 100 spazi urbani </a:t>
            </a:r>
            <a:r>
              <a:t>inutilizzati o degradati, trasformandoli in luoghi di </a:t>
            </a:r>
            <a:r>
              <a:rPr>
                <a:latin typeface="Montserrat Thin Bold"/>
                <a:ea typeface="Montserrat Thin Bold"/>
                <a:cs typeface="Montserrat Thin Bold"/>
                <a:sym typeface="Montserrat Thin Bold"/>
              </a:rPr>
              <a:t>aggregazione</a:t>
            </a:r>
            <a:r>
              <a:t>, </a:t>
            </a:r>
            <a:r>
              <a:rPr>
                <a:latin typeface="Montserrat Thin Bold"/>
                <a:ea typeface="Montserrat Thin Bold"/>
                <a:cs typeface="Montserrat Thin Bold"/>
                <a:sym typeface="Montserrat Thin Bold"/>
              </a:rPr>
              <a:t>crescita umana</a:t>
            </a:r>
            <a:r>
              <a:t> e </a:t>
            </a:r>
            <a:r>
              <a:rPr>
                <a:latin typeface="Montserrat Thin Bold"/>
                <a:ea typeface="Montserrat Thin Bold"/>
                <a:cs typeface="Montserrat Thin Bold"/>
                <a:sym typeface="Montserrat Thin Bold"/>
              </a:rPr>
              <a:t>inclusività</a:t>
            </a:r>
            <a:r>
              <a:t>.</a:t>
            </a:r>
          </a:p>
        </p:txBody>
      </p:sp>
      <p:sp>
        <p:nvSpPr>
          <p:cNvPr id="436" name="Il contenuto di questa presentazione è riservato. Non distribuire questa presentazione, o parte di essa, senza l'esplicito consenso di Harley&amp;Dikkinson. Grazie per la vostra collaborazione."/>
          <p:cNvSpPr txBox="1"/>
          <p:nvPr/>
        </p:nvSpPr>
        <p:spPr>
          <a:xfrm rot="16200000">
            <a:off x="-6267368" y="6662611"/>
            <a:ext cx="13103547" cy="24943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ctr">
            <a:spAutoFit/>
          </a:bodyPr>
          <a:lstStyle>
            <a:lvl1pPr algn="ctr">
              <a:lnSpc>
                <a:spcPct val="100000"/>
              </a:lnSpc>
              <a:spcBef>
                <a:spcPts val="0"/>
              </a:spcBef>
              <a:defRPr sz="1100">
                <a:solidFill>
                  <a:srgbClr val="5E5E5E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Il contenuto di questa presentazione è riservato. Non distribuire questa presentazione, o parte di essa, senza l'esplicito consenso di Harley&amp;Dikkinson. Grazie per la vostra collaborazione.</a:t>
            </a:r>
          </a:p>
        </p:txBody>
      </p:sp>
      <p:sp>
        <p:nvSpPr>
          <p:cNvPr id="437" name="Rettangolo"/>
          <p:cNvSpPr/>
          <p:nvPr/>
        </p:nvSpPr>
        <p:spPr>
          <a:xfrm>
            <a:off x="0" y="0"/>
            <a:ext cx="8128000" cy="127000"/>
          </a:xfrm>
          <a:prstGeom prst="rect">
            <a:avLst/>
          </a:prstGeom>
          <a:solidFill>
            <a:srgbClr val="CB2C34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sp>
        <p:nvSpPr>
          <p:cNvPr id="438" name="Rettangolo"/>
          <p:cNvSpPr/>
          <p:nvPr/>
        </p:nvSpPr>
        <p:spPr>
          <a:xfrm>
            <a:off x="8128000" y="0"/>
            <a:ext cx="8128000" cy="127000"/>
          </a:xfrm>
          <a:prstGeom prst="rect">
            <a:avLst/>
          </a:prstGeom>
          <a:solidFill>
            <a:srgbClr val="223868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sp>
        <p:nvSpPr>
          <p:cNvPr id="439" name="Rettangolo"/>
          <p:cNvSpPr/>
          <p:nvPr/>
        </p:nvSpPr>
        <p:spPr>
          <a:xfrm>
            <a:off x="16255227" y="0"/>
            <a:ext cx="8128001" cy="127000"/>
          </a:xfrm>
          <a:prstGeom prst="rect">
            <a:avLst/>
          </a:prstGeom>
          <a:solidFill>
            <a:srgbClr val="F4C543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pic>
        <p:nvPicPr>
          <p:cNvPr id="440" name="Harley&amp;Dikkinson_logo-positivo.png" descr="Harley&amp;Dikkinson_logo-positivo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586687" y="12472886"/>
            <a:ext cx="3114589" cy="732401"/>
          </a:xfrm>
          <a:prstGeom prst="rect">
            <a:avLst/>
          </a:prstGeom>
          <a:ln w="12700">
            <a:miter lim="400000"/>
          </a:ln>
        </p:spPr>
      </p:pic>
      <p:pic>
        <p:nvPicPr>
          <p:cNvPr id="441" name="Centopiazze_logo-positivo.png" descr="Centopiazze_logo-positivo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535050" y="1332560"/>
            <a:ext cx="2963863" cy="1054043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3" name="Rimettiamo in contatto le person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2145738">
              <a:defRPr sz="7480" spc="-149"/>
            </a:lvl1pPr>
          </a:lstStyle>
          <a:p>
            <a:r>
              <a:t>Rimettiamo in contatto le persone</a:t>
            </a:r>
          </a:p>
        </p:txBody>
      </p:sp>
      <p:sp>
        <p:nvSpPr>
          <p:cNvPr id="444" name="Perché Centopiazze"/>
          <p:cNvSpPr txBox="1">
            <a:spLocks noGrp="1"/>
          </p:cNvSpPr>
          <p:nvPr>
            <p:ph type="body" idx="2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Perché Centopiazze</a:t>
            </a:r>
          </a:p>
        </p:txBody>
      </p:sp>
      <p:sp>
        <p:nvSpPr>
          <p:cNvPr id="445" name="Con il coinvolgimento di tutti gli stakeholder creiamo nuovi spazi pubblici ospitali e inclusivi, pensati per: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>
              <a:defRPr sz="5200"/>
            </a:pPr>
            <a:r>
              <a:t>Con il coinvolgimento di tutti gli stakeholder creiamo nuovi </a:t>
            </a:r>
            <a:r>
              <a:rPr>
                <a:latin typeface="Montserrat Thin Bold"/>
                <a:ea typeface="Montserrat Thin Bold"/>
                <a:cs typeface="Montserrat Thin Bold"/>
                <a:sym typeface="Montserrat Thin Bold"/>
              </a:rPr>
              <a:t>spazi pubblici ospitali e inclusivi</a:t>
            </a:r>
            <a:r>
              <a:t>, pensati per:</a:t>
            </a:r>
          </a:p>
          <a:p>
            <a:pPr marL="508000" indent="-508000">
              <a:buSzPct val="200000"/>
              <a:buChar char="•"/>
              <a:defRPr sz="5200"/>
            </a:pPr>
            <a:r>
              <a:rPr>
                <a:latin typeface="Montserrat Thin Bold"/>
                <a:ea typeface="Montserrat Thin Bold"/>
                <a:cs typeface="Montserrat Thin Bold"/>
                <a:sym typeface="Montserrat Thin Bold"/>
              </a:rPr>
              <a:t>incontrarsi</a:t>
            </a:r>
            <a:r>
              <a:t> e </a:t>
            </a:r>
            <a:r>
              <a:rPr>
                <a:latin typeface="Montserrat Thin Bold"/>
                <a:ea typeface="Montserrat Thin Bold"/>
                <a:cs typeface="Montserrat Thin Bold"/>
                <a:sym typeface="Montserrat Thin Bold"/>
              </a:rPr>
              <a:t>condividere</a:t>
            </a:r>
            <a:r>
              <a:t> esperienze</a:t>
            </a:r>
          </a:p>
          <a:p>
            <a:pPr marL="508000" indent="-508000">
              <a:spcBef>
                <a:spcPts val="2000"/>
              </a:spcBef>
              <a:buSzPct val="200000"/>
              <a:buChar char="•"/>
              <a:defRPr sz="5200"/>
            </a:pPr>
            <a:r>
              <a:t>incrementare la </a:t>
            </a:r>
            <a:r>
              <a:rPr>
                <a:latin typeface="Montserrat Thin Bold"/>
                <a:ea typeface="Montserrat Thin Bold"/>
                <a:cs typeface="Montserrat Thin Bold"/>
                <a:sym typeface="Montserrat Thin Bold"/>
              </a:rPr>
              <a:t>fiducia</a:t>
            </a:r>
            <a:r>
              <a:t> reciproca tra persone</a:t>
            </a:r>
          </a:p>
          <a:p>
            <a:pPr marL="508000" indent="-508000">
              <a:spcBef>
                <a:spcPts val="2000"/>
              </a:spcBef>
              <a:buSzPct val="200000"/>
              <a:buChar char="•"/>
              <a:defRPr sz="5200"/>
            </a:pPr>
            <a:r>
              <a:t>sviluppare il senso di </a:t>
            </a:r>
            <a:r>
              <a:rPr>
                <a:latin typeface="Montserrat Thin Bold"/>
                <a:ea typeface="Montserrat Thin Bold"/>
                <a:cs typeface="Montserrat Thin Bold"/>
                <a:sym typeface="Montserrat Thin Bold"/>
              </a:rPr>
              <a:t>appartenenza</a:t>
            </a:r>
            <a:r>
              <a:t> ad una comunità </a:t>
            </a:r>
          </a:p>
          <a:p>
            <a:pPr marL="508000" indent="-508000">
              <a:spcBef>
                <a:spcPts val="2000"/>
              </a:spcBef>
              <a:buSzPct val="200000"/>
              <a:buChar char="•"/>
              <a:defRPr sz="5200"/>
            </a:pPr>
            <a:r>
              <a:t>prendersi cura dello spazio pubblico come </a:t>
            </a:r>
            <a:r>
              <a:rPr>
                <a:latin typeface="Montserrat Thin Bold"/>
                <a:ea typeface="Montserrat Thin Bold"/>
                <a:cs typeface="Montserrat Thin Bold"/>
                <a:sym typeface="Montserrat Thin Bold"/>
              </a:rPr>
              <a:t>bene comune</a:t>
            </a:r>
          </a:p>
          <a:p>
            <a:pPr marL="508000" indent="-508000">
              <a:spcBef>
                <a:spcPts val="2000"/>
              </a:spcBef>
              <a:buSzPct val="200000"/>
              <a:buChar char="•"/>
              <a:defRPr sz="5200"/>
            </a:pPr>
            <a:r>
              <a:t>incentivare il </a:t>
            </a:r>
            <a:r>
              <a:rPr>
                <a:latin typeface="Montserrat Thin Bold"/>
                <a:ea typeface="Montserrat Thin Bold"/>
                <a:cs typeface="Montserrat Thin Bold"/>
                <a:sym typeface="Montserrat Thin Bold"/>
              </a:rPr>
              <a:t>supporto reciproco</a:t>
            </a:r>
          </a:p>
        </p:txBody>
      </p:sp>
      <p:sp>
        <p:nvSpPr>
          <p:cNvPr id="446" name="Il contenuto di questa presentazione è riservato. Non distribuire questa presentazione, o parte di essa, senza l'esplicito consenso di Harley&amp;Dikkinson. Grazie per la vostra collaborazione."/>
          <p:cNvSpPr txBox="1"/>
          <p:nvPr/>
        </p:nvSpPr>
        <p:spPr>
          <a:xfrm rot="16200000">
            <a:off x="-6267368" y="6662611"/>
            <a:ext cx="13103547" cy="24943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>
            <a:lvl1pPr algn="ctr">
              <a:lnSpc>
                <a:spcPct val="100000"/>
              </a:lnSpc>
              <a:spcBef>
                <a:spcPts val="0"/>
              </a:spcBef>
              <a:defRPr sz="1100">
                <a:solidFill>
                  <a:srgbClr val="5E5E5E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Il contenuto di questa presentazione è riservato. Non distribuire questa presentazione, o parte di essa, senza l'esplicito consenso di Harley&amp;Dikkinson. Grazie per la vostra collaborazione.</a:t>
            </a:r>
          </a:p>
        </p:txBody>
      </p:sp>
      <p:sp>
        <p:nvSpPr>
          <p:cNvPr id="447" name="Rettangolo"/>
          <p:cNvSpPr/>
          <p:nvPr/>
        </p:nvSpPr>
        <p:spPr>
          <a:xfrm>
            <a:off x="0" y="0"/>
            <a:ext cx="8128000" cy="127000"/>
          </a:xfrm>
          <a:prstGeom prst="rect">
            <a:avLst/>
          </a:prstGeom>
          <a:solidFill>
            <a:srgbClr val="CB2C34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sp>
        <p:nvSpPr>
          <p:cNvPr id="448" name="Rettangolo"/>
          <p:cNvSpPr/>
          <p:nvPr/>
        </p:nvSpPr>
        <p:spPr>
          <a:xfrm>
            <a:off x="8128000" y="0"/>
            <a:ext cx="8128000" cy="127000"/>
          </a:xfrm>
          <a:prstGeom prst="rect">
            <a:avLst/>
          </a:prstGeom>
          <a:solidFill>
            <a:srgbClr val="223868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sp>
        <p:nvSpPr>
          <p:cNvPr id="449" name="Rettangolo"/>
          <p:cNvSpPr/>
          <p:nvPr/>
        </p:nvSpPr>
        <p:spPr>
          <a:xfrm>
            <a:off x="16255227" y="0"/>
            <a:ext cx="8128001" cy="127000"/>
          </a:xfrm>
          <a:prstGeom prst="rect">
            <a:avLst/>
          </a:prstGeom>
          <a:solidFill>
            <a:srgbClr val="F4C543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pic>
        <p:nvPicPr>
          <p:cNvPr id="450" name="Harley&amp;Dikkinson_logo-positivo.png" descr="Harley&amp;Dikkinson_logo-positivo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86687" y="12472886"/>
            <a:ext cx="3114589" cy="732401"/>
          </a:xfrm>
          <a:prstGeom prst="rect">
            <a:avLst/>
          </a:prstGeom>
          <a:ln w="12700">
            <a:miter lim="400000"/>
          </a:ln>
        </p:spPr>
      </p:pic>
      <p:pic>
        <p:nvPicPr>
          <p:cNvPr id="451" name="Centopiazze_logo-positivo.png" descr="Centopiazze_logo-positivo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535050" y="1332560"/>
            <a:ext cx="2963863" cy="1054043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3" name="La piazza come punto di nevralgico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2145738">
              <a:defRPr sz="7480" spc="-149"/>
            </a:lvl1pPr>
          </a:lstStyle>
          <a:p>
            <a:r>
              <a:t>La piazza come punto di nevralgico</a:t>
            </a:r>
          </a:p>
        </p:txBody>
      </p:sp>
      <p:sp>
        <p:nvSpPr>
          <p:cNvPr id="454" name="Perché Centopiazze"/>
          <p:cNvSpPr txBox="1">
            <a:spLocks noGrp="1"/>
          </p:cNvSpPr>
          <p:nvPr>
            <p:ph type="body" idx="2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Perché Centopiazze</a:t>
            </a:r>
          </a:p>
        </p:txBody>
      </p:sp>
      <p:sp>
        <p:nvSpPr>
          <p:cNvPr id="455" name="Il contenuto di questa presentazione è riservato. Non distribuire questa presentazione, o parte di essa, senza l'esplicito consenso di Harley&amp;Dikkinson. Grazie per la vostra collaborazione."/>
          <p:cNvSpPr txBox="1"/>
          <p:nvPr/>
        </p:nvSpPr>
        <p:spPr>
          <a:xfrm rot="16200000">
            <a:off x="-6267368" y="6662611"/>
            <a:ext cx="13103547" cy="24943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ctr">
            <a:spAutoFit/>
          </a:bodyPr>
          <a:lstStyle>
            <a:lvl1pPr algn="ctr">
              <a:lnSpc>
                <a:spcPct val="100000"/>
              </a:lnSpc>
              <a:spcBef>
                <a:spcPts val="0"/>
              </a:spcBef>
              <a:defRPr sz="1100">
                <a:solidFill>
                  <a:srgbClr val="5E5E5E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Il contenuto di questa presentazione è riservato. Non distribuire questa presentazione, o parte di essa, senza l'esplicito consenso di Harley&amp;Dikkinson. Grazie per la vostra collaborazione.</a:t>
            </a:r>
          </a:p>
        </p:txBody>
      </p:sp>
      <p:sp>
        <p:nvSpPr>
          <p:cNvPr id="456" name="Rettangolo"/>
          <p:cNvSpPr/>
          <p:nvPr/>
        </p:nvSpPr>
        <p:spPr>
          <a:xfrm>
            <a:off x="0" y="0"/>
            <a:ext cx="8128000" cy="127000"/>
          </a:xfrm>
          <a:prstGeom prst="rect">
            <a:avLst/>
          </a:prstGeom>
          <a:solidFill>
            <a:srgbClr val="CB2C34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sp>
        <p:nvSpPr>
          <p:cNvPr id="457" name="Rettangolo"/>
          <p:cNvSpPr/>
          <p:nvPr/>
        </p:nvSpPr>
        <p:spPr>
          <a:xfrm>
            <a:off x="8128000" y="0"/>
            <a:ext cx="8128000" cy="127000"/>
          </a:xfrm>
          <a:prstGeom prst="rect">
            <a:avLst/>
          </a:prstGeom>
          <a:solidFill>
            <a:srgbClr val="223868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sp>
        <p:nvSpPr>
          <p:cNvPr id="458" name="Rettangolo"/>
          <p:cNvSpPr/>
          <p:nvPr/>
        </p:nvSpPr>
        <p:spPr>
          <a:xfrm>
            <a:off x="16255227" y="0"/>
            <a:ext cx="8128001" cy="127000"/>
          </a:xfrm>
          <a:prstGeom prst="rect">
            <a:avLst/>
          </a:prstGeom>
          <a:solidFill>
            <a:srgbClr val="F4C543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pic>
        <p:nvPicPr>
          <p:cNvPr id="459" name="Harley&amp;Dikkinson_logo-positivo.png" descr="Harley&amp;Dikkinson_logo-positivo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586687" y="12472886"/>
            <a:ext cx="3114589" cy="732401"/>
          </a:xfrm>
          <a:prstGeom prst="rect">
            <a:avLst/>
          </a:prstGeom>
          <a:ln w="12700">
            <a:miter lim="400000"/>
          </a:ln>
        </p:spPr>
      </p:pic>
      <p:pic>
        <p:nvPicPr>
          <p:cNvPr id="460" name="Centopiazze_logo-positivo.png" descr="Centopiazze_logo-positivo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535050" y="1332560"/>
            <a:ext cx="2963863" cy="1054043"/>
          </a:xfrm>
          <a:prstGeom prst="rect">
            <a:avLst/>
          </a:prstGeom>
          <a:ln w="12700">
            <a:miter lim="400000"/>
          </a:ln>
        </p:spPr>
      </p:pic>
      <p:sp>
        <p:nvSpPr>
          <p:cNvPr id="461" name="Le piazze saranno dotate di spazi mobili di aggregazione che fungeranno anche da…"/>
          <p:cNvSpPr txBox="1">
            <a:spLocks noGrp="1"/>
          </p:cNvSpPr>
          <p:nvPr>
            <p:ph type="body" sz="half" idx="1"/>
          </p:nvPr>
        </p:nvSpPr>
        <p:spPr>
          <a:xfrm>
            <a:off x="12724100" y="5994777"/>
            <a:ext cx="11242368" cy="6618563"/>
          </a:xfrm>
          <a:prstGeom prst="rect">
            <a:avLst/>
          </a:prstGeom>
        </p:spPr>
        <p:txBody>
          <a:bodyPr/>
          <a:lstStyle/>
          <a:p>
            <a:pPr marL="609600" indent="-609600">
              <a:spcBef>
                <a:spcPts val="2000"/>
              </a:spcBef>
              <a:buSzPct val="123000"/>
              <a:buChar char="•"/>
              <a:defRPr sz="4000"/>
            </a:pPr>
            <a:endParaRPr/>
          </a:p>
          <a:p>
            <a:pPr>
              <a:spcBef>
                <a:spcPts val="2000"/>
              </a:spcBef>
              <a:defRPr sz="4000"/>
            </a:pPr>
            <a:r>
              <a:t>Le piazze saranno dotate di </a:t>
            </a:r>
            <a:r>
              <a:rPr>
                <a:latin typeface="Montserrat Thin Bold"/>
                <a:ea typeface="Montserrat Thin Bold"/>
                <a:cs typeface="Montserrat Thin Bold"/>
                <a:sym typeface="Montserrat Thin Bold"/>
              </a:rPr>
              <a:t>spazi mobili</a:t>
            </a:r>
            <a:br>
              <a:rPr>
                <a:latin typeface="Montserrat Thin Bold"/>
                <a:ea typeface="Montserrat Thin Bold"/>
                <a:cs typeface="Montserrat Thin Bold"/>
                <a:sym typeface="Montserrat Thin Bold"/>
              </a:rPr>
            </a:br>
            <a:r>
              <a:rPr>
                <a:latin typeface="Montserrat Thin Bold"/>
                <a:ea typeface="Montserrat Thin Bold"/>
                <a:cs typeface="Montserrat Thin Bold"/>
                <a:sym typeface="Montserrat Thin Bold"/>
              </a:rPr>
              <a:t>di aggregazione </a:t>
            </a:r>
            <a:r>
              <a:t>che fungeranno anche da</a:t>
            </a:r>
            <a:endParaRPr>
              <a:latin typeface="Montserrat Thin Bold"/>
              <a:ea typeface="Montserrat Thin Bold"/>
              <a:cs typeface="Montserrat Thin Bold"/>
              <a:sym typeface="Montserrat Thin Bold"/>
            </a:endParaRPr>
          </a:p>
          <a:p>
            <a:pPr marL="609600" indent="-609600">
              <a:spcBef>
                <a:spcPts val="2000"/>
              </a:spcBef>
              <a:buSzPct val="123000"/>
              <a:buChar char="•"/>
              <a:defRPr sz="4000"/>
            </a:pPr>
            <a:r>
              <a:rPr>
                <a:latin typeface="Montserrat Thin Bold"/>
                <a:ea typeface="Montserrat Thin Bold"/>
                <a:cs typeface="Montserrat Thin Bold"/>
                <a:sym typeface="Montserrat Thin Bold"/>
              </a:rPr>
              <a:t>punto di ritrovo</a:t>
            </a:r>
            <a:r>
              <a:t> e sponsorizzazione</a:t>
            </a:r>
            <a:br/>
            <a:r>
              <a:t>delle attività di piazza</a:t>
            </a:r>
          </a:p>
          <a:p>
            <a:pPr marL="609600" indent="-609600">
              <a:spcBef>
                <a:spcPts val="2000"/>
              </a:spcBef>
              <a:buSzPct val="123000"/>
              <a:buChar char="•"/>
              <a:defRPr sz="4000"/>
            </a:pPr>
            <a:r>
              <a:rPr>
                <a:latin typeface="Montserrat Thin Bold"/>
                <a:ea typeface="Montserrat Thin Bold"/>
                <a:cs typeface="Montserrat Thin Bold"/>
                <a:sym typeface="Montserrat Thin Bold"/>
              </a:rPr>
              <a:t>portierato</a:t>
            </a:r>
            <a:r>
              <a:t> di quartiere</a:t>
            </a:r>
          </a:p>
          <a:p>
            <a:pPr marL="609600" indent="-609600">
              <a:spcBef>
                <a:spcPts val="2000"/>
              </a:spcBef>
              <a:buSzPct val="123000"/>
              <a:buChar char="•"/>
              <a:defRPr sz="4000"/>
            </a:pPr>
            <a:r>
              <a:rPr>
                <a:latin typeface="Montserrat Thin Bold"/>
                <a:ea typeface="Montserrat Thin Bold"/>
                <a:cs typeface="Montserrat Thin Bold"/>
                <a:sym typeface="Montserrat Thin Bold"/>
              </a:rPr>
              <a:t>consierge</a:t>
            </a:r>
            <a:r>
              <a:t> di quartiere </a:t>
            </a:r>
          </a:p>
          <a:p>
            <a:pPr marL="609600" indent="-609600">
              <a:spcBef>
                <a:spcPts val="2000"/>
              </a:spcBef>
              <a:buSzPct val="123000"/>
              <a:buChar char="•"/>
              <a:defRPr sz="4000"/>
            </a:pPr>
            <a:r>
              <a:rPr>
                <a:latin typeface="Montserrat Thin Bold"/>
                <a:ea typeface="Montserrat Thin Bold"/>
                <a:cs typeface="Montserrat Thin Bold"/>
                <a:sym typeface="Montserrat Thin Bold"/>
              </a:rPr>
              <a:t>punto di consegna</a:t>
            </a:r>
          </a:p>
        </p:txBody>
      </p:sp>
      <p:pic>
        <p:nvPicPr>
          <p:cNvPr id="462" name="Immagine" descr="Immagine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2970504" y="2267554"/>
            <a:ext cx="10574218" cy="433586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73" h="21600" extrusionOk="0">
                <a:moveTo>
                  <a:pt x="9345" y="0"/>
                </a:moveTo>
                <a:cubicBezTo>
                  <a:pt x="9208" y="0"/>
                  <a:pt x="9182" y="20"/>
                  <a:pt x="9104" y="186"/>
                </a:cubicBezTo>
                <a:cubicBezTo>
                  <a:pt x="9033" y="339"/>
                  <a:pt x="9018" y="415"/>
                  <a:pt x="9018" y="605"/>
                </a:cubicBezTo>
                <a:cubicBezTo>
                  <a:pt x="9018" y="772"/>
                  <a:pt x="8991" y="935"/>
                  <a:pt x="8923" y="1192"/>
                </a:cubicBezTo>
                <a:cubicBezTo>
                  <a:pt x="8831" y="1539"/>
                  <a:pt x="8785" y="1866"/>
                  <a:pt x="8723" y="2610"/>
                </a:cubicBezTo>
                <a:cubicBezTo>
                  <a:pt x="8706" y="2808"/>
                  <a:pt x="8684" y="3024"/>
                  <a:pt x="8673" y="3090"/>
                </a:cubicBezTo>
                <a:cubicBezTo>
                  <a:pt x="8661" y="3156"/>
                  <a:pt x="8648" y="3263"/>
                  <a:pt x="8643" y="3329"/>
                </a:cubicBezTo>
                <a:cubicBezTo>
                  <a:pt x="8636" y="3441"/>
                  <a:pt x="8614" y="3450"/>
                  <a:pt x="8345" y="3466"/>
                </a:cubicBezTo>
                <a:cubicBezTo>
                  <a:pt x="8074" y="3482"/>
                  <a:pt x="8055" y="3476"/>
                  <a:pt x="8071" y="3377"/>
                </a:cubicBezTo>
                <a:cubicBezTo>
                  <a:pt x="8081" y="3318"/>
                  <a:pt x="8105" y="3135"/>
                  <a:pt x="8124" y="2970"/>
                </a:cubicBezTo>
                <a:cubicBezTo>
                  <a:pt x="8144" y="2805"/>
                  <a:pt x="8171" y="2587"/>
                  <a:pt x="8184" y="2485"/>
                </a:cubicBezTo>
                <a:cubicBezTo>
                  <a:pt x="8196" y="2384"/>
                  <a:pt x="8207" y="2260"/>
                  <a:pt x="8207" y="2208"/>
                </a:cubicBezTo>
                <a:cubicBezTo>
                  <a:pt x="8207" y="2157"/>
                  <a:pt x="8234" y="2069"/>
                  <a:pt x="8268" y="2015"/>
                </a:cubicBezTo>
                <a:cubicBezTo>
                  <a:pt x="8320" y="1931"/>
                  <a:pt x="8329" y="1871"/>
                  <a:pt x="8329" y="1615"/>
                </a:cubicBezTo>
                <a:cubicBezTo>
                  <a:pt x="8329" y="1127"/>
                  <a:pt x="8226" y="779"/>
                  <a:pt x="8080" y="779"/>
                </a:cubicBezTo>
                <a:cubicBezTo>
                  <a:pt x="7989" y="779"/>
                  <a:pt x="7863" y="1051"/>
                  <a:pt x="7863" y="1246"/>
                </a:cubicBezTo>
                <a:cubicBezTo>
                  <a:pt x="7863" y="1463"/>
                  <a:pt x="7760" y="1764"/>
                  <a:pt x="7602" y="2011"/>
                </a:cubicBezTo>
                <a:cubicBezTo>
                  <a:pt x="7398" y="2330"/>
                  <a:pt x="7379" y="2321"/>
                  <a:pt x="7278" y="1839"/>
                </a:cubicBezTo>
                <a:cubicBezTo>
                  <a:pt x="7156" y="1254"/>
                  <a:pt x="7036" y="961"/>
                  <a:pt x="6919" y="961"/>
                </a:cubicBezTo>
                <a:cubicBezTo>
                  <a:pt x="6743" y="961"/>
                  <a:pt x="6669" y="1216"/>
                  <a:pt x="6789" y="1408"/>
                </a:cubicBezTo>
                <a:cubicBezTo>
                  <a:pt x="6853" y="1510"/>
                  <a:pt x="6954" y="1934"/>
                  <a:pt x="6954" y="2102"/>
                </a:cubicBezTo>
                <a:cubicBezTo>
                  <a:pt x="6954" y="2163"/>
                  <a:pt x="6964" y="2230"/>
                  <a:pt x="6978" y="2250"/>
                </a:cubicBezTo>
                <a:cubicBezTo>
                  <a:pt x="6991" y="2270"/>
                  <a:pt x="7003" y="2478"/>
                  <a:pt x="7003" y="2711"/>
                </a:cubicBezTo>
                <a:lnTo>
                  <a:pt x="7003" y="3134"/>
                </a:lnTo>
                <a:lnTo>
                  <a:pt x="6702" y="3092"/>
                </a:lnTo>
                <a:cubicBezTo>
                  <a:pt x="6470" y="3060"/>
                  <a:pt x="6395" y="3030"/>
                  <a:pt x="6376" y="2958"/>
                </a:cubicBezTo>
                <a:cubicBezTo>
                  <a:pt x="6314" y="2720"/>
                  <a:pt x="6229" y="2508"/>
                  <a:pt x="6164" y="2426"/>
                </a:cubicBezTo>
                <a:cubicBezTo>
                  <a:pt x="6099" y="2344"/>
                  <a:pt x="6094" y="2316"/>
                  <a:pt x="6108" y="2104"/>
                </a:cubicBezTo>
                <a:cubicBezTo>
                  <a:pt x="6128" y="1796"/>
                  <a:pt x="6086" y="1743"/>
                  <a:pt x="5831" y="1758"/>
                </a:cubicBezTo>
                <a:cubicBezTo>
                  <a:pt x="5623" y="1770"/>
                  <a:pt x="5553" y="1705"/>
                  <a:pt x="5553" y="1497"/>
                </a:cubicBezTo>
                <a:cubicBezTo>
                  <a:pt x="5553" y="1344"/>
                  <a:pt x="5459" y="1200"/>
                  <a:pt x="5360" y="1200"/>
                </a:cubicBezTo>
                <a:cubicBezTo>
                  <a:pt x="5293" y="1200"/>
                  <a:pt x="5258" y="1251"/>
                  <a:pt x="5181" y="1455"/>
                </a:cubicBezTo>
                <a:cubicBezTo>
                  <a:pt x="5129" y="1595"/>
                  <a:pt x="5086" y="1766"/>
                  <a:pt x="5086" y="1835"/>
                </a:cubicBezTo>
                <a:cubicBezTo>
                  <a:pt x="5086" y="1906"/>
                  <a:pt x="5130" y="2051"/>
                  <a:pt x="5187" y="2173"/>
                </a:cubicBezTo>
                <a:cubicBezTo>
                  <a:pt x="5261" y="2330"/>
                  <a:pt x="5284" y="2424"/>
                  <a:pt x="5278" y="2529"/>
                </a:cubicBezTo>
                <a:cubicBezTo>
                  <a:pt x="5270" y="2669"/>
                  <a:pt x="5266" y="2670"/>
                  <a:pt x="4865" y="2713"/>
                </a:cubicBezTo>
                <a:cubicBezTo>
                  <a:pt x="4642" y="2736"/>
                  <a:pt x="4394" y="2782"/>
                  <a:pt x="4312" y="2815"/>
                </a:cubicBezTo>
                <a:cubicBezTo>
                  <a:pt x="4135" y="2888"/>
                  <a:pt x="3331" y="2964"/>
                  <a:pt x="2887" y="2952"/>
                </a:cubicBezTo>
                <a:cubicBezTo>
                  <a:pt x="2524" y="2942"/>
                  <a:pt x="2423" y="3002"/>
                  <a:pt x="2377" y="3252"/>
                </a:cubicBezTo>
                <a:lnTo>
                  <a:pt x="2346" y="3420"/>
                </a:lnTo>
                <a:lnTo>
                  <a:pt x="1900" y="3420"/>
                </a:lnTo>
                <a:cubicBezTo>
                  <a:pt x="1628" y="3420"/>
                  <a:pt x="1446" y="3396"/>
                  <a:pt x="1437" y="3359"/>
                </a:cubicBezTo>
                <a:cubicBezTo>
                  <a:pt x="1428" y="3322"/>
                  <a:pt x="1183" y="3300"/>
                  <a:pt x="784" y="3300"/>
                </a:cubicBezTo>
                <a:cubicBezTo>
                  <a:pt x="259" y="3300"/>
                  <a:pt x="132" y="3316"/>
                  <a:pt x="73" y="3391"/>
                </a:cubicBezTo>
                <a:lnTo>
                  <a:pt x="0" y="3484"/>
                </a:lnTo>
                <a:lnTo>
                  <a:pt x="0" y="10012"/>
                </a:lnTo>
                <a:cubicBezTo>
                  <a:pt x="0" y="16304"/>
                  <a:pt x="2" y="16544"/>
                  <a:pt x="46" y="16641"/>
                </a:cubicBezTo>
                <a:cubicBezTo>
                  <a:pt x="126" y="16819"/>
                  <a:pt x="236" y="16856"/>
                  <a:pt x="512" y="16800"/>
                </a:cubicBezTo>
                <a:cubicBezTo>
                  <a:pt x="656" y="16770"/>
                  <a:pt x="1161" y="16739"/>
                  <a:pt x="1634" y="16728"/>
                </a:cubicBezTo>
                <a:cubicBezTo>
                  <a:pt x="2419" y="16711"/>
                  <a:pt x="2501" y="16718"/>
                  <a:pt x="2573" y="16815"/>
                </a:cubicBezTo>
                <a:cubicBezTo>
                  <a:pt x="2658" y="16928"/>
                  <a:pt x="2894" y="16980"/>
                  <a:pt x="3870" y="17100"/>
                </a:cubicBezTo>
                <a:cubicBezTo>
                  <a:pt x="4140" y="17133"/>
                  <a:pt x="4394" y="17185"/>
                  <a:pt x="4435" y="17215"/>
                </a:cubicBezTo>
                <a:cubicBezTo>
                  <a:pt x="4475" y="17245"/>
                  <a:pt x="4653" y="17289"/>
                  <a:pt x="4828" y="17312"/>
                </a:cubicBezTo>
                <a:cubicBezTo>
                  <a:pt x="5004" y="17334"/>
                  <a:pt x="5159" y="17369"/>
                  <a:pt x="5172" y="17391"/>
                </a:cubicBezTo>
                <a:cubicBezTo>
                  <a:pt x="5186" y="17412"/>
                  <a:pt x="5296" y="17460"/>
                  <a:pt x="5418" y="17499"/>
                </a:cubicBezTo>
                <a:cubicBezTo>
                  <a:pt x="5644" y="17572"/>
                  <a:pt x="5994" y="17721"/>
                  <a:pt x="6082" y="17782"/>
                </a:cubicBezTo>
                <a:cubicBezTo>
                  <a:pt x="6109" y="17801"/>
                  <a:pt x="6241" y="17885"/>
                  <a:pt x="6376" y="17968"/>
                </a:cubicBezTo>
                <a:cubicBezTo>
                  <a:pt x="6622" y="18119"/>
                  <a:pt x="6847" y="18268"/>
                  <a:pt x="7101" y="18448"/>
                </a:cubicBezTo>
                <a:cubicBezTo>
                  <a:pt x="7175" y="18501"/>
                  <a:pt x="7280" y="18570"/>
                  <a:pt x="7334" y="18603"/>
                </a:cubicBezTo>
                <a:cubicBezTo>
                  <a:pt x="7388" y="18635"/>
                  <a:pt x="7449" y="18680"/>
                  <a:pt x="7469" y="18702"/>
                </a:cubicBezTo>
                <a:cubicBezTo>
                  <a:pt x="7523" y="18758"/>
                  <a:pt x="7708" y="18892"/>
                  <a:pt x="7863" y="18988"/>
                </a:cubicBezTo>
                <a:cubicBezTo>
                  <a:pt x="7937" y="19035"/>
                  <a:pt x="8147" y="19170"/>
                  <a:pt x="8329" y="19289"/>
                </a:cubicBezTo>
                <a:cubicBezTo>
                  <a:pt x="8647" y="19496"/>
                  <a:pt x="8830" y="19601"/>
                  <a:pt x="9153" y="19763"/>
                </a:cubicBezTo>
                <a:cubicBezTo>
                  <a:pt x="9234" y="19804"/>
                  <a:pt x="9316" y="19855"/>
                  <a:pt x="9337" y="19876"/>
                </a:cubicBezTo>
                <a:cubicBezTo>
                  <a:pt x="9357" y="19897"/>
                  <a:pt x="9440" y="19941"/>
                  <a:pt x="9521" y="19975"/>
                </a:cubicBezTo>
                <a:cubicBezTo>
                  <a:pt x="9602" y="20009"/>
                  <a:pt x="9752" y="20080"/>
                  <a:pt x="9853" y="20133"/>
                </a:cubicBezTo>
                <a:cubicBezTo>
                  <a:pt x="10052" y="20237"/>
                  <a:pt x="10317" y="20349"/>
                  <a:pt x="10688" y="20483"/>
                </a:cubicBezTo>
                <a:cubicBezTo>
                  <a:pt x="10816" y="20529"/>
                  <a:pt x="10950" y="20584"/>
                  <a:pt x="10983" y="20606"/>
                </a:cubicBezTo>
                <a:cubicBezTo>
                  <a:pt x="11017" y="20627"/>
                  <a:pt x="11183" y="20685"/>
                  <a:pt x="11352" y="20734"/>
                </a:cubicBezTo>
                <a:cubicBezTo>
                  <a:pt x="11521" y="20783"/>
                  <a:pt x="11797" y="20863"/>
                  <a:pt x="11966" y="20912"/>
                </a:cubicBezTo>
                <a:cubicBezTo>
                  <a:pt x="12344" y="21022"/>
                  <a:pt x="12786" y="21146"/>
                  <a:pt x="13207" y="21262"/>
                </a:cubicBezTo>
                <a:cubicBezTo>
                  <a:pt x="13595" y="21369"/>
                  <a:pt x="13979" y="21514"/>
                  <a:pt x="13999" y="21562"/>
                </a:cubicBezTo>
                <a:cubicBezTo>
                  <a:pt x="14007" y="21582"/>
                  <a:pt x="14104" y="21600"/>
                  <a:pt x="14215" y="21600"/>
                </a:cubicBezTo>
                <a:cubicBezTo>
                  <a:pt x="14434" y="21600"/>
                  <a:pt x="14583" y="21501"/>
                  <a:pt x="14704" y="21278"/>
                </a:cubicBezTo>
                <a:cubicBezTo>
                  <a:pt x="14777" y="21144"/>
                  <a:pt x="14847" y="21085"/>
                  <a:pt x="15136" y="20910"/>
                </a:cubicBezTo>
                <a:cubicBezTo>
                  <a:pt x="15391" y="20755"/>
                  <a:pt x="15468" y="20711"/>
                  <a:pt x="15664" y="20611"/>
                </a:cubicBezTo>
                <a:cubicBezTo>
                  <a:pt x="15836" y="20525"/>
                  <a:pt x="16059" y="20378"/>
                  <a:pt x="16266" y="20214"/>
                </a:cubicBezTo>
                <a:cubicBezTo>
                  <a:pt x="16300" y="20187"/>
                  <a:pt x="16383" y="20147"/>
                  <a:pt x="16451" y="20125"/>
                </a:cubicBezTo>
                <a:cubicBezTo>
                  <a:pt x="16518" y="20103"/>
                  <a:pt x="16640" y="20009"/>
                  <a:pt x="16721" y="19917"/>
                </a:cubicBezTo>
                <a:cubicBezTo>
                  <a:pt x="16879" y="19739"/>
                  <a:pt x="17089" y="19557"/>
                  <a:pt x="17317" y="19401"/>
                </a:cubicBezTo>
                <a:cubicBezTo>
                  <a:pt x="17394" y="19349"/>
                  <a:pt x="17535" y="19252"/>
                  <a:pt x="17629" y="19188"/>
                </a:cubicBezTo>
                <a:cubicBezTo>
                  <a:pt x="17724" y="19123"/>
                  <a:pt x="17863" y="19034"/>
                  <a:pt x="17937" y="18988"/>
                </a:cubicBezTo>
                <a:cubicBezTo>
                  <a:pt x="18011" y="18943"/>
                  <a:pt x="18132" y="18861"/>
                  <a:pt x="18207" y="18806"/>
                </a:cubicBezTo>
                <a:cubicBezTo>
                  <a:pt x="18612" y="18508"/>
                  <a:pt x="18757" y="18415"/>
                  <a:pt x="19042" y="18269"/>
                </a:cubicBezTo>
                <a:cubicBezTo>
                  <a:pt x="19130" y="18224"/>
                  <a:pt x="19280" y="18129"/>
                  <a:pt x="19374" y="18061"/>
                </a:cubicBezTo>
                <a:cubicBezTo>
                  <a:pt x="19469" y="17993"/>
                  <a:pt x="19607" y="17910"/>
                  <a:pt x="19681" y="17877"/>
                </a:cubicBezTo>
                <a:cubicBezTo>
                  <a:pt x="19864" y="17796"/>
                  <a:pt x="19990" y="17710"/>
                  <a:pt x="20136" y="17565"/>
                </a:cubicBezTo>
                <a:cubicBezTo>
                  <a:pt x="20375" y="17328"/>
                  <a:pt x="20540" y="17205"/>
                  <a:pt x="20799" y="17070"/>
                </a:cubicBezTo>
                <a:cubicBezTo>
                  <a:pt x="21081" y="16924"/>
                  <a:pt x="21336" y="16695"/>
                  <a:pt x="21378" y="16552"/>
                </a:cubicBezTo>
                <a:cubicBezTo>
                  <a:pt x="21397" y="16485"/>
                  <a:pt x="21449" y="16392"/>
                  <a:pt x="21493" y="16347"/>
                </a:cubicBezTo>
                <a:cubicBezTo>
                  <a:pt x="21592" y="16245"/>
                  <a:pt x="21600" y="16043"/>
                  <a:pt x="21514" y="15845"/>
                </a:cubicBezTo>
                <a:cubicBezTo>
                  <a:pt x="21419" y="15627"/>
                  <a:pt x="21395" y="15416"/>
                  <a:pt x="21412" y="14929"/>
                </a:cubicBezTo>
                <a:cubicBezTo>
                  <a:pt x="21453" y="13701"/>
                  <a:pt x="21454" y="13605"/>
                  <a:pt x="21424" y="13431"/>
                </a:cubicBezTo>
                <a:cubicBezTo>
                  <a:pt x="21382" y="13179"/>
                  <a:pt x="21205" y="12870"/>
                  <a:pt x="21012" y="12711"/>
                </a:cubicBezTo>
                <a:cubicBezTo>
                  <a:pt x="20905" y="12622"/>
                  <a:pt x="20865" y="12566"/>
                  <a:pt x="20897" y="12551"/>
                </a:cubicBezTo>
                <a:cubicBezTo>
                  <a:pt x="20924" y="12538"/>
                  <a:pt x="20983" y="12462"/>
                  <a:pt x="21027" y="12381"/>
                </a:cubicBezTo>
                <a:cubicBezTo>
                  <a:pt x="21121" y="12207"/>
                  <a:pt x="21132" y="11971"/>
                  <a:pt x="21057" y="11774"/>
                </a:cubicBezTo>
                <a:cubicBezTo>
                  <a:pt x="21030" y="11703"/>
                  <a:pt x="21008" y="11596"/>
                  <a:pt x="21008" y="11536"/>
                </a:cubicBezTo>
                <a:cubicBezTo>
                  <a:pt x="21008" y="11477"/>
                  <a:pt x="20964" y="11287"/>
                  <a:pt x="20910" y="11113"/>
                </a:cubicBezTo>
                <a:cubicBezTo>
                  <a:pt x="20813" y="10802"/>
                  <a:pt x="20788" y="10603"/>
                  <a:pt x="20836" y="10530"/>
                </a:cubicBezTo>
                <a:cubicBezTo>
                  <a:pt x="20849" y="10510"/>
                  <a:pt x="20861" y="10429"/>
                  <a:pt x="20861" y="10350"/>
                </a:cubicBezTo>
                <a:cubicBezTo>
                  <a:pt x="20861" y="10272"/>
                  <a:pt x="20872" y="10191"/>
                  <a:pt x="20885" y="10170"/>
                </a:cubicBezTo>
                <a:cubicBezTo>
                  <a:pt x="20899" y="10150"/>
                  <a:pt x="20910" y="9957"/>
                  <a:pt x="20910" y="9743"/>
                </a:cubicBezTo>
                <a:cubicBezTo>
                  <a:pt x="20910" y="9452"/>
                  <a:pt x="20899" y="9325"/>
                  <a:pt x="20866" y="9239"/>
                </a:cubicBezTo>
                <a:cubicBezTo>
                  <a:pt x="20812" y="9097"/>
                  <a:pt x="20662" y="8941"/>
                  <a:pt x="20581" y="8941"/>
                </a:cubicBezTo>
                <a:cubicBezTo>
                  <a:pt x="20509" y="8941"/>
                  <a:pt x="20308" y="9142"/>
                  <a:pt x="20284" y="9239"/>
                </a:cubicBezTo>
                <a:cubicBezTo>
                  <a:pt x="20273" y="9282"/>
                  <a:pt x="20250" y="9232"/>
                  <a:pt x="20224" y="9109"/>
                </a:cubicBezTo>
                <a:cubicBezTo>
                  <a:pt x="20168" y="8849"/>
                  <a:pt x="20045" y="8699"/>
                  <a:pt x="19886" y="8699"/>
                </a:cubicBezTo>
                <a:cubicBezTo>
                  <a:pt x="19780" y="8699"/>
                  <a:pt x="19741" y="8732"/>
                  <a:pt x="19653" y="8897"/>
                </a:cubicBezTo>
                <a:cubicBezTo>
                  <a:pt x="19553" y="9083"/>
                  <a:pt x="19546" y="9115"/>
                  <a:pt x="19540" y="9423"/>
                </a:cubicBezTo>
                <a:cubicBezTo>
                  <a:pt x="19531" y="9847"/>
                  <a:pt x="19502" y="9979"/>
                  <a:pt x="19331" y="10388"/>
                </a:cubicBezTo>
                <a:lnTo>
                  <a:pt x="19190" y="10726"/>
                </a:lnTo>
                <a:lnTo>
                  <a:pt x="19190" y="11570"/>
                </a:lnTo>
                <a:cubicBezTo>
                  <a:pt x="19190" y="12067"/>
                  <a:pt x="19180" y="12428"/>
                  <a:pt x="19165" y="12450"/>
                </a:cubicBezTo>
                <a:cubicBezTo>
                  <a:pt x="19150" y="12473"/>
                  <a:pt x="19140" y="12341"/>
                  <a:pt x="19140" y="12096"/>
                </a:cubicBezTo>
                <a:cubicBezTo>
                  <a:pt x="19140" y="11882"/>
                  <a:pt x="19130" y="11689"/>
                  <a:pt x="19116" y="11669"/>
                </a:cubicBezTo>
                <a:cubicBezTo>
                  <a:pt x="19103" y="11649"/>
                  <a:pt x="19092" y="11551"/>
                  <a:pt x="19092" y="11451"/>
                </a:cubicBezTo>
                <a:cubicBezTo>
                  <a:pt x="19092" y="11349"/>
                  <a:pt x="19060" y="11157"/>
                  <a:pt x="19018" y="11009"/>
                </a:cubicBezTo>
                <a:cubicBezTo>
                  <a:pt x="18944" y="10747"/>
                  <a:pt x="18922" y="10480"/>
                  <a:pt x="18969" y="10410"/>
                </a:cubicBezTo>
                <a:cubicBezTo>
                  <a:pt x="19000" y="10363"/>
                  <a:pt x="19001" y="10121"/>
                  <a:pt x="18970" y="10046"/>
                </a:cubicBezTo>
                <a:cubicBezTo>
                  <a:pt x="18958" y="10014"/>
                  <a:pt x="18944" y="9829"/>
                  <a:pt x="18940" y="9633"/>
                </a:cubicBezTo>
                <a:cubicBezTo>
                  <a:pt x="18932" y="9290"/>
                  <a:pt x="18927" y="9267"/>
                  <a:pt x="18825" y="9077"/>
                </a:cubicBezTo>
                <a:cubicBezTo>
                  <a:pt x="18727" y="8894"/>
                  <a:pt x="18705" y="8879"/>
                  <a:pt x="18532" y="8879"/>
                </a:cubicBezTo>
                <a:lnTo>
                  <a:pt x="18346" y="8879"/>
                </a:lnTo>
                <a:lnTo>
                  <a:pt x="18240" y="9150"/>
                </a:lnTo>
                <a:lnTo>
                  <a:pt x="18133" y="9421"/>
                </a:lnTo>
                <a:lnTo>
                  <a:pt x="18132" y="9915"/>
                </a:lnTo>
                <a:cubicBezTo>
                  <a:pt x="18131" y="10437"/>
                  <a:pt x="18118" y="10518"/>
                  <a:pt x="18004" y="10696"/>
                </a:cubicBezTo>
                <a:cubicBezTo>
                  <a:pt x="17918" y="10831"/>
                  <a:pt x="17863" y="11155"/>
                  <a:pt x="17863" y="11527"/>
                </a:cubicBezTo>
                <a:cubicBezTo>
                  <a:pt x="17863" y="11859"/>
                  <a:pt x="17851" y="11872"/>
                  <a:pt x="17701" y="11705"/>
                </a:cubicBezTo>
                <a:cubicBezTo>
                  <a:pt x="17645" y="11643"/>
                  <a:pt x="17562" y="11573"/>
                  <a:pt x="17516" y="11548"/>
                </a:cubicBezTo>
                <a:cubicBezTo>
                  <a:pt x="17444" y="11510"/>
                  <a:pt x="17326" y="11397"/>
                  <a:pt x="17012" y="11062"/>
                </a:cubicBezTo>
                <a:cubicBezTo>
                  <a:pt x="16969" y="11017"/>
                  <a:pt x="16924" y="10979"/>
                  <a:pt x="16912" y="10979"/>
                </a:cubicBezTo>
                <a:cubicBezTo>
                  <a:pt x="16872" y="10979"/>
                  <a:pt x="16684" y="10739"/>
                  <a:pt x="16684" y="10688"/>
                </a:cubicBezTo>
                <a:cubicBezTo>
                  <a:pt x="16684" y="10661"/>
                  <a:pt x="16646" y="10588"/>
                  <a:pt x="16600" y="10528"/>
                </a:cubicBezTo>
                <a:cubicBezTo>
                  <a:pt x="16540" y="10448"/>
                  <a:pt x="16503" y="10332"/>
                  <a:pt x="16463" y="10097"/>
                </a:cubicBezTo>
                <a:cubicBezTo>
                  <a:pt x="16428" y="9892"/>
                  <a:pt x="16373" y="9706"/>
                  <a:pt x="16312" y="9587"/>
                </a:cubicBezTo>
                <a:cubicBezTo>
                  <a:pt x="16260" y="9484"/>
                  <a:pt x="16217" y="9377"/>
                  <a:pt x="16217" y="9350"/>
                </a:cubicBezTo>
                <a:cubicBezTo>
                  <a:pt x="16217" y="9323"/>
                  <a:pt x="16178" y="9177"/>
                  <a:pt x="16132" y="9028"/>
                </a:cubicBezTo>
                <a:cubicBezTo>
                  <a:pt x="16061" y="8803"/>
                  <a:pt x="16049" y="8722"/>
                  <a:pt x="16061" y="8563"/>
                </a:cubicBezTo>
                <a:cubicBezTo>
                  <a:pt x="16069" y="8457"/>
                  <a:pt x="16086" y="8343"/>
                  <a:pt x="16098" y="8312"/>
                </a:cubicBezTo>
                <a:cubicBezTo>
                  <a:pt x="16131" y="8223"/>
                  <a:pt x="16122" y="7185"/>
                  <a:pt x="16087" y="7074"/>
                </a:cubicBezTo>
                <a:cubicBezTo>
                  <a:pt x="16034" y="6905"/>
                  <a:pt x="15953" y="6839"/>
                  <a:pt x="15800" y="6839"/>
                </a:cubicBezTo>
                <a:cubicBezTo>
                  <a:pt x="15568" y="6839"/>
                  <a:pt x="15455" y="7104"/>
                  <a:pt x="15455" y="7644"/>
                </a:cubicBezTo>
                <a:cubicBezTo>
                  <a:pt x="15455" y="7855"/>
                  <a:pt x="15439" y="7932"/>
                  <a:pt x="15338" y="8193"/>
                </a:cubicBezTo>
                <a:cubicBezTo>
                  <a:pt x="15273" y="8360"/>
                  <a:pt x="15205" y="8613"/>
                  <a:pt x="15186" y="8753"/>
                </a:cubicBezTo>
                <a:lnTo>
                  <a:pt x="15152" y="9006"/>
                </a:lnTo>
                <a:lnTo>
                  <a:pt x="15051" y="8966"/>
                </a:lnTo>
                <a:cubicBezTo>
                  <a:pt x="14996" y="8944"/>
                  <a:pt x="14782" y="8728"/>
                  <a:pt x="14574" y="8484"/>
                </a:cubicBezTo>
                <a:cubicBezTo>
                  <a:pt x="14367" y="8240"/>
                  <a:pt x="14193" y="8039"/>
                  <a:pt x="14187" y="8039"/>
                </a:cubicBezTo>
                <a:cubicBezTo>
                  <a:pt x="14180" y="8039"/>
                  <a:pt x="14084" y="7935"/>
                  <a:pt x="13973" y="7806"/>
                </a:cubicBezTo>
                <a:cubicBezTo>
                  <a:pt x="13862" y="7677"/>
                  <a:pt x="13687" y="7475"/>
                  <a:pt x="13583" y="7359"/>
                </a:cubicBezTo>
                <a:cubicBezTo>
                  <a:pt x="13395" y="7147"/>
                  <a:pt x="13395" y="7146"/>
                  <a:pt x="13350" y="6803"/>
                </a:cubicBezTo>
                <a:cubicBezTo>
                  <a:pt x="13317" y="6550"/>
                  <a:pt x="13281" y="6412"/>
                  <a:pt x="13211" y="6275"/>
                </a:cubicBezTo>
                <a:cubicBezTo>
                  <a:pt x="13125" y="6106"/>
                  <a:pt x="13101" y="6091"/>
                  <a:pt x="12919" y="6082"/>
                </a:cubicBezTo>
                <a:cubicBezTo>
                  <a:pt x="12768" y="6074"/>
                  <a:pt x="12715" y="6049"/>
                  <a:pt x="12698" y="5979"/>
                </a:cubicBezTo>
                <a:cubicBezTo>
                  <a:pt x="12620" y="5636"/>
                  <a:pt x="12510" y="5365"/>
                  <a:pt x="12427" y="5314"/>
                </a:cubicBezTo>
                <a:cubicBezTo>
                  <a:pt x="12322" y="5250"/>
                  <a:pt x="12281" y="5311"/>
                  <a:pt x="12222" y="5615"/>
                </a:cubicBezTo>
                <a:lnTo>
                  <a:pt x="12183" y="5815"/>
                </a:lnTo>
                <a:lnTo>
                  <a:pt x="12019" y="5666"/>
                </a:lnTo>
                <a:cubicBezTo>
                  <a:pt x="11929" y="5585"/>
                  <a:pt x="11822" y="5479"/>
                  <a:pt x="11782" y="5431"/>
                </a:cubicBezTo>
                <a:cubicBezTo>
                  <a:pt x="11637" y="5261"/>
                  <a:pt x="11253" y="4919"/>
                  <a:pt x="11206" y="4919"/>
                </a:cubicBezTo>
                <a:cubicBezTo>
                  <a:pt x="11180" y="4919"/>
                  <a:pt x="11151" y="4893"/>
                  <a:pt x="11143" y="4860"/>
                </a:cubicBezTo>
                <a:cubicBezTo>
                  <a:pt x="11135" y="4827"/>
                  <a:pt x="11109" y="4800"/>
                  <a:pt x="11086" y="4798"/>
                </a:cubicBezTo>
                <a:cubicBezTo>
                  <a:pt x="11063" y="4797"/>
                  <a:pt x="11000" y="4744"/>
                  <a:pt x="10946" y="4680"/>
                </a:cubicBezTo>
                <a:cubicBezTo>
                  <a:pt x="10892" y="4616"/>
                  <a:pt x="10820" y="4562"/>
                  <a:pt x="10785" y="4561"/>
                </a:cubicBezTo>
                <a:cubicBezTo>
                  <a:pt x="10751" y="4560"/>
                  <a:pt x="10712" y="4535"/>
                  <a:pt x="10699" y="4506"/>
                </a:cubicBezTo>
                <a:cubicBezTo>
                  <a:pt x="10686" y="4477"/>
                  <a:pt x="10573" y="4377"/>
                  <a:pt x="10447" y="4284"/>
                </a:cubicBezTo>
                <a:cubicBezTo>
                  <a:pt x="10228" y="4123"/>
                  <a:pt x="10216" y="4105"/>
                  <a:pt x="10171" y="3877"/>
                </a:cubicBezTo>
                <a:cubicBezTo>
                  <a:pt x="10145" y="3746"/>
                  <a:pt x="10124" y="3576"/>
                  <a:pt x="10124" y="3501"/>
                </a:cubicBezTo>
                <a:cubicBezTo>
                  <a:pt x="10124" y="3427"/>
                  <a:pt x="10112" y="3350"/>
                  <a:pt x="10098" y="3329"/>
                </a:cubicBezTo>
                <a:cubicBezTo>
                  <a:pt x="10085" y="3309"/>
                  <a:pt x="10074" y="3244"/>
                  <a:pt x="10074" y="3183"/>
                </a:cubicBezTo>
                <a:cubicBezTo>
                  <a:pt x="10074" y="3037"/>
                  <a:pt x="9944" y="2699"/>
                  <a:pt x="9886" y="2699"/>
                </a:cubicBezTo>
                <a:cubicBezTo>
                  <a:pt x="9843" y="2698"/>
                  <a:pt x="9779" y="2461"/>
                  <a:pt x="9779" y="2299"/>
                </a:cubicBezTo>
                <a:cubicBezTo>
                  <a:pt x="9779" y="2257"/>
                  <a:pt x="9757" y="2128"/>
                  <a:pt x="9730" y="2011"/>
                </a:cubicBezTo>
                <a:cubicBezTo>
                  <a:pt x="9703" y="1893"/>
                  <a:pt x="9681" y="1757"/>
                  <a:pt x="9681" y="1708"/>
                </a:cubicBezTo>
                <a:cubicBezTo>
                  <a:pt x="9681" y="1660"/>
                  <a:pt x="9670" y="1619"/>
                  <a:pt x="9656" y="1619"/>
                </a:cubicBezTo>
                <a:cubicBezTo>
                  <a:pt x="9643" y="1619"/>
                  <a:pt x="9632" y="1514"/>
                  <a:pt x="9632" y="1384"/>
                </a:cubicBezTo>
                <a:cubicBezTo>
                  <a:pt x="9632" y="1254"/>
                  <a:pt x="9643" y="1130"/>
                  <a:pt x="9656" y="1109"/>
                </a:cubicBezTo>
                <a:cubicBezTo>
                  <a:pt x="9694" y="1052"/>
                  <a:pt x="9686" y="580"/>
                  <a:pt x="9643" y="370"/>
                </a:cubicBezTo>
                <a:cubicBezTo>
                  <a:pt x="9584" y="81"/>
                  <a:pt x="9518" y="0"/>
                  <a:pt x="9345" y="0"/>
                </a:cubicBezTo>
                <a:close/>
              </a:path>
            </a:pathLst>
          </a:custGeom>
          <a:ln w="12700">
            <a:miter lim="400000"/>
          </a:ln>
        </p:spPr>
      </p:pic>
      <p:pic>
        <p:nvPicPr>
          <p:cNvPr id="463" name="Immagine" descr="Immagine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846023" y="4741714"/>
            <a:ext cx="11473370" cy="7777977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83" h="21566" extrusionOk="0">
                <a:moveTo>
                  <a:pt x="10332" y="2"/>
                </a:moveTo>
                <a:cubicBezTo>
                  <a:pt x="10278" y="-9"/>
                  <a:pt x="10214" y="20"/>
                  <a:pt x="10151" y="98"/>
                </a:cubicBezTo>
                <a:cubicBezTo>
                  <a:pt x="10091" y="172"/>
                  <a:pt x="10078" y="223"/>
                  <a:pt x="10095" y="345"/>
                </a:cubicBezTo>
                <a:cubicBezTo>
                  <a:pt x="10114" y="485"/>
                  <a:pt x="10109" y="502"/>
                  <a:pt x="10034" y="502"/>
                </a:cubicBezTo>
                <a:cubicBezTo>
                  <a:pt x="9921" y="502"/>
                  <a:pt x="9858" y="685"/>
                  <a:pt x="9852" y="1041"/>
                </a:cubicBezTo>
                <a:cubicBezTo>
                  <a:pt x="9845" y="1396"/>
                  <a:pt x="9844" y="1469"/>
                  <a:pt x="9799" y="1472"/>
                </a:cubicBezTo>
                <a:cubicBezTo>
                  <a:pt x="9792" y="1484"/>
                  <a:pt x="9782" y="1483"/>
                  <a:pt x="9767" y="1467"/>
                </a:cubicBezTo>
                <a:cubicBezTo>
                  <a:pt x="9761" y="1465"/>
                  <a:pt x="9758" y="1466"/>
                  <a:pt x="9752" y="1464"/>
                </a:cubicBezTo>
                <a:cubicBezTo>
                  <a:pt x="9705" y="1451"/>
                  <a:pt x="9666" y="1419"/>
                  <a:pt x="9666" y="1393"/>
                </a:cubicBezTo>
                <a:cubicBezTo>
                  <a:pt x="9666" y="1383"/>
                  <a:pt x="9655" y="1370"/>
                  <a:pt x="9643" y="1356"/>
                </a:cubicBezTo>
                <a:cubicBezTo>
                  <a:pt x="9641" y="1355"/>
                  <a:pt x="9637" y="1352"/>
                  <a:pt x="9636" y="1352"/>
                </a:cubicBezTo>
                <a:cubicBezTo>
                  <a:pt x="9623" y="1352"/>
                  <a:pt x="9616" y="1343"/>
                  <a:pt x="9614" y="1330"/>
                </a:cubicBezTo>
                <a:cubicBezTo>
                  <a:pt x="9599" y="1318"/>
                  <a:pt x="9584" y="1305"/>
                  <a:pt x="9564" y="1295"/>
                </a:cubicBezTo>
                <a:cubicBezTo>
                  <a:pt x="9552" y="1289"/>
                  <a:pt x="9547" y="1278"/>
                  <a:pt x="9537" y="1271"/>
                </a:cubicBezTo>
                <a:cubicBezTo>
                  <a:pt x="9535" y="1271"/>
                  <a:pt x="9535" y="1269"/>
                  <a:pt x="9534" y="1269"/>
                </a:cubicBezTo>
                <a:cubicBezTo>
                  <a:pt x="9524" y="1266"/>
                  <a:pt x="9517" y="1260"/>
                  <a:pt x="9510" y="1249"/>
                </a:cubicBezTo>
                <a:cubicBezTo>
                  <a:pt x="9483" y="1220"/>
                  <a:pt x="9463" y="1187"/>
                  <a:pt x="9463" y="1151"/>
                </a:cubicBezTo>
                <a:cubicBezTo>
                  <a:pt x="9463" y="1084"/>
                  <a:pt x="9439" y="1022"/>
                  <a:pt x="9404" y="977"/>
                </a:cubicBezTo>
                <a:cubicBezTo>
                  <a:pt x="9399" y="974"/>
                  <a:pt x="9396" y="971"/>
                  <a:pt x="9392" y="965"/>
                </a:cubicBezTo>
                <a:cubicBezTo>
                  <a:pt x="9356" y="926"/>
                  <a:pt x="9313" y="903"/>
                  <a:pt x="9271" y="915"/>
                </a:cubicBezTo>
                <a:cubicBezTo>
                  <a:pt x="9236" y="925"/>
                  <a:pt x="9212" y="920"/>
                  <a:pt x="9201" y="909"/>
                </a:cubicBezTo>
                <a:cubicBezTo>
                  <a:pt x="9188" y="929"/>
                  <a:pt x="9167" y="936"/>
                  <a:pt x="9151" y="921"/>
                </a:cubicBezTo>
                <a:cubicBezTo>
                  <a:pt x="9131" y="903"/>
                  <a:pt x="9135" y="881"/>
                  <a:pt x="9154" y="857"/>
                </a:cubicBezTo>
                <a:cubicBezTo>
                  <a:pt x="9092" y="829"/>
                  <a:pt x="8968" y="837"/>
                  <a:pt x="8918" y="888"/>
                </a:cubicBezTo>
                <a:cubicBezTo>
                  <a:pt x="8868" y="940"/>
                  <a:pt x="8850" y="1018"/>
                  <a:pt x="8848" y="1193"/>
                </a:cubicBezTo>
                <a:cubicBezTo>
                  <a:pt x="8846" y="1399"/>
                  <a:pt x="8842" y="1414"/>
                  <a:pt x="8809" y="1315"/>
                </a:cubicBezTo>
                <a:cubicBezTo>
                  <a:pt x="8760" y="1165"/>
                  <a:pt x="8715" y="1171"/>
                  <a:pt x="8715" y="1328"/>
                </a:cubicBezTo>
                <a:cubicBezTo>
                  <a:pt x="8715" y="1414"/>
                  <a:pt x="8688" y="1472"/>
                  <a:pt x="8630" y="1511"/>
                </a:cubicBezTo>
                <a:cubicBezTo>
                  <a:pt x="8610" y="1524"/>
                  <a:pt x="8596" y="1538"/>
                  <a:pt x="8583" y="1550"/>
                </a:cubicBezTo>
                <a:cubicBezTo>
                  <a:pt x="8577" y="1581"/>
                  <a:pt x="8571" y="1614"/>
                  <a:pt x="8567" y="1648"/>
                </a:cubicBezTo>
                <a:cubicBezTo>
                  <a:pt x="8573" y="1654"/>
                  <a:pt x="8577" y="1660"/>
                  <a:pt x="8587" y="1665"/>
                </a:cubicBezTo>
                <a:cubicBezTo>
                  <a:pt x="8619" y="1681"/>
                  <a:pt x="8620" y="1714"/>
                  <a:pt x="8591" y="1809"/>
                </a:cubicBezTo>
                <a:cubicBezTo>
                  <a:pt x="8583" y="1834"/>
                  <a:pt x="8571" y="1858"/>
                  <a:pt x="8556" y="1880"/>
                </a:cubicBezTo>
                <a:cubicBezTo>
                  <a:pt x="8550" y="1925"/>
                  <a:pt x="8540" y="1958"/>
                  <a:pt x="8522" y="1961"/>
                </a:cubicBezTo>
                <a:cubicBezTo>
                  <a:pt x="8504" y="1964"/>
                  <a:pt x="8480" y="1967"/>
                  <a:pt x="8458" y="1970"/>
                </a:cubicBezTo>
                <a:cubicBezTo>
                  <a:pt x="8436" y="1984"/>
                  <a:pt x="8410" y="1997"/>
                  <a:pt x="8382" y="2009"/>
                </a:cubicBezTo>
                <a:cubicBezTo>
                  <a:pt x="8377" y="2015"/>
                  <a:pt x="8371" y="2021"/>
                  <a:pt x="8367" y="2028"/>
                </a:cubicBezTo>
                <a:cubicBezTo>
                  <a:pt x="8358" y="2048"/>
                  <a:pt x="8247" y="2061"/>
                  <a:pt x="8111" y="2071"/>
                </a:cubicBezTo>
                <a:cubicBezTo>
                  <a:pt x="8071" y="2075"/>
                  <a:pt x="8028" y="2076"/>
                  <a:pt x="7984" y="2077"/>
                </a:cubicBezTo>
                <a:cubicBezTo>
                  <a:pt x="7695" y="2089"/>
                  <a:pt x="7351" y="2082"/>
                  <a:pt x="7335" y="2044"/>
                </a:cubicBezTo>
                <a:cubicBezTo>
                  <a:pt x="7324" y="2020"/>
                  <a:pt x="7333" y="1968"/>
                  <a:pt x="7354" y="1930"/>
                </a:cubicBezTo>
                <a:cubicBezTo>
                  <a:pt x="7352" y="1904"/>
                  <a:pt x="7351" y="1876"/>
                  <a:pt x="7354" y="1836"/>
                </a:cubicBezTo>
                <a:cubicBezTo>
                  <a:pt x="7360" y="1756"/>
                  <a:pt x="7351" y="1752"/>
                  <a:pt x="7283" y="1806"/>
                </a:cubicBezTo>
                <a:cubicBezTo>
                  <a:pt x="7241" y="1839"/>
                  <a:pt x="7201" y="1847"/>
                  <a:pt x="7195" y="1822"/>
                </a:cubicBezTo>
                <a:cubicBezTo>
                  <a:pt x="7193" y="1812"/>
                  <a:pt x="7183" y="1790"/>
                  <a:pt x="7177" y="1773"/>
                </a:cubicBezTo>
                <a:cubicBezTo>
                  <a:pt x="7177" y="1772"/>
                  <a:pt x="7177" y="1773"/>
                  <a:pt x="7177" y="1773"/>
                </a:cubicBezTo>
                <a:cubicBezTo>
                  <a:pt x="7158" y="1762"/>
                  <a:pt x="7145" y="1748"/>
                  <a:pt x="7139" y="1727"/>
                </a:cubicBezTo>
                <a:cubicBezTo>
                  <a:pt x="7133" y="1703"/>
                  <a:pt x="7121" y="1684"/>
                  <a:pt x="7108" y="1670"/>
                </a:cubicBezTo>
                <a:cubicBezTo>
                  <a:pt x="7075" y="1688"/>
                  <a:pt x="7051" y="1812"/>
                  <a:pt x="7050" y="2009"/>
                </a:cubicBezTo>
                <a:cubicBezTo>
                  <a:pt x="7050" y="2231"/>
                  <a:pt x="7042" y="2251"/>
                  <a:pt x="6865" y="2448"/>
                </a:cubicBezTo>
                <a:cubicBezTo>
                  <a:pt x="6854" y="2460"/>
                  <a:pt x="6844" y="2468"/>
                  <a:pt x="6833" y="2479"/>
                </a:cubicBezTo>
                <a:cubicBezTo>
                  <a:pt x="6822" y="2520"/>
                  <a:pt x="6792" y="2553"/>
                  <a:pt x="6765" y="2553"/>
                </a:cubicBezTo>
                <a:cubicBezTo>
                  <a:pt x="6759" y="2553"/>
                  <a:pt x="6753" y="2559"/>
                  <a:pt x="6747" y="2563"/>
                </a:cubicBezTo>
                <a:cubicBezTo>
                  <a:pt x="6736" y="2572"/>
                  <a:pt x="6725" y="2585"/>
                  <a:pt x="6715" y="2593"/>
                </a:cubicBezTo>
                <a:cubicBezTo>
                  <a:pt x="6708" y="2604"/>
                  <a:pt x="6701" y="2615"/>
                  <a:pt x="6697" y="2629"/>
                </a:cubicBezTo>
                <a:cubicBezTo>
                  <a:pt x="6687" y="2670"/>
                  <a:pt x="6655" y="2704"/>
                  <a:pt x="6626" y="2704"/>
                </a:cubicBezTo>
                <a:cubicBezTo>
                  <a:pt x="6613" y="2704"/>
                  <a:pt x="6602" y="2711"/>
                  <a:pt x="6593" y="2720"/>
                </a:cubicBezTo>
                <a:cubicBezTo>
                  <a:pt x="6595" y="2736"/>
                  <a:pt x="6591" y="2748"/>
                  <a:pt x="6579" y="2751"/>
                </a:cubicBezTo>
                <a:cubicBezTo>
                  <a:pt x="6578" y="2756"/>
                  <a:pt x="6574" y="2760"/>
                  <a:pt x="6574" y="2766"/>
                </a:cubicBezTo>
                <a:cubicBezTo>
                  <a:pt x="6574" y="2801"/>
                  <a:pt x="6547" y="2750"/>
                  <a:pt x="6514" y="2654"/>
                </a:cubicBezTo>
                <a:cubicBezTo>
                  <a:pt x="6471" y="2527"/>
                  <a:pt x="6429" y="2474"/>
                  <a:pt x="6361" y="2463"/>
                </a:cubicBezTo>
                <a:cubicBezTo>
                  <a:pt x="6316" y="2455"/>
                  <a:pt x="6289" y="2463"/>
                  <a:pt x="6277" y="2486"/>
                </a:cubicBezTo>
                <a:cubicBezTo>
                  <a:pt x="6262" y="2540"/>
                  <a:pt x="6280" y="2603"/>
                  <a:pt x="6331" y="2603"/>
                </a:cubicBezTo>
                <a:cubicBezTo>
                  <a:pt x="6332" y="2603"/>
                  <a:pt x="6334" y="2606"/>
                  <a:pt x="6335" y="2607"/>
                </a:cubicBezTo>
                <a:cubicBezTo>
                  <a:pt x="6335" y="2605"/>
                  <a:pt x="6336" y="2605"/>
                  <a:pt x="6336" y="2603"/>
                </a:cubicBezTo>
                <a:cubicBezTo>
                  <a:pt x="6336" y="2573"/>
                  <a:pt x="6352" y="2562"/>
                  <a:pt x="6371" y="2579"/>
                </a:cubicBezTo>
                <a:cubicBezTo>
                  <a:pt x="6387" y="2593"/>
                  <a:pt x="6391" y="2619"/>
                  <a:pt x="6387" y="2642"/>
                </a:cubicBezTo>
                <a:cubicBezTo>
                  <a:pt x="6405" y="2664"/>
                  <a:pt x="6421" y="2695"/>
                  <a:pt x="6431" y="2729"/>
                </a:cubicBezTo>
                <a:cubicBezTo>
                  <a:pt x="6443" y="2765"/>
                  <a:pt x="6448" y="2791"/>
                  <a:pt x="6449" y="2811"/>
                </a:cubicBezTo>
                <a:cubicBezTo>
                  <a:pt x="6476" y="2843"/>
                  <a:pt x="6410" y="2987"/>
                  <a:pt x="6349" y="3028"/>
                </a:cubicBezTo>
                <a:cubicBezTo>
                  <a:pt x="6329" y="3052"/>
                  <a:pt x="6313" y="3076"/>
                  <a:pt x="6288" y="3101"/>
                </a:cubicBezTo>
                <a:cubicBezTo>
                  <a:pt x="6274" y="3115"/>
                  <a:pt x="6272" y="3115"/>
                  <a:pt x="6259" y="3127"/>
                </a:cubicBezTo>
                <a:cubicBezTo>
                  <a:pt x="6258" y="3131"/>
                  <a:pt x="6255" y="3134"/>
                  <a:pt x="6254" y="3137"/>
                </a:cubicBezTo>
                <a:cubicBezTo>
                  <a:pt x="6243" y="3177"/>
                  <a:pt x="6219" y="3196"/>
                  <a:pt x="6201" y="3180"/>
                </a:cubicBezTo>
                <a:cubicBezTo>
                  <a:pt x="6201" y="3180"/>
                  <a:pt x="6200" y="3180"/>
                  <a:pt x="6200" y="3180"/>
                </a:cubicBezTo>
                <a:cubicBezTo>
                  <a:pt x="6187" y="3191"/>
                  <a:pt x="6170" y="3210"/>
                  <a:pt x="6160" y="3217"/>
                </a:cubicBezTo>
                <a:cubicBezTo>
                  <a:pt x="6154" y="3238"/>
                  <a:pt x="6137" y="3255"/>
                  <a:pt x="6115" y="3255"/>
                </a:cubicBezTo>
                <a:cubicBezTo>
                  <a:pt x="6087" y="3255"/>
                  <a:pt x="6064" y="3272"/>
                  <a:pt x="6064" y="3294"/>
                </a:cubicBezTo>
                <a:cubicBezTo>
                  <a:pt x="6064" y="3305"/>
                  <a:pt x="6036" y="3333"/>
                  <a:pt x="5996" y="3368"/>
                </a:cubicBezTo>
                <a:cubicBezTo>
                  <a:pt x="5993" y="3371"/>
                  <a:pt x="5992" y="3374"/>
                  <a:pt x="5988" y="3377"/>
                </a:cubicBezTo>
                <a:cubicBezTo>
                  <a:pt x="5978" y="3391"/>
                  <a:pt x="5968" y="3404"/>
                  <a:pt x="5960" y="3404"/>
                </a:cubicBezTo>
                <a:cubicBezTo>
                  <a:pt x="5958" y="3404"/>
                  <a:pt x="5958" y="3402"/>
                  <a:pt x="5956" y="3401"/>
                </a:cubicBezTo>
                <a:cubicBezTo>
                  <a:pt x="5915" y="3434"/>
                  <a:pt x="5872" y="3470"/>
                  <a:pt x="5818" y="3508"/>
                </a:cubicBezTo>
                <a:cubicBezTo>
                  <a:pt x="5780" y="3535"/>
                  <a:pt x="5748" y="3561"/>
                  <a:pt x="5713" y="3587"/>
                </a:cubicBezTo>
                <a:cubicBezTo>
                  <a:pt x="5712" y="3594"/>
                  <a:pt x="5708" y="3596"/>
                  <a:pt x="5701" y="3596"/>
                </a:cubicBezTo>
                <a:cubicBezTo>
                  <a:pt x="5616" y="3660"/>
                  <a:pt x="5544" y="3719"/>
                  <a:pt x="5527" y="3742"/>
                </a:cubicBezTo>
                <a:cubicBezTo>
                  <a:pt x="5485" y="3800"/>
                  <a:pt x="5433" y="3823"/>
                  <a:pt x="5407" y="3793"/>
                </a:cubicBezTo>
                <a:cubicBezTo>
                  <a:pt x="5401" y="3786"/>
                  <a:pt x="5370" y="3819"/>
                  <a:pt x="5337" y="3868"/>
                </a:cubicBezTo>
                <a:cubicBezTo>
                  <a:pt x="5304" y="3916"/>
                  <a:pt x="5263" y="3944"/>
                  <a:pt x="5246" y="3928"/>
                </a:cubicBezTo>
                <a:cubicBezTo>
                  <a:pt x="5238" y="3921"/>
                  <a:pt x="5230" y="3919"/>
                  <a:pt x="5224" y="3923"/>
                </a:cubicBezTo>
                <a:cubicBezTo>
                  <a:pt x="5224" y="3923"/>
                  <a:pt x="5224" y="3923"/>
                  <a:pt x="5223" y="3923"/>
                </a:cubicBezTo>
                <a:cubicBezTo>
                  <a:pt x="5218" y="3927"/>
                  <a:pt x="5215" y="3936"/>
                  <a:pt x="5215" y="3949"/>
                </a:cubicBezTo>
                <a:cubicBezTo>
                  <a:pt x="5215" y="3999"/>
                  <a:pt x="5084" y="4083"/>
                  <a:pt x="5036" y="4065"/>
                </a:cubicBezTo>
                <a:cubicBezTo>
                  <a:pt x="5022" y="4059"/>
                  <a:pt x="5011" y="4076"/>
                  <a:pt x="5011" y="4102"/>
                </a:cubicBezTo>
                <a:cubicBezTo>
                  <a:pt x="5011" y="4147"/>
                  <a:pt x="4860" y="4241"/>
                  <a:pt x="4855" y="4200"/>
                </a:cubicBezTo>
                <a:cubicBezTo>
                  <a:pt x="4854" y="4189"/>
                  <a:pt x="4826" y="4220"/>
                  <a:pt x="4793" y="4268"/>
                </a:cubicBezTo>
                <a:cubicBezTo>
                  <a:pt x="4761" y="4316"/>
                  <a:pt x="4693" y="4369"/>
                  <a:pt x="4643" y="4385"/>
                </a:cubicBezTo>
                <a:cubicBezTo>
                  <a:pt x="4372" y="4470"/>
                  <a:pt x="4272" y="4593"/>
                  <a:pt x="4292" y="4814"/>
                </a:cubicBezTo>
                <a:cubicBezTo>
                  <a:pt x="4298" y="4886"/>
                  <a:pt x="4002" y="4921"/>
                  <a:pt x="3244" y="4937"/>
                </a:cubicBezTo>
                <a:cubicBezTo>
                  <a:pt x="2804" y="4947"/>
                  <a:pt x="2343" y="4970"/>
                  <a:pt x="2218" y="4988"/>
                </a:cubicBezTo>
                <a:cubicBezTo>
                  <a:pt x="1995" y="5020"/>
                  <a:pt x="1992" y="5022"/>
                  <a:pt x="2028" y="5139"/>
                </a:cubicBezTo>
                <a:cubicBezTo>
                  <a:pt x="2067" y="5264"/>
                  <a:pt x="2143" y="5307"/>
                  <a:pt x="2111" y="5186"/>
                </a:cubicBezTo>
                <a:cubicBezTo>
                  <a:pt x="2095" y="5127"/>
                  <a:pt x="2171" y="5114"/>
                  <a:pt x="2568" y="5110"/>
                </a:cubicBezTo>
                <a:cubicBezTo>
                  <a:pt x="2882" y="5107"/>
                  <a:pt x="3037" y="5123"/>
                  <a:pt x="3023" y="5156"/>
                </a:cubicBezTo>
                <a:cubicBezTo>
                  <a:pt x="3012" y="5184"/>
                  <a:pt x="3017" y="5207"/>
                  <a:pt x="3035" y="5207"/>
                </a:cubicBezTo>
                <a:cubicBezTo>
                  <a:pt x="3053" y="5207"/>
                  <a:pt x="3074" y="5180"/>
                  <a:pt x="3082" y="5145"/>
                </a:cubicBezTo>
                <a:cubicBezTo>
                  <a:pt x="3092" y="5098"/>
                  <a:pt x="3111" y="5100"/>
                  <a:pt x="3158" y="5157"/>
                </a:cubicBezTo>
                <a:cubicBezTo>
                  <a:pt x="3206" y="5215"/>
                  <a:pt x="3224" y="5217"/>
                  <a:pt x="3235" y="5170"/>
                </a:cubicBezTo>
                <a:cubicBezTo>
                  <a:pt x="3254" y="5089"/>
                  <a:pt x="3335" y="5089"/>
                  <a:pt x="3356" y="5170"/>
                </a:cubicBezTo>
                <a:cubicBezTo>
                  <a:pt x="3367" y="5213"/>
                  <a:pt x="3388" y="5201"/>
                  <a:pt x="3426" y="5132"/>
                </a:cubicBezTo>
                <a:cubicBezTo>
                  <a:pt x="3474" y="5043"/>
                  <a:pt x="3479" y="5042"/>
                  <a:pt x="3480" y="5120"/>
                </a:cubicBezTo>
                <a:cubicBezTo>
                  <a:pt x="3481" y="5168"/>
                  <a:pt x="3498" y="5207"/>
                  <a:pt x="3519" y="5207"/>
                </a:cubicBezTo>
                <a:cubicBezTo>
                  <a:pt x="3540" y="5207"/>
                  <a:pt x="3548" y="5173"/>
                  <a:pt x="3537" y="5132"/>
                </a:cubicBezTo>
                <a:cubicBezTo>
                  <a:pt x="3520" y="5068"/>
                  <a:pt x="3575" y="5057"/>
                  <a:pt x="3907" y="5057"/>
                </a:cubicBezTo>
                <a:cubicBezTo>
                  <a:pt x="4144" y="5057"/>
                  <a:pt x="4297" y="5076"/>
                  <a:pt x="4297" y="5107"/>
                </a:cubicBezTo>
                <a:cubicBezTo>
                  <a:pt x="4297" y="5134"/>
                  <a:pt x="4314" y="5157"/>
                  <a:pt x="4334" y="5157"/>
                </a:cubicBezTo>
                <a:cubicBezTo>
                  <a:pt x="4353" y="5157"/>
                  <a:pt x="4359" y="5134"/>
                  <a:pt x="4348" y="5107"/>
                </a:cubicBezTo>
                <a:cubicBezTo>
                  <a:pt x="4318" y="5036"/>
                  <a:pt x="4377" y="5045"/>
                  <a:pt x="4428" y="5119"/>
                </a:cubicBezTo>
                <a:cubicBezTo>
                  <a:pt x="4461" y="5168"/>
                  <a:pt x="4476" y="5166"/>
                  <a:pt x="4502" y="5107"/>
                </a:cubicBezTo>
                <a:cubicBezTo>
                  <a:pt x="4529" y="5044"/>
                  <a:pt x="4534" y="5047"/>
                  <a:pt x="4534" y="5122"/>
                </a:cubicBezTo>
                <a:cubicBezTo>
                  <a:pt x="4535" y="5241"/>
                  <a:pt x="4414" y="5433"/>
                  <a:pt x="4384" y="5361"/>
                </a:cubicBezTo>
                <a:cubicBezTo>
                  <a:pt x="4371" y="5331"/>
                  <a:pt x="4381" y="5305"/>
                  <a:pt x="4405" y="5303"/>
                </a:cubicBezTo>
                <a:cubicBezTo>
                  <a:pt x="4430" y="5300"/>
                  <a:pt x="4405" y="5279"/>
                  <a:pt x="4349" y="5254"/>
                </a:cubicBezTo>
                <a:cubicBezTo>
                  <a:pt x="4294" y="5230"/>
                  <a:pt x="4241" y="5226"/>
                  <a:pt x="4231" y="5245"/>
                </a:cubicBezTo>
                <a:cubicBezTo>
                  <a:pt x="4220" y="5265"/>
                  <a:pt x="4179" y="5309"/>
                  <a:pt x="4138" y="5342"/>
                </a:cubicBezTo>
                <a:cubicBezTo>
                  <a:pt x="4080" y="5390"/>
                  <a:pt x="4061" y="5390"/>
                  <a:pt x="4048" y="5342"/>
                </a:cubicBezTo>
                <a:cubicBezTo>
                  <a:pt x="4035" y="5298"/>
                  <a:pt x="4021" y="5302"/>
                  <a:pt x="3995" y="5357"/>
                </a:cubicBezTo>
                <a:cubicBezTo>
                  <a:pt x="3967" y="5416"/>
                  <a:pt x="3951" y="5419"/>
                  <a:pt x="3918" y="5370"/>
                </a:cubicBezTo>
                <a:cubicBezTo>
                  <a:pt x="3864" y="5291"/>
                  <a:pt x="3833" y="5291"/>
                  <a:pt x="3812" y="5370"/>
                </a:cubicBezTo>
                <a:cubicBezTo>
                  <a:pt x="3801" y="5412"/>
                  <a:pt x="3830" y="5431"/>
                  <a:pt x="3902" y="5429"/>
                </a:cubicBezTo>
                <a:cubicBezTo>
                  <a:pt x="4064" y="5424"/>
                  <a:pt x="4072" y="5453"/>
                  <a:pt x="3955" y="5617"/>
                </a:cubicBezTo>
                <a:cubicBezTo>
                  <a:pt x="3876" y="5729"/>
                  <a:pt x="3859" y="5780"/>
                  <a:pt x="3891" y="5809"/>
                </a:cubicBezTo>
                <a:cubicBezTo>
                  <a:pt x="3925" y="5840"/>
                  <a:pt x="3922" y="5866"/>
                  <a:pt x="3880" y="5929"/>
                </a:cubicBezTo>
                <a:cubicBezTo>
                  <a:pt x="3809" y="6033"/>
                  <a:pt x="3790" y="6029"/>
                  <a:pt x="3810" y="5916"/>
                </a:cubicBezTo>
                <a:cubicBezTo>
                  <a:pt x="3819" y="5865"/>
                  <a:pt x="3800" y="5784"/>
                  <a:pt x="3768" y="5737"/>
                </a:cubicBezTo>
                <a:cubicBezTo>
                  <a:pt x="3714" y="5657"/>
                  <a:pt x="3708" y="5658"/>
                  <a:pt x="3671" y="5767"/>
                </a:cubicBezTo>
                <a:cubicBezTo>
                  <a:pt x="3649" y="5831"/>
                  <a:pt x="3606" y="5880"/>
                  <a:pt x="3577" y="5877"/>
                </a:cubicBezTo>
                <a:cubicBezTo>
                  <a:pt x="3541" y="5873"/>
                  <a:pt x="3530" y="5903"/>
                  <a:pt x="3541" y="5965"/>
                </a:cubicBezTo>
                <a:cubicBezTo>
                  <a:pt x="3550" y="6016"/>
                  <a:pt x="3569" y="6045"/>
                  <a:pt x="3585" y="6031"/>
                </a:cubicBezTo>
                <a:cubicBezTo>
                  <a:pt x="3600" y="6017"/>
                  <a:pt x="3622" y="6030"/>
                  <a:pt x="3634" y="6058"/>
                </a:cubicBezTo>
                <a:cubicBezTo>
                  <a:pt x="3646" y="6086"/>
                  <a:pt x="3632" y="6108"/>
                  <a:pt x="3605" y="6108"/>
                </a:cubicBezTo>
                <a:cubicBezTo>
                  <a:pt x="3577" y="6108"/>
                  <a:pt x="3547" y="6136"/>
                  <a:pt x="3538" y="6171"/>
                </a:cubicBezTo>
                <a:cubicBezTo>
                  <a:pt x="3525" y="6218"/>
                  <a:pt x="3511" y="6215"/>
                  <a:pt x="3484" y="6159"/>
                </a:cubicBezTo>
                <a:cubicBezTo>
                  <a:pt x="3451" y="6092"/>
                  <a:pt x="3443" y="6092"/>
                  <a:pt x="3413" y="6159"/>
                </a:cubicBezTo>
                <a:cubicBezTo>
                  <a:pt x="3390" y="6210"/>
                  <a:pt x="3371" y="6216"/>
                  <a:pt x="3353" y="6179"/>
                </a:cubicBezTo>
                <a:cubicBezTo>
                  <a:pt x="3320" y="6107"/>
                  <a:pt x="3176" y="6054"/>
                  <a:pt x="3176" y="6113"/>
                </a:cubicBezTo>
                <a:cubicBezTo>
                  <a:pt x="3176" y="6137"/>
                  <a:pt x="3152" y="6159"/>
                  <a:pt x="3124" y="6159"/>
                </a:cubicBezTo>
                <a:cubicBezTo>
                  <a:pt x="3096" y="6159"/>
                  <a:pt x="3073" y="6178"/>
                  <a:pt x="3073" y="6203"/>
                </a:cubicBezTo>
                <a:cubicBezTo>
                  <a:pt x="3073" y="6264"/>
                  <a:pt x="3206" y="6309"/>
                  <a:pt x="3228" y="6256"/>
                </a:cubicBezTo>
                <a:cubicBezTo>
                  <a:pt x="3251" y="6201"/>
                  <a:pt x="3345" y="6252"/>
                  <a:pt x="3345" y="6319"/>
                </a:cubicBezTo>
                <a:cubicBezTo>
                  <a:pt x="3345" y="6347"/>
                  <a:pt x="3323" y="6357"/>
                  <a:pt x="3296" y="6341"/>
                </a:cubicBezTo>
                <a:cubicBezTo>
                  <a:pt x="3268" y="6326"/>
                  <a:pt x="3236" y="6335"/>
                  <a:pt x="3225" y="6362"/>
                </a:cubicBezTo>
                <a:cubicBezTo>
                  <a:pt x="3211" y="6395"/>
                  <a:pt x="3187" y="6393"/>
                  <a:pt x="3157" y="6356"/>
                </a:cubicBezTo>
                <a:cubicBezTo>
                  <a:pt x="3131" y="6324"/>
                  <a:pt x="3094" y="6316"/>
                  <a:pt x="3074" y="6334"/>
                </a:cubicBezTo>
                <a:cubicBezTo>
                  <a:pt x="3054" y="6352"/>
                  <a:pt x="2946" y="6368"/>
                  <a:pt x="2834" y="6370"/>
                </a:cubicBezTo>
                <a:cubicBezTo>
                  <a:pt x="2721" y="6372"/>
                  <a:pt x="2621" y="6393"/>
                  <a:pt x="2611" y="6416"/>
                </a:cubicBezTo>
                <a:cubicBezTo>
                  <a:pt x="2586" y="6477"/>
                  <a:pt x="3439" y="6468"/>
                  <a:pt x="3518" y="6406"/>
                </a:cubicBezTo>
                <a:cubicBezTo>
                  <a:pt x="3562" y="6372"/>
                  <a:pt x="3583" y="6371"/>
                  <a:pt x="3583" y="6405"/>
                </a:cubicBezTo>
                <a:cubicBezTo>
                  <a:pt x="3583" y="6433"/>
                  <a:pt x="3629" y="6449"/>
                  <a:pt x="3686" y="6439"/>
                </a:cubicBezTo>
                <a:cubicBezTo>
                  <a:pt x="3742" y="6430"/>
                  <a:pt x="3788" y="6441"/>
                  <a:pt x="3788" y="6465"/>
                </a:cubicBezTo>
                <a:cubicBezTo>
                  <a:pt x="3788" y="6489"/>
                  <a:pt x="3771" y="6509"/>
                  <a:pt x="3751" y="6509"/>
                </a:cubicBezTo>
                <a:cubicBezTo>
                  <a:pt x="3701" y="6509"/>
                  <a:pt x="3616" y="6640"/>
                  <a:pt x="3641" y="6678"/>
                </a:cubicBezTo>
                <a:cubicBezTo>
                  <a:pt x="3653" y="6695"/>
                  <a:pt x="3691" y="6709"/>
                  <a:pt x="3725" y="6709"/>
                </a:cubicBezTo>
                <a:cubicBezTo>
                  <a:pt x="3759" y="6709"/>
                  <a:pt x="3786" y="6726"/>
                  <a:pt x="3783" y="6746"/>
                </a:cubicBezTo>
                <a:cubicBezTo>
                  <a:pt x="3769" y="6878"/>
                  <a:pt x="3793" y="6919"/>
                  <a:pt x="3872" y="6897"/>
                </a:cubicBezTo>
                <a:cubicBezTo>
                  <a:pt x="3919" y="6884"/>
                  <a:pt x="3957" y="6893"/>
                  <a:pt x="3957" y="6918"/>
                </a:cubicBezTo>
                <a:cubicBezTo>
                  <a:pt x="3957" y="6996"/>
                  <a:pt x="3849" y="7027"/>
                  <a:pt x="3784" y="6968"/>
                </a:cubicBezTo>
                <a:cubicBezTo>
                  <a:pt x="3750" y="6936"/>
                  <a:pt x="3699" y="6924"/>
                  <a:pt x="3670" y="6940"/>
                </a:cubicBezTo>
                <a:cubicBezTo>
                  <a:pt x="3598" y="6981"/>
                  <a:pt x="3637" y="7056"/>
                  <a:pt x="3715" y="7026"/>
                </a:cubicBezTo>
                <a:cubicBezTo>
                  <a:pt x="3753" y="7011"/>
                  <a:pt x="3787" y="7034"/>
                  <a:pt x="3800" y="7084"/>
                </a:cubicBezTo>
                <a:cubicBezTo>
                  <a:pt x="3817" y="7151"/>
                  <a:pt x="3802" y="7163"/>
                  <a:pt x="3727" y="7150"/>
                </a:cubicBezTo>
                <a:cubicBezTo>
                  <a:pt x="3570" y="7123"/>
                  <a:pt x="3498" y="6953"/>
                  <a:pt x="3588" y="6821"/>
                </a:cubicBezTo>
                <a:cubicBezTo>
                  <a:pt x="3617" y="6778"/>
                  <a:pt x="3613" y="6733"/>
                  <a:pt x="3571" y="6636"/>
                </a:cubicBezTo>
                <a:cubicBezTo>
                  <a:pt x="3494" y="6464"/>
                  <a:pt x="3456" y="6475"/>
                  <a:pt x="3475" y="6664"/>
                </a:cubicBezTo>
                <a:cubicBezTo>
                  <a:pt x="3486" y="6774"/>
                  <a:pt x="3498" y="6799"/>
                  <a:pt x="3519" y="6751"/>
                </a:cubicBezTo>
                <a:cubicBezTo>
                  <a:pt x="3542" y="6698"/>
                  <a:pt x="3548" y="6703"/>
                  <a:pt x="3549" y="6771"/>
                </a:cubicBezTo>
                <a:cubicBezTo>
                  <a:pt x="3549" y="6819"/>
                  <a:pt x="3534" y="6859"/>
                  <a:pt x="3514" y="6859"/>
                </a:cubicBezTo>
                <a:cubicBezTo>
                  <a:pt x="3494" y="6859"/>
                  <a:pt x="3487" y="6882"/>
                  <a:pt x="3499" y="6909"/>
                </a:cubicBezTo>
                <a:cubicBezTo>
                  <a:pt x="3510" y="6937"/>
                  <a:pt x="3503" y="6960"/>
                  <a:pt x="3483" y="6960"/>
                </a:cubicBezTo>
                <a:cubicBezTo>
                  <a:pt x="3463" y="6960"/>
                  <a:pt x="3446" y="6942"/>
                  <a:pt x="3445" y="6921"/>
                </a:cubicBezTo>
                <a:cubicBezTo>
                  <a:pt x="3421" y="6501"/>
                  <a:pt x="3413" y="6478"/>
                  <a:pt x="3323" y="6548"/>
                </a:cubicBezTo>
                <a:cubicBezTo>
                  <a:pt x="3287" y="6576"/>
                  <a:pt x="3181" y="6582"/>
                  <a:pt x="3073" y="6560"/>
                </a:cubicBezTo>
                <a:cubicBezTo>
                  <a:pt x="2971" y="6540"/>
                  <a:pt x="2784" y="6528"/>
                  <a:pt x="2659" y="6534"/>
                </a:cubicBezTo>
                <a:cubicBezTo>
                  <a:pt x="2495" y="6542"/>
                  <a:pt x="2427" y="6526"/>
                  <a:pt x="2414" y="6478"/>
                </a:cubicBezTo>
                <a:cubicBezTo>
                  <a:pt x="2405" y="6441"/>
                  <a:pt x="2412" y="6398"/>
                  <a:pt x="2430" y="6382"/>
                </a:cubicBezTo>
                <a:cubicBezTo>
                  <a:pt x="2448" y="6366"/>
                  <a:pt x="2462" y="6376"/>
                  <a:pt x="2462" y="6405"/>
                </a:cubicBezTo>
                <a:cubicBezTo>
                  <a:pt x="2462" y="6434"/>
                  <a:pt x="2485" y="6458"/>
                  <a:pt x="2513" y="6458"/>
                </a:cubicBezTo>
                <a:cubicBezTo>
                  <a:pt x="2579" y="6458"/>
                  <a:pt x="2579" y="6379"/>
                  <a:pt x="2513" y="6341"/>
                </a:cubicBezTo>
                <a:cubicBezTo>
                  <a:pt x="2396" y="6275"/>
                  <a:pt x="2198" y="6515"/>
                  <a:pt x="2198" y="6723"/>
                </a:cubicBezTo>
                <a:cubicBezTo>
                  <a:pt x="2198" y="6799"/>
                  <a:pt x="2211" y="6872"/>
                  <a:pt x="2227" y="6886"/>
                </a:cubicBezTo>
                <a:cubicBezTo>
                  <a:pt x="2242" y="6900"/>
                  <a:pt x="2246" y="6947"/>
                  <a:pt x="2235" y="6991"/>
                </a:cubicBezTo>
                <a:cubicBezTo>
                  <a:pt x="2224" y="7034"/>
                  <a:pt x="2235" y="7090"/>
                  <a:pt x="2261" y="7114"/>
                </a:cubicBezTo>
                <a:cubicBezTo>
                  <a:pt x="2292" y="7143"/>
                  <a:pt x="2295" y="7157"/>
                  <a:pt x="2268" y="7158"/>
                </a:cubicBezTo>
                <a:cubicBezTo>
                  <a:pt x="2227" y="7159"/>
                  <a:pt x="2223" y="7636"/>
                  <a:pt x="2264" y="7738"/>
                </a:cubicBezTo>
                <a:cubicBezTo>
                  <a:pt x="2274" y="7764"/>
                  <a:pt x="2280" y="7858"/>
                  <a:pt x="2276" y="7947"/>
                </a:cubicBezTo>
                <a:cubicBezTo>
                  <a:pt x="2272" y="8045"/>
                  <a:pt x="2292" y="8147"/>
                  <a:pt x="2329" y="8205"/>
                </a:cubicBezTo>
                <a:cubicBezTo>
                  <a:pt x="2395" y="8310"/>
                  <a:pt x="2382" y="8370"/>
                  <a:pt x="2303" y="8325"/>
                </a:cubicBezTo>
                <a:cubicBezTo>
                  <a:pt x="2272" y="8308"/>
                  <a:pt x="2256" y="8323"/>
                  <a:pt x="2262" y="8366"/>
                </a:cubicBezTo>
                <a:cubicBezTo>
                  <a:pt x="2267" y="8404"/>
                  <a:pt x="2246" y="8509"/>
                  <a:pt x="2214" y="8597"/>
                </a:cubicBezTo>
                <a:cubicBezTo>
                  <a:pt x="2182" y="8685"/>
                  <a:pt x="2156" y="8793"/>
                  <a:pt x="2156" y="8837"/>
                </a:cubicBezTo>
                <a:cubicBezTo>
                  <a:pt x="2156" y="8881"/>
                  <a:pt x="2099" y="8955"/>
                  <a:pt x="2028" y="9001"/>
                </a:cubicBezTo>
                <a:cubicBezTo>
                  <a:pt x="1896" y="9087"/>
                  <a:pt x="1873" y="9096"/>
                  <a:pt x="1774" y="9106"/>
                </a:cubicBezTo>
                <a:cubicBezTo>
                  <a:pt x="1739" y="9109"/>
                  <a:pt x="1724" y="9139"/>
                  <a:pt x="1735" y="9182"/>
                </a:cubicBezTo>
                <a:cubicBezTo>
                  <a:pt x="1745" y="9220"/>
                  <a:pt x="1738" y="9265"/>
                  <a:pt x="1720" y="9282"/>
                </a:cubicBezTo>
                <a:cubicBezTo>
                  <a:pt x="1702" y="9298"/>
                  <a:pt x="1679" y="9278"/>
                  <a:pt x="1668" y="9237"/>
                </a:cubicBezTo>
                <a:cubicBezTo>
                  <a:pt x="1655" y="9184"/>
                  <a:pt x="1594" y="9160"/>
                  <a:pt x="1469" y="9156"/>
                </a:cubicBezTo>
                <a:cubicBezTo>
                  <a:pt x="1327" y="9152"/>
                  <a:pt x="1311" y="9143"/>
                  <a:pt x="1391" y="9118"/>
                </a:cubicBezTo>
                <a:cubicBezTo>
                  <a:pt x="1516" y="9079"/>
                  <a:pt x="1524" y="8963"/>
                  <a:pt x="1408" y="8877"/>
                </a:cubicBezTo>
                <a:cubicBezTo>
                  <a:pt x="1346" y="8830"/>
                  <a:pt x="1339" y="8812"/>
                  <a:pt x="1383" y="8812"/>
                </a:cubicBezTo>
                <a:cubicBezTo>
                  <a:pt x="1416" y="8811"/>
                  <a:pt x="1442" y="8784"/>
                  <a:pt x="1443" y="8749"/>
                </a:cubicBezTo>
                <a:cubicBezTo>
                  <a:pt x="1443" y="8702"/>
                  <a:pt x="1451" y="8703"/>
                  <a:pt x="1473" y="8753"/>
                </a:cubicBezTo>
                <a:cubicBezTo>
                  <a:pt x="1512" y="8844"/>
                  <a:pt x="1554" y="8685"/>
                  <a:pt x="1526" y="8554"/>
                </a:cubicBezTo>
                <a:cubicBezTo>
                  <a:pt x="1501" y="8438"/>
                  <a:pt x="1443" y="8433"/>
                  <a:pt x="1443" y="8547"/>
                </a:cubicBezTo>
                <a:cubicBezTo>
                  <a:pt x="1443" y="8621"/>
                  <a:pt x="1436" y="8619"/>
                  <a:pt x="1389" y="8533"/>
                </a:cubicBezTo>
                <a:cubicBezTo>
                  <a:pt x="1360" y="8480"/>
                  <a:pt x="1345" y="8465"/>
                  <a:pt x="1358" y="8500"/>
                </a:cubicBezTo>
                <a:cubicBezTo>
                  <a:pt x="1374" y="8548"/>
                  <a:pt x="1357" y="8558"/>
                  <a:pt x="1295" y="8535"/>
                </a:cubicBezTo>
                <a:cubicBezTo>
                  <a:pt x="1230" y="8510"/>
                  <a:pt x="1206" y="8525"/>
                  <a:pt x="1190" y="8602"/>
                </a:cubicBezTo>
                <a:cubicBezTo>
                  <a:pt x="1178" y="8656"/>
                  <a:pt x="1123" y="8728"/>
                  <a:pt x="1067" y="8762"/>
                </a:cubicBezTo>
                <a:cubicBezTo>
                  <a:pt x="1012" y="8796"/>
                  <a:pt x="966" y="8855"/>
                  <a:pt x="966" y="8893"/>
                </a:cubicBezTo>
                <a:cubicBezTo>
                  <a:pt x="966" y="8931"/>
                  <a:pt x="952" y="8963"/>
                  <a:pt x="933" y="8963"/>
                </a:cubicBezTo>
                <a:cubicBezTo>
                  <a:pt x="896" y="8963"/>
                  <a:pt x="886" y="9127"/>
                  <a:pt x="920" y="9177"/>
                </a:cubicBezTo>
                <a:cubicBezTo>
                  <a:pt x="932" y="9195"/>
                  <a:pt x="970" y="9186"/>
                  <a:pt x="1004" y="9158"/>
                </a:cubicBezTo>
                <a:cubicBezTo>
                  <a:pt x="1054" y="9119"/>
                  <a:pt x="1069" y="9126"/>
                  <a:pt x="1069" y="9188"/>
                </a:cubicBezTo>
                <a:cubicBezTo>
                  <a:pt x="1069" y="9232"/>
                  <a:pt x="1055" y="9256"/>
                  <a:pt x="1038" y="9241"/>
                </a:cubicBezTo>
                <a:cubicBezTo>
                  <a:pt x="1021" y="9226"/>
                  <a:pt x="972" y="9255"/>
                  <a:pt x="929" y="9307"/>
                </a:cubicBezTo>
                <a:cubicBezTo>
                  <a:pt x="860" y="9390"/>
                  <a:pt x="848" y="9456"/>
                  <a:pt x="832" y="9886"/>
                </a:cubicBezTo>
                <a:cubicBezTo>
                  <a:pt x="817" y="10284"/>
                  <a:pt x="823" y="10382"/>
                  <a:pt x="865" y="10422"/>
                </a:cubicBezTo>
                <a:cubicBezTo>
                  <a:pt x="903" y="10458"/>
                  <a:pt x="905" y="10477"/>
                  <a:pt x="873" y="10497"/>
                </a:cubicBezTo>
                <a:cubicBezTo>
                  <a:pt x="824" y="10527"/>
                  <a:pt x="815" y="10664"/>
                  <a:pt x="862" y="10664"/>
                </a:cubicBezTo>
                <a:cubicBezTo>
                  <a:pt x="879" y="10664"/>
                  <a:pt x="901" y="10704"/>
                  <a:pt x="910" y="10752"/>
                </a:cubicBezTo>
                <a:cubicBezTo>
                  <a:pt x="921" y="10815"/>
                  <a:pt x="928" y="10805"/>
                  <a:pt x="934" y="10714"/>
                </a:cubicBezTo>
                <a:cubicBezTo>
                  <a:pt x="945" y="10570"/>
                  <a:pt x="989" y="11089"/>
                  <a:pt x="1021" y="11737"/>
                </a:cubicBezTo>
                <a:cubicBezTo>
                  <a:pt x="1040" y="12120"/>
                  <a:pt x="1049" y="12172"/>
                  <a:pt x="1087" y="12095"/>
                </a:cubicBezTo>
                <a:cubicBezTo>
                  <a:pt x="1112" y="12046"/>
                  <a:pt x="1122" y="11969"/>
                  <a:pt x="1111" y="11924"/>
                </a:cubicBezTo>
                <a:cubicBezTo>
                  <a:pt x="1094" y="11852"/>
                  <a:pt x="1100" y="11853"/>
                  <a:pt x="1161" y="11931"/>
                </a:cubicBezTo>
                <a:cubicBezTo>
                  <a:pt x="1258" y="12056"/>
                  <a:pt x="1282" y="12401"/>
                  <a:pt x="1196" y="12434"/>
                </a:cubicBezTo>
                <a:cubicBezTo>
                  <a:pt x="1142" y="12455"/>
                  <a:pt x="1136" y="12494"/>
                  <a:pt x="1154" y="12725"/>
                </a:cubicBezTo>
                <a:cubicBezTo>
                  <a:pt x="1201" y="13354"/>
                  <a:pt x="1227" y="13451"/>
                  <a:pt x="1258" y="13110"/>
                </a:cubicBezTo>
                <a:cubicBezTo>
                  <a:pt x="1296" y="12692"/>
                  <a:pt x="1312" y="12616"/>
                  <a:pt x="1359" y="12616"/>
                </a:cubicBezTo>
                <a:cubicBezTo>
                  <a:pt x="1386" y="12616"/>
                  <a:pt x="1408" y="12653"/>
                  <a:pt x="1408" y="12696"/>
                </a:cubicBezTo>
                <a:cubicBezTo>
                  <a:pt x="1408" y="12740"/>
                  <a:pt x="1427" y="12766"/>
                  <a:pt x="1450" y="12755"/>
                </a:cubicBezTo>
                <a:cubicBezTo>
                  <a:pt x="1473" y="12743"/>
                  <a:pt x="1511" y="12790"/>
                  <a:pt x="1535" y="12857"/>
                </a:cubicBezTo>
                <a:cubicBezTo>
                  <a:pt x="1588" y="13008"/>
                  <a:pt x="1588" y="13020"/>
                  <a:pt x="1535" y="13004"/>
                </a:cubicBezTo>
                <a:cubicBezTo>
                  <a:pt x="1511" y="12997"/>
                  <a:pt x="1497" y="13031"/>
                  <a:pt x="1503" y="13082"/>
                </a:cubicBezTo>
                <a:cubicBezTo>
                  <a:pt x="1511" y="13146"/>
                  <a:pt x="1496" y="13169"/>
                  <a:pt x="1453" y="13158"/>
                </a:cubicBezTo>
                <a:cubicBezTo>
                  <a:pt x="1409" y="13147"/>
                  <a:pt x="1388" y="13178"/>
                  <a:pt x="1381" y="13274"/>
                </a:cubicBezTo>
                <a:cubicBezTo>
                  <a:pt x="1371" y="13403"/>
                  <a:pt x="1375" y="13407"/>
                  <a:pt x="1560" y="13405"/>
                </a:cubicBezTo>
                <a:cubicBezTo>
                  <a:pt x="1664" y="13404"/>
                  <a:pt x="1759" y="13418"/>
                  <a:pt x="1771" y="13436"/>
                </a:cubicBezTo>
                <a:cubicBezTo>
                  <a:pt x="1796" y="13473"/>
                  <a:pt x="1736" y="13480"/>
                  <a:pt x="1485" y="13469"/>
                </a:cubicBezTo>
                <a:cubicBezTo>
                  <a:pt x="1386" y="13464"/>
                  <a:pt x="1306" y="13482"/>
                  <a:pt x="1306" y="13509"/>
                </a:cubicBezTo>
                <a:cubicBezTo>
                  <a:pt x="1306" y="13536"/>
                  <a:pt x="1276" y="13547"/>
                  <a:pt x="1238" y="13532"/>
                </a:cubicBezTo>
                <a:cubicBezTo>
                  <a:pt x="1200" y="13518"/>
                  <a:pt x="1171" y="13531"/>
                  <a:pt x="1171" y="13562"/>
                </a:cubicBezTo>
                <a:cubicBezTo>
                  <a:pt x="1171" y="13593"/>
                  <a:pt x="1141" y="13618"/>
                  <a:pt x="1106" y="13618"/>
                </a:cubicBezTo>
                <a:cubicBezTo>
                  <a:pt x="1002" y="13618"/>
                  <a:pt x="995" y="13759"/>
                  <a:pt x="1089" y="13968"/>
                </a:cubicBezTo>
                <a:cubicBezTo>
                  <a:pt x="1175" y="14160"/>
                  <a:pt x="1180" y="14161"/>
                  <a:pt x="1341" y="14133"/>
                </a:cubicBezTo>
                <a:cubicBezTo>
                  <a:pt x="1483" y="14108"/>
                  <a:pt x="1520" y="14123"/>
                  <a:pt x="1618" y="14237"/>
                </a:cubicBezTo>
                <a:cubicBezTo>
                  <a:pt x="1770" y="14413"/>
                  <a:pt x="1816" y="14405"/>
                  <a:pt x="1816" y="14202"/>
                </a:cubicBezTo>
                <a:cubicBezTo>
                  <a:pt x="1816" y="13996"/>
                  <a:pt x="1911" y="13919"/>
                  <a:pt x="2158" y="13919"/>
                </a:cubicBezTo>
                <a:cubicBezTo>
                  <a:pt x="2416" y="13919"/>
                  <a:pt x="2372" y="13785"/>
                  <a:pt x="2074" y="13667"/>
                </a:cubicBezTo>
                <a:cubicBezTo>
                  <a:pt x="1932" y="13610"/>
                  <a:pt x="1919" y="13595"/>
                  <a:pt x="1981" y="13561"/>
                </a:cubicBezTo>
                <a:cubicBezTo>
                  <a:pt x="2025" y="13537"/>
                  <a:pt x="2053" y="13477"/>
                  <a:pt x="2053" y="13413"/>
                </a:cubicBezTo>
                <a:cubicBezTo>
                  <a:pt x="2053" y="13321"/>
                  <a:pt x="2040" y="13308"/>
                  <a:pt x="1959" y="13332"/>
                </a:cubicBezTo>
                <a:cubicBezTo>
                  <a:pt x="1871" y="13358"/>
                  <a:pt x="1861" y="13345"/>
                  <a:pt x="1819" y="13137"/>
                </a:cubicBezTo>
                <a:cubicBezTo>
                  <a:pt x="1786" y="12971"/>
                  <a:pt x="1764" y="12927"/>
                  <a:pt x="1733" y="12965"/>
                </a:cubicBezTo>
                <a:cubicBezTo>
                  <a:pt x="1710" y="12993"/>
                  <a:pt x="1681" y="13002"/>
                  <a:pt x="1669" y="12983"/>
                </a:cubicBezTo>
                <a:cubicBezTo>
                  <a:pt x="1630" y="12926"/>
                  <a:pt x="1644" y="12868"/>
                  <a:pt x="1697" y="12868"/>
                </a:cubicBezTo>
                <a:cubicBezTo>
                  <a:pt x="1725" y="12868"/>
                  <a:pt x="1748" y="12845"/>
                  <a:pt x="1748" y="12818"/>
                </a:cubicBezTo>
                <a:cubicBezTo>
                  <a:pt x="1748" y="12792"/>
                  <a:pt x="1725" y="12783"/>
                  <a:pt x="1697" y="12799"/>
                </a:cubicBezTo>
                <a:cubicBezTo>
                  <a:pt x="1669" y="12814"/>
                  <a:pt x="1647" y="12806"/>
                  <a:pt x="1647" y="12779"/>
                </a:cubicBezTo>
                <a:cubicBezTo>
                  <a:pt x="1647" y="12696"/>
                  <a:pt x="1784" y="12667"/>
                  <a:pt x="1805" y="12746"/>
                </a:cubicBezTo>
                <a:cubicBezTo>
                  <a:pt x="1815" y="12785"/>
                  <a:pt x="1843" y="12817"/>
                  <a:pt x="1867" y="12817"/>
                </a:cubicBezTo>
                <a:cubicBezTo>
                  <a:pt x="1891" y="12817"/>
                  <a:pt x="1920" y="12868"/>
                  <a:pt x="1930" y="12929"/>
                </a:cubicBezTo>
                <a:cubicBezTo>
                  <a:pt x="1941" y="12991"/>
                  <a:pt x="1971" y="13086"/>
                  <a:pt x="1997" y="13139"/>
                </a:cubicBezTo>
                <a:cubicBezTo>
                  <a:pt x="2042" y="13229"/>
                  <a:pt x="2044" y="13226"/>
                  <a:pt x="2041" y="13081"/>
                </a:cubicBezTo>
                <a:cubicBezTo>
                  <a:pt x="2039" y="12997"/>
                  <a:pt x="2025" y="12937"/>
                  <a:pt x="2011" y="12949"/>
                </a:cubicBezTo>
                <a:cubicBezTo>
                  <a:pt x="1997" y="12962"/>
                  <a:pt x="1985" y="12865"/>
                  <a:pt x="1984" y="12733"/>
                </a:cubicBezTo>
                <a:cubicBezTo>
                  <a:pt x="1982" y="12568"/>
                  <a:pt x="1973" y="12522"/>
                  <a:pt x="1956" y="12588"/>
                </a:cubicBezTo>
                <a:cubicBezTo>
                  <a:pt x="1931" y="12681"/>
                  <a:pt x="1928" y="12680"/>
                  <a:pt x="1909" y="12573"/>
                </a:cubicBezTo>
                <a:cubicBezTo>
                  <a:pt x="1896" y="12499"/>
                  <a:pt x="1907" y="12451"/>
                  <a:pt x="1939" y="12432"/>
                </a:cubicBezTo>
                <a:cubicBezTo>
                  <a:pt x="1967" y="12417"/>
                  <a:pt x="1985" y="12365"/>
                  <a:pt x="1980" y="12318"/>
                </a:cubicBezTo>
                <a:cubicBezTo>
                  <a:pt x="1974" y="12270"/>
                  <a:pt x="1988" y="12196"/>
                  <a:pt x="2012" y="12154"/>
                </a:cubicBezTo>
                <a:cubicBezTo>
                  <a:pt x="2048" y="12090"/>
                  <a:pt x="2046" y="12045"/>
                  <a:pt x="1999" y="11898"/>
                </a:cubicBezTo>
                <a:cubicBezTo>
                  <a:pt x="1951" y="11749"/>
                  <a:pt x="1931" y="11728"/>
                  <a:pt x="1879" y="11770"/>
                </a:cubicBezTo>
                <a:cubicBezTo>
                  <a:pt x="1828" y="11810"/>
                  <a:pt x="1816" y="11800"/>
                  <a:pt x="1816" y="11720"/>
                </a:cubicBezTo>
                <a:cubicBezTo>
                  <a:pt x="1816" y="11666"/>
                  <a:pt x="1839" y="11589"/>
                  <a:pt x="1866" y="11548"/>
                </a:cubicBezTo>
                <a:cubicBezTo>
                  <a:pt x="1910" y="11484"/>
                  <a:pt x="1910" y="11471"/>
                  <a:pt x="1867" y="11446"/>
                </a:cubicBezTo>
                <a:cubicBezTo>
                  <a:pt x="1840" y="11431"/>
                  <a:pt x="1826" y="11386"/>
                  <a:pt x="1836" y="11345"/>
                </a:cubicBezTo>
                <a:cubicBezTo>
                  <a:pt x="1860" y="11254"/>
                  <a:pt x="1952" y="11297"/>
                  <a:pt x="1952" y="11400"/>
                </a:cubicBezTo>
                <a:cubicBezTo>
                  <a:pt x="1952" y="11456"/>
                  <a:pt x="1974" y="11467"/>
                  <a:pt x="2040" y="11443"/>
                </a:cubicBezTo>
                <a:cubicBezTo>
                  <a:pt x="2089" y="11425"/>
                  <a:pt x="2147" y="11433"/>
                  <a:pt x="2170" y="11460"/>
                </a:cubicBezTo>
                <a:cubicBezTo>
                  <a:pt x="2250" y="11558"/>
                  <a:pt x="2711" y="11628"/>
                  <a:pt x="3058" y="11594"/>
                </a:cubicBezTo>
                <a:cubicBezTo>
                  <a:pt x="3522" y="11548"/>
                  <a:pt x="3520" y="11547"/>
                  <a:pt x="3512" y="11989"/>
                </a:cubicBezTo>
                <a:cubicBezTo>
                  <a:pt x="3507" y="12297"/>
                  <a:pt x="3494" y="12364"/>
                  <a:pt x="3426" y="12454"/>
                </a:cubicBezTo>
                <a:cubicBezTo>
                  <a:pt x="3382" y="12512"/>
                  <a:pt x="3345" y="12532"/>
                  <a:pt x="3344" y="12499"/>
                </a:cubicBezTo>
                <a:cubicBezTo>
                  <a:pt x="3344" y="12460"/>
                  <a:pt x="3336" y="12458"/>
                  <a:pt x="3319" y="12493"/>
                </a:cubicBezTo>
                <a:cubicBezTo>
                  <a:pt x="3305" y="12521"/>
                  <a:pt x="3232" y="12575"/>
                  <a:pt x="3156" y="12611"/>
                </a:cubicBezTo>
                <a:cubicBezTo>
                  <a:pt x="3080" y="12648"/>
                  <a:pt x="2999" y="12720"/>
                  <a:pt x="2977" y="12773"/>
                </a:cubicBezTo>
                <a:cubicBezTo>
                  <a:pt x="2942" y="12856"/>
                  <a:pt x="2950" y="12887"/>
                  <a:pt x="3031" y="12991"/>
                </a:cubicBezTo>
                <a:cubicBezTo>
                  <a:pt x="3085" y="13062"/>
                  <a:pt x="3168" y="13115"/>
                  <a:pt x="3228" y="13115"/>
                </a:cubicBezTo>
                <a:cubicBezTo>
                  <a:pt x="3284" y="13116"/>
                  <a:pt x="3360" y="13148"/>
                  <a:pt x="3397" y="13185"/>
                </a:cubicBezTo>
                <a:cubicBezTo>
                  <a:pt x="3477" y="13265"/>
                  <a:pt x="3865" y="13324"/>
                  <a:pt x="4039" y="13283"/>
                </a:cubicBezTo>
                <a:cubicBezTo>
                  <a:pt x="4113" y="13265"/>
                  <a:pt x="4161" y="13226"/>
                  <a:pt x="4161" y="13183"/>
                </a:cubicBezTo>
                <a:cubicBezTo>
                  <a:pt x="4161" y="13143"/>
                  <a:pt x="4175" y="13125"/>
                  <a:pt x="4193" y="13141"/>
                </a:cubicBezTo>
                <a:cubicBezTo>
                  <a:pt x="4236" y="13180"/>
                  <a:pt x="4282" y="12816"/>
                  <a:pt x="4239" y="12774"/>
                </a:cubicBezTo>
                <a:cubicBezTo>
                  <a:pt x="4217" y="12754"/>
                  <a:pt x="4218" y="12574"/>
                  <a:pt x="4242" y="12266"/>
                </a:cubicBezTo>
                <a:cubicBezTo>
                  <a:pt x="4277" y="11828"/>
                  <a:pt x="4286" y="11789"/>
                  <a:pt x="4355" y="11784"/>
                </a:cubicBezTo>
                <a:cubicBezTo>
                  <a:pt x="4460" y="11776"/>
                  <a:pt x="4602" y="11630"/>
                  <a:pt x="4605" y="11526"/>
                </a:cubicBezTo>
                <a:cubicBezTo>
                  <a:pt x="4607" y="11474"/>
                  <a:pt x="4614" y="11464"/>
                  <a:pt x="4625" y="11502"/>
                </a:cubicBezTo>
                <a:cubicBezTo>
                  <a:pt x="4634" y="11537"/>
                  <a:pt x="4680" y="11565"/>
                  <a:pt x="4726" y="11565"/>
                </a:cubicBezTo>
                <a:cubicBezTo>
                  <a:pt x="4839" y="11565"/>
                  <a:pt x="5211" y="11794"/>
                  <a:pt x="5302" y="11919"/>
                </a:cubicBezTo>
                <a:cubicBezTo>
                  <a:pt x="5352" y="11988"/>
                  <a:pt x="5441" y="12031"/>
                  <a:pt x="5576" y="12050"/>
                </a:cubicBezTo>
                <a:cubicBezTo>
                  <a:pt x="5731" y="12073"/>
                  <a:pt x="5899" y="12167"/>
                  <a:pt x="6331" y="12474"/>
                </a:cubicBezTo>
                <a:cubicBezTo>
                  <a:pt x="6637" y="12691"/>
                  <a:pt x="6908" y="12868"/>
                  <a:pt x="6932" y="12868"/>
                </a:cubicBezTo>
                <a:cubicBezTo>
                  <a:pt x="6955" y="12868"/>
                  <a:pt x="6983" y="12900"/>
                  <a:pt x="6994" y="12942"/>
                </a:cubicBezTo>
                <a:cubicBezTo>
                  <a:pt x="7004" y="12983"/>
                  <a:pt x="7038" y="13016"/>
                  <a:pt x="7069" y="13016"/>
                </a:cubicBezTo>
                <a:cubicBezTo>
                  <a:pt x="7134" y="13016"/>
                  <a:pt x="7428" y="13239"/>
                  <a:pt x="7580" y="13404"/>
                </a:cubicBezTo>
                <a:cubicBezTo>
                  <a:pt x="7638" y="13466"/>
                  <a:pt x="7698" y="13518"/>
                  <a:pt x="7713" y="13518"/>
                </a:cubicBezTo>
                <a:cubicBezTo>
                  <a:pt x="7729" y="13518"/>
                  <a:pt x="7765" y="13549"/>
                  <a:pt x="7795" y="13586"/>
                </a:cubicBezTo>
                <a:cubicBezTo>
                  <a:pt x="7845" y="13650"/>
                  <a:pt x="8337" y="13819"/>
                  <a:pt x="8470" y="13817"/>
                </a:cubicBezTo>
                <a:cubicBezTo>
                  <a:pt x="8576" y="13817"/>
                  <a:pt x="8885" y="13576"/>
                  <a:pt x="8885" y="13494"/>
                </a:cubicBezTo>
                <a:cubicBezTo>
                  <a:pt x="8885" y="13451"/>
                  <a:pt x="8920" y="13396"/>
                  <a:pt x="8962" y="13372"/>
                </a:cubicBezTo>
                <a:cubicBezTo>
                  <a:pt x="9005" y="13348"/>
                  <a:pt x="9108" y="13252"/>
                  <a:pt x="9192" y="13158"/>
                </a:cubicBezTo>
                <a:cubicBezTo>
                  <a:pt x="9275" y="13065"/>
                  <a:pt x="9367" y="12973"/>
                  <a:pt x="9395" y="12956"/>
                </a:cubicBezTo>
                <a:cubicBezTo>
                  <a:pt x="9423" y="12939"/>
                  <a:pt x="9558" y="12788"/>
                  <a:pt x="9696" y="12620"/>
                </a:cubicBezTo>
                <a:cubicBezTo>
                  <a:pt x="9834" y="12453"/>
                  <a:pt x="9969" y="12317"/>
                  <a:pt x="9994" y="12317"/>
                </a:cubicBezTo>
                <a:cubicBezTo>
                  <a:pt x="10020" y="12317"/>
                  <a:pt x="10041" y="12293"/>
                  <a:pt x="10041" y="12266"/>
                </a:cubicBezTo>
                <a:cubicBezTo>
                  <a:pt x="10041" y="12238"/>
                  <a:pt x="10063" y="12215"/>
                  <a:pt x="10092" y="12215"/>
                </a:cubicBezTo>
                <a:cubicBezTo>
                  <a:pt x="10121" y="12215"/>
                  <a:pt x="10153" y="12180"/>
                  <a:pt x="10164" y="12137"/>
                </a:cubicBezTo>
                <a:cubicBezTo>
                  <a:pt x="10176" y="12094"/>
                  <a:pt x="10207" y="12073"/>
                  <a:pt x="10235" y="12089"/>
                </a:cubicBezTo>
                <a:cubicBezTo>
                  <a:pt x="10264" y="12106"/>
                  <a:pt x="10291" y="12082"/>
                  <a:pt x="10300" y="12029"/>
                </a:cubicBezTo>
                <a:cubicBezTo>
                  <a:pt x="10315" y="11948"/>
                  <a:pt x="10369" y="11902"/>
                  <a:pt x="10728" y="11672"/>
                </a:cubicBezTo>
                <a:cubicBezTo>
                  <a:pt x="10798" y="11627"/>
                  <a:pt x="10855" y="11574"/>
                  <a:pt x="10855" y="11553"/>
                </a:cubicBezTo>
                <a:cubicBezTo>
                  <a:pt x="10855" y="11532"/>
                  <a:pt x="10888" y="11515"/>
                  <a:pt x="10927" y="11515"/>
                </a:cubicBezTo>
                <a:cubicBezTo>
                  <a:pt x="10966" y="11515"/>
                  <a:pt x="11039" y="11473"/>
                  <a:pt x="11089" y="11423"/>
                </a:cubicBezTo>
                <a:cubicBezTo>
                  <a:pt x="11199" y="11311"/>
                  <a:pt x="11538" y="11133"/>
                  <a:pt x="11723" y="11090"/>
                </a:cubicBezTo>
                <a:cubicBezTo>
                  <a:pt x="11797" y="11072"/>
                  <a:pt x="11938" y="11004"/>
                  <a:pt x="12035" y="10937"/>
                </a:cubicBezTo>
                <a:cubicBezTo>
                  <a:pt x="12132" y="10870"/>
                  <a:pt x="12245" y="10815"/>
                  <a:pt x="12287" y="10815"/>
                </a:cubicBezTo>
                <a:cubicBezTo>
                  <a:pt x="12329" y="10815"/>
                  <a:pt x="12457" y="10771"/>
                  <a:pt x="12570" y="10719"/>
                </a:cubicBezTo>
                <a:cubicBezTo>
                  <a:pt x="12683" y="10666"/>
                  <a:pt x="12898" y="10586"/>
                  <a:pt x="13048" y="10539"/>
                </a:cubicBezTo>
                <a:cubicBezTo>
                  <a:pt x="13197" y="10493"/>
                  <a:pt x="13374" y="10434"/>
                  <a:pt x="13439" y="10410"/>
                </a:cubicBezTo>
                <a:cubicBezTo>
                  <a:pt x="13631" y="10337"/>
                  <a:pt x="14248" y="10129"/>
                  <a:pt x="14542" y="10039"/>
                </a:cubicBezTo>
                <a:cubicBezTo>
                  <a:pt x="16241" y="9515"/>
                  <a:pt x="17306" y="9101"/>
                  <a:pt x="18112" y="8648"/>
                </a:cubicBezTo>
                <a:cubicBezTo>
                  <a:pt x="18529" y="8413"/>
                  <a:pt x="18732" y="8281"/>
                  <a:pt x="18804" y="8201"/>
                </a:cubicBezTo>
                <a:cubicBezTo>
                  <a:pt x="18849" y="8152"/>
                  <a:pt x="18902" y="8110"/>
                  <a:pt x="18923" y="8110"/>
                </a:cubicBezTo>
                <a:cubicBezTo>
                  <a:pt x="18961" y="8109"/>
                  <a:pt x="19051" y="8026"/>
                  <a:pt x="19459" y="7619"/>
                </a:cubicBezTo>
                <a:cubicBezTo>
                  <a:pt x="19671" y="7408"/>
                  <a:pt x="19793" y="7188"/>
                  <a:pt x="19793" y="7016"/>
                </a:cubicBezTo>
                <a:cubicBezTo>
                  <a:pt x="19793" y="6990"/>
                  <a:pt x="19800" y="6958"/>
                  <a:pt x="19809" y="6929"/>
                </a:cubicBezTo>
                <a:cubicBezTo>
                  <a:pt x="19809" y="6867"/>
                  <a:pt x="19808" y="6809"/>
                  <a:pt x="19810" y="6740"/>
                </a:cubicBezTo>
                <a:cubicBezTo>
                  <a:pt x="19793" y="6632"/>
                  <a:pt x="19806" y="6435"/>
                  <a:pt x="19844" y="6395"/>
                </a:cubicBezTo>
                <a:cubicBezTo>
                  <a:pt x="19847" y="6383"/>
                  <a:pt x="19849" y="6356"/>
                  <a:pt x="19852" y="6350"/>
                </a:cubicBezTo>
                <a:cubicBezTo>
                  <a:pt x="19873" y="6314"/>
                  <a:pt x="19894" y="6196"/>
                  <a:pt x="19901" y="6089"/>
                </a:cubicBezTo>
                <a:cubicBezTo>
                  <a:pt x="19901" y="6081"/>
                  <a:pt x="19901" y="6077"/>
                  <a:pt x="19902" y="6069"/>
                </a:cubicBezTo>
                <a:cubicBezTo>
                  <a:pt x="19894" y="6023"/>
                  <a:pt x="19887" y="5984"/>
                  <a:pt x="19881" y="5941"/>
                </a:cubicBezTo>
                <a:cubicBezTo>
                  <a:pt x="19877" y="5914"/>
                  <a:pt x="19870" y="5903"/>
                  <a:pt x="19865" y="5886"/>
                </a:cubicBezTo>
                <a:cubicBezTo>
                  <a:pt x="19844" y="5869"/>
                  <a:pt x="19817" y="5853"/>
                  <a:pt x="19770" y="5833"/>
                </a:cubicBezTo>
                <a:cubicBezTo>
                  <a:pt x="19692" y="5799"/>
                  <a:pt x="19616" y="5788"/>
                  <a:pt x="19601" y="5809"/>
                </a:cubicBezTo>
                <a:cubicBezTo>
                  <a:pt x="19599" y="5812"/>
                  <a:pt x="19581" y="5806"/>
                  <a:pt x="19574" y="5807"/>
                </a:cubicBezTo>
                <a:cubicBezTo>
                  <a:pt x="19575" y="5809"/>
                  <a:pt x="19574" y="5811"/>
                  <a:pt x="19574" y="5813"/>
                </a:cubicBezTo>
                <a:cubicBezTo>
                  <a:pt x="19600" y="5875"/>
                  <a:pt x="19565" y="5857"/>
                  <a:pt x="19520" y="5803"/>
                </a:cubicBezTo>
                <a:cubicBezTo>
                  <a:pt x="19467" y="5791"/>
                  <a:pt x="19398" y="5768"/>
                  <a:pt x="19318" y="5732"/>
                </a:cubicBezTo>
                <a:cubicBezTo>
                  <a:pt x="19311" y="5729"/>
                  <a:pt x="19227" y="5691"/>
                  <a:pt x="19219" y="5688"/>
                </a:cubicBezTo>
                <a:cubicBezTo>
                  <a:pt x="19200" y="5690"/>
                  <a:pt x="19188" y="5686"/>
                  <a:pt x="19185" y="5672"/>
                </a:cubicBezTo>
                <a:cubicBezTo>
                  <a:pt x="19072" y="5621"/>
                  <a:pt x="18222" y="5243"/>
                  <a:pt x="17868" y="5085"/>
                </a:cubicBezTo>
                <a:cubicBezTo>
                  <a:pt x="17865" y="5084"/>
                  <a:pt x="17864" y="5083"/>
                  <a:pt x="17861" y="5081"/>
                </a:cubicBezTo>
                <a:cubicBezTo>
                  <a:pt x="17837" y="5071"/>
                  <a:pt x="17797" y="5053"/>
                  <a:pt x="17771" y="5042"/>
                </a:cubicBezTo>
                <a:cubicBezTo>
                  <a:pt x="17769" y="5043"/>
                  <a:pt x="17767" y="5042"/>
                  <a:pt x="17765" y="5043"/>
                </a:cubicBezTo>
                <a:cubicBezTo>
                  <a:pt x="17732" y="5061"/>
                  <a:pt x="17726" y="5052"/>
                  <a:pt x="17733" y="5024"/>
                </a:cubicBezTo>
                <a:cubicBezTo>
                  <a:pt x="17711" y="5014"/>
                  <a:pt x="17678" y="5001"/>
                  <a:pt x="17655" y="4990"/>
                </a:cubicBezTo>
                <a:cubicBezTo>
                  <a:pt x="17639" y="4993"/>
                  <a:pt x="17626" y="4993"/>
                  <a:pt x="17629" y="4978"/>
                </a:cubicBezTo>
                <a:cubicBezTo>
                  <a:pt x="17568" y="4951"/>
                  <a:pt x="17494" y="4918"/>
                  <a:pt x="17427" y="4888"/>
                </a:cubicBezTo>
                <a:cubicBezTo>
                  <a:pt x="17400" y="4896"/>
                  <a:pt x="17385" y="4892"/>
                  <a:pt x="17392" y="4871"/>
                </a:cubicBezTo>
                <a:cubicBezTo>
                  <a:pt x="17327" y="4842"/>
                  <a:pt x="17269" y="4817"/>
                  <a:pt x="17198" y="4785"/>
                </a:cubicBezTo>
                <a:cubicBezTo>
                  <a:pt x="17191" y="4787"/>
                  <a:pt x="17186" y="4786"/>
                  <a:pt x="17182" y="4779"/>
                </a:cubicBezTo>
                <a:cubicBezTo>
                  <a:pt x="17146" y="4763"/>
                  <a:pt x="17121" y="4752"/>
                  <a:pt x="17083" y="4735"/>
                </a:cubicBezTo>
                <a:cubicBezTo>
                  <a:pt x="17078" y="4733"/>
                  <a:pt x="17074" y="4731"/>
                  <a:pt x="17069" y="4728"/>
                </a:cubicBezTo>
                <a:cubicBezTo>
                  <a:pt x="16904" y="4655"/>
                  <a:pt x="16830" y="4621"/>
                  <a:pt x="16637" y="4536"/>
                </a:cubicBezTo>
                <a:cubicBezTo>
                  <a:pt x="16624" y="4537"/>
                  <a:pt x="16615" y="4532"/>
                  <a:pt x="16609" y="4522"/>
                </a:cubicBezTo>
                <a:cubicBezTo>
                  <a:pt x="16565" y="4503"/>
                  <a:pt x="16557" y="4499"/>
                  <a:pt x="16512" y="4478"/>
                </a:cubicBezTo>
                <a:cubicBezTo>
                  <a:pt x="16261" y="4367"/>
                  <a:pt x="16266" y="4370"/>
                  <a:pt x="15972" y="4239"/>
                </a:cubicBezTo>
                <a:cubicBezTo>
                  <a:pt x="15971" y="4239"/>
                  <a:pt x="15970" y="4238"/>
                  <a:pt x="15969" y="4239"/>
                </a:cubicBezTo>
                <a:cubicBezTo>
                  <a:pt x="15946" y="4252"/>
                  <a:pt x="15929" y="4240"/>
                  <a:pt x="15924" y="4217"/>
                </a:cubicBezTo>
                <a:cubicBezTo>
                  <a:pt x="15876" y="4195"/>
                  <a:pt x="15886" y="4199"/>
                  <a:pt x="15836" y="4177"/>
                </a:cubicBezTo>
                <a:cubicBezTo>
                  <a:pt x="15834" y="4176"/>
                  <a:pt x="15832" y="4176"/>
                  <a:pt x="15830" y="4175"/>
                </a:cubicBezTo>
                <a:cubicBezTo>
                  <a:pt x="15718" y="4124"/>
                  <a:pt x="15750" y="4139"/>
                  <a:pt x="15631" y="4086"/>
                </a:cubicBezTo>
                <a:cubicBezTo>
                  <a:pt x="15601" y="4097"/>
                  <a:pt x="15591" y="4091"/>
                  <a:pt x="15596" y="4069"/>
                </a:cubicBezTo>
                <a:cubicBezTo>
                  <a:pt x="15566" y="4056"/>
                  <a:pt x="15576" y="4062"/>
                  <a:pt x="15545" y="4048"/>
                </a:cubicBezTo>
                <a:cubicBezTo>
                  <a:pt x="15529" y="4041"/>
                  <a:pt x="15527" y="4040"/>
                  <a:pt x="15512" y="4033"/>
                </a:cubicBezTo>
                <a:cubicBezTo>
                  <a:pt x="15494" y="4032"/>
                  <a:pt x="15482" y="4026"/>
                  <a:pt x="15472" y="4015"/>
                </a:cubicBezTo>
                <a:cubicBezTo>
                  <a:pt x="15439" y="4000"/>
                  <a:pt x="15432" y="3998"/>
                  <a:pt x="15399" y="3983"/>
                </a:cubicBezTo>
                <a:cubicBezTo>
                  <a:pt x="15388" y="3986"/>
                  <a:pt x="15378" y="3981"/>
                  <a:pt x="15370" y="3970"/>
                </a:cubicBezTo>
                <a:cubicBezTo>
                  <a:pt x="15338" y="3956"/>
                  <a:pt x="15330" y="3953"/>
                  <a:pt x="15299" y="3939"/>
                </a:cubicBezTo>
                <a:cubicBezTo>
                  <a:pt x="15294" y="3941"/>
                  <a:pt x="15289" y="3939"/>
                  <a:pt x="15284" y="3941"/>
                </a:cubicBezTo>
                <a:cubicBezTo>
                  <a:pt x="15249" y="3961"/>
                  <a:pt x="15237" y="3953"/>
                  <a:pt x="15251" y="3919"/>
                </a:cubicBezTo>
                <a:cubicBezTo>
                  <a:pt x="15251" y="3919"/>
                  <a:pt x="15251" y="3918"/>
                  <a:pt x="15251" y="3917"/>
                </a:cubicBezTo>
                <a:cubicBezTo>
                  <a:pt x="15167" y="3880"/>
                  <a:pt x="15139" y="3868"/>
                  <a:pt x="15061" y="3833"/>
                </a:cubicBezTo>
                <a:cubicBezTo>
                  <a:pt x="15052" y="3836"/>
                  <a:pt x="15046" y="3834"/>
                  <a:pt x="15042" y="3825"/>
                </a:cubicBezTo>
                <a:cubicBezTo>
                  <a:pt x="14961" y="3789"/>
                  <a:pt x="14919" y="3769"/>
                  <a:pt x="14845" y="3737"/>
                </a:cubicBezTo>
                <a:cubicBezTo>
                  <a:pt x="14825" y="3747"/>
                  <a:pt x="14810" y="3738"/>
                  <a:pt x="14804" y="3719"/>
                </a:cubicBezTo>
                <a:cubicBezTo>
                  <a:pt x="14770" y="3704"/>
                  <a:pt x="14743" y="3691"/>
                  <a:pt x="14711" y="3677"/>
                </a:cubicBezTo>
                <a:cubicBezTo>
                  <a:pt x="14642" y="3647"/>
                  <a:pt x="14564" y="3613"/>
                  <a:pt x="14507" y="3588"/>
                </a:cubicBezTo>
                <a:cubicBezTo>
                  <a:pt x="14481" y="3603"/>
                  <a:pt x="14462" y="3592"/>
                  <a:pt x="14460" y="3567"/>
                </a:cubicBezTo>
                <a:cubicBezTo>
                  <a:pt x="14353" y="3520"/>
                  <a:pt x="14089" y="3402"/>
                  <a:pt x="14051" y="3386"/>
                </a:cubicBezTo>
                <a:cubicBezTo>
                  <a:pt x="13892" y="3317"/>
                  <a:pt x="13836" y="3287"/>
                  <a:pt x="13807" y="3226"/>
                </a:cubicBezTo>
                <a:cubicBezTo>
                  <a:pt x="13790" y="3221"/>
                  <a:pt x="13773" y="3216"/>
                  <a:pt x="13761" y="3223"/>
                </a:cubicBezTo>
                <a:cubicBezTo>
                  <a:pt x="13727" y="3242"/>
                  <a:pt x="13701" y="3221"/>
                  <a:pt x="13689" y="3167"/>
                </a:cubicBezTo>
                <a:cubicBezTo>
                  <a:pt x="13679" y="3119"/>
                  <a:pt x="13653" y="3028"/>
                  <a:pt x="13633" y="2965"/>
                </a:cubicBezTo>
                <a:cubicBezTo>
                  <a:pt x="13606" y="2882"/>
                  <a:pt x="13607" y="2836"/>
                  <a:pt x="13637" y="2793"/>
                </a:cubicBezTo>
                <a:cubicBezTo>
                  <a:pt x="13664" y="2753"/>
                  <a:pt x="13676" y="2751"/>
                  <a:pt x="13676" y="2788"/>
                </a:cubicBezTo>
                <a:cubicBezTo>
                  <a:pt x="13676" y="2818"/>
                  <a:pt x="13697" y="2855"/>
                  <a:pt x="13722" y="2870"/>
                </a:cubicBezTo>
                <a:cubicBezTo>
                  <a:pt x="13753" y="2887"/>
                  <a:pt x="13766" y="2861"/>
                  <a:pt x="13761" y="2787"/>
                </a:cubicBezTo>
                <a:cubicBezTo>
                  <a:pt x="13756" y="2728"/>
                  <a:pt x="13751" y="2590"/>
                  <a:pt x="13749" y="2481"/>
                </a:cubicBezTo>
                <a:cubicBezTo>
                  <a:pt x="13744" y="2283"/>
                  <a:pt x="13695" y="2280"/>
                  <a:pt x="13671" y="2478"/>
                </a:cubicBezTo>
                <a:cubicBezTo>
                  <a:pt x="13661" y="2560"/>
                  <a:pt x="13649" y="2546"/>
                  <a:pt x="13601" y="2403"/>
                </a:cubicBezTo>
                <a:cubicBezTo>
                  <a:pt x="13546" y="2239"/>
                  <a:pt x="13546" y="2224"/>
                  <a:pt x="13600" y="2164"/>
                </a:cubicBezTo>
                <a:cubicBezTo>
                  <a:pt x="13637" y="2124"/>
                  <a:pt x="13651" y="2037"/>
                  <a:pt x="13654" y="1894"/>
                </a:cubicBezTo>
                <a:cubicBezTo>
                  <a:pt x="13642" y="1842"/>
                  <a:pt x="13631" y="1789"/>
                  <a:pt x="13626" y="1752"/>
                </a:cubicBezTo>
                <a:cubicBezTo>
                  <a:pt x="13581" y="1436"/>
                  <a:pt x="13541" y="1390"/>
                  <a:pt x="13367" y="1446"/>
                </a:cubicBezTo>
                <a:cubicBezTo>
                  <a:pt x="13325" y="1459"/>
                  <a:pt x="13269" y="1716"/>
                  <a:pt x="13269" y="1897"/>
                </a:cubicBezTo>
                <a:cubicBezTo>
                  <a:pt x="13269" y="2023"/>
                  <a:pt x="13245" y="2117"/>
                  <a:pt x="13200" y="2178"/>
                </a:cubicBezTo>
                <a:cubicBezTo>
                  <a:pt x="13145" y="2251"/>
                  <a:pt x="13133" y="2332"/>
                  <a:pt x="13133" y="2611"/>
                </a:cubicBezTo>
                <a:cubicBezTo>
                  <a:pt x="13133" y="2800"/>
                  <a:pt x="13119" y="2953"/>
                  <a:pt x="13102" y="2953"/>
                </a:cubicBezTo>
                <a:cubicBezTo>
                  <a:pt x="13087" y="2953"/>
                  <a:pt x="13075" y="2949"/>
                  <a:pt x="13063" y="2946"/>
                </a:cubicBezTo>
                <a:cubicBezTo>
                  <a:pt x="13057" y="2948"/>
                  <a:pt x="13052" y="2953"/>
                  <a:pt x="13043" y="2953"/>
                </a:cubicBezTo>
                <a:cubicBezTo>
                  <a:pt x="13012" y="2953"/>
                  <a:pt x="13008" y="2940"/>
                  <a:pt x="13016" y="2915"/>
                </a:cubicBezTo>
                <a:cubicBezTo>
                  <a:pt x="12992" y="2883"/>
                  <a:pt x="12981" y="2834"/>
                  <a:pt x="12989" y="2759"/>
                </a:cubicBezTo>
                <a:cubicBezTo>
                  <a:pt x="12992" y="2731"/>
                  <a:pt x="12990" y="2709"/>
                  <a:pt x="12990" y="2687"/>
                </a:cubicBezTo>
                <a:cubicBezTo>
                  <a:pt x="12976" y="2652"/>
                  <a:pt x="12944" y="2637"/>
                  <a:pt x="12893" y="2644"/>
                </a:cubicBezTo>
                <a:cubicBezTo>
                  <a:pt x="12883" y="2646"/>
                  <a:pt x="12829" y="2593"/>
                  <a:pt x="12774" y="2526"/>
                </a:cubicBezTo>
                <a:cubicBezTo>
                  <a:pt x="12766" y="2517"/>
                  <a:pt x="12767" y="2516"/>
                  <a:pt x="12761" y="2508"/>
                </a:cubicBezTo>
                <a:cubicBezTo>
                  <a:pt x="12742" y="2500"/>
                  <a:pt x="12731" y="2489"/>
                  <a:pt x="12736" y="2471"/>
                </a:cubicBezTo>
                <a:cubicBezTo>
                  <a:pt x="12702" y="2420"/>
                  <a:pt x="12693" y="2387"/>
                  <a:pt x="12725" y="2356"/>
                </a:cubicBezTo>
                <a:cubicBezTo>
                  <a:pt x="12719" y="2346"/>
                  <a:pt x="12715" y="2335"/>
                  <a:pt x="12707" y="2326"/>
                </a:cubicBezTo>
                <a:cubicBezTo>
                  <a:pt x="12690" y="2334"/>
                  <a:pt x="12679" y="2336"/>
                  <a:pt x="12655" y="2355"/>
                </a:cubicBezTo>
                <a:cubicBezTo>
                  <a:pt x="12608" y="2391"/>
                  <a:pt x="12589" y="2391"/>
                  <a:pt x="12589" y="2351"/>
                </a:cubicBezTo>
                <a:cubicBezTo>
                  <a:pt x="12589" y="2321"/>
                  <a:pt x="12562" y="2304"/>
                  <a:pt x="12530" y="2314"/>
                </a:cubicBezTo>
                <a:cubicBezTo>
                  <a:pt x="12493" y="2325"/>
                  <a:pt x="12447" y="2277"/>
                  <a:pt x="12410" y="2191"/>
                </a:cubicBezTo>
                <a:cubicBezTo>
                  <a:pt x="12377" y="2113"/>
                  <a:pt x="12313" y="2029"/>
                  <a:pt x="12266" y="2003"/>
                </a:cubicBezTo>
                <a:cubicBezTo>
                  <a:pt x="12215" y="1974"/>
                  <a:pt x="12181" y="1916"/>
                  <a:pt x="12181" y="1855"/>
                </a:cubicBezTo>
                <a:cubicBezTo>
                  <a:pt x="12181" y="1769"/>
                  <a:pt x="12193" y="1762"/>
                  <a:pt x="12268" y="1803"/>
                </a:cubicBezTo>
                <a:cubicBezTo>
                  <a:pt x="12295" y="1819"/>
                  <a:pt x="12311" y="1821"/>
                  <a:pt x="12327" y="1821"/>
                </a:cubicBezTo>
                <a:lnTo>
                  <a:pt x="12386" y="1753"/>
                </a:lnTo>
                <a:cubicBezTo>
                  <a:pt x="12391" y="1742"/>
                  <a:pt x="12397" y="1736"/>
                  <a:pt x="12403" y="1733"/>
                </a:cubicBezTo>
                <a:lnTo>
                  <a:pt x="12410" y="1724"/>
                </a:lnTo>
                <a:cubicBezTo>
                  <a:pt x="12453" y="1674"/>
                  <a:pt x="12486" y="1620"/>
                  <a:pt x="12498" y="1583"/>
                </a:cubicBezTo>
                <a:cubicBezTo>
                  <a:pt x="12499" y="1576"/>
                  <a:pt x="12499" y="1573"/>
                  <a:pt x="12501" y="1566"/>
                </a:cubicBezTo>
                <a:cubicBezTo>
                  <a:pt x="12502" y="1558"/>
                  <a:pt x="12503" y="1551"/>
                  <a:pt x="12501" y="1546"/>
                </a:cubicBezTo>
                <a:cubicBezTo>
                  <a:pt x="12490" y="1519"/>
                  <a:pt x="12496" y="1470"/>
                  <a:pt x="12515" y="1436"/>
                </a:cubicBezTo>
                <a:cubicBezTo>
                  <a:pt x="12535" y="1401"/>
                  <a:pt x="12525" y="1350"/>
                  <a:pt x="12504" y="1298"/>
                </a:cubicBezTo>
                <a:cubicBezTo>
                  <a:pt x="12496" y="1295"/>
                  <a:pt x="12493" y="1288"/>
                  <a:pt x="12496" y="1279"/>
                </a:cubicBezTo>
                <a:cubicBezTo>
                  <a:pt x="12464" y="1212"/>
                  <a:pt x="12411" y="1148"/>
                  <a:pt x="12351" y="1128"/>
                </a:cubicBezTo>
                <a:cubicBezTo>
                  <a:pt x="12282" y="1104"/>
                  <a:pt x="12252" y="1130"/>
                  <a:pt x="12189" y="1266"/>
                </a:cubicBezTo>
                <a:cubicBezTo>
                  <a:pt x="12157" y="1337"/>
                  <a:pt x="12135" y="1421"/>
                  <a:pt x="12124" y="1489"/>
                </a:cubicBezTo>
                <a:cubicBezTo>
                  <a:pt x="12118" y="1661"/>
                  <a:pt x="12111" y="1706"/>
                  <a:pt x="12085" y="1682"/>
                </a:cubicBezTo>
                <a:cubicBezTo>
                  <a:pt x="12081" y="1679"/>
                  <a:pt x="12075" y="1688"/>
                  <a:pt x="12070" y="1690"/>
                </a:cubicBezTo>
                <a:cubicBezTo>
                  <a:pt x="12057" y="1716"/>
                  <a:pt x="12044" y="1742"/>
                  <a:pt x="12028" y="1760"/>
                </a:cubicBezTo>
                <a:cubicBezTo>
                  <a:pt x="12006" y="1785"/>
                  <a:pt x="11994" y="1814"/>
                  <a:pt x="11981" y="1843"/>
                </a:cubicBezTo>
                <a:cubicBezTo>
                  <a:pt x="11975" y="1855"/>
                  <a:pt x="11970" y="1864"/>
                  <a:pt x="11964" y="1873"/>
                </a:cubicBezTo>
                <a:cubicBezTo>
                  <a:pt x="11964" y="1873"/>
                  <a:pt x="11964" y="1873"/>
                  <a:pt x="11964" y="1874"/>
                </a:cubicBezTo>
                <a:cubicBezTo>
                  <a:pt x="11950" y="1916"/>
                  <a:pt x="11943" y="1964"/>
                  <a:pt x="11943" y="2019"/>
                </a:cubicBezTo>
                <a:cubicBezTo>
                  <a:pt x="11943" y="2100"/>
                  <a:pt x="11939" y="2138"/>
                  <a:pt x="11919" y="2158"/>
                </a:cubicBezTo>
                <a:cubicBezTo>
                  <a:pt x="11925" y="2185"/>
                  <a:pt x="11933" y="2203"/>
                  <a:pt x="11943" y="2203"/>
                </a:cubicBezTo>
                <a:cubicBezTo>
                  <a:pt x="11962" y="2203"/>
                  <a:pt x="11977" y="2226"/>
                  <a:pt x="11977" y="2253"/>
                </a:cubicBezTo>
                <a:cubicBezTo>
                  <a:pt x="11977" y="2328"/>
                  <a:pt x="11912" y="2313"/>
                  <a:pt x="11852" y="2225"/>
                </a:cubicBezTo>
                <a:cubicBezTo>
                  <a:pt x="11837" y="2203"/>
                  <a:pt x="11819" y="2186"/>
                  <a:pt x="11802" y="2176"/>
                </a:cubicBezTo>
                <a:cubicBezTo>
                  <a:pt x="11796" y="2173"/>
                  <a:pt x="11793" y="2176"/>
                  <a:pt x="11788" y="2174"/>
                </a:cubicBezTo>
                <a:cubicBezTo>
                  <a:pt x="11689" y="2167"/>
                  <a:pt x="11639" y="2124"/>
                  <a:pt x="11637" y="2038"/>
                </a:cubicBezTo>
                <a:cubicBezTo>
                  <a:pt x="11637" y="2016"/>
                  <a:pt x="11652" y="2011"/>
                  <a:pt x="11671" y="2028"/>
                </a:cubicBezTo>
                <a:cubicBezTo>
                  <a:pt x="11672" y="2029"/>
                  <a:pt x="11672" y="2028"/>
                  <a:pt x="11673" y="2029"/>
                </a:cubicBezTo>
                <a:cubicBezTo>
                  <a:pt x="11621" y="1891"/>
                  <a:pt x="11567" y="1683"/>
                  <a:pt x="11554" y="1528"/>
                </a:cubicBezTo>
                <a:cubicBezTo>
                  <a:pt x="11546" y="1435"/>
                  <a:pt x="11507" y="1254"/>
                  <a:pt x="11468" y="1128"/>
                </a:cubicBezTo>
                <a:cubicBezTo>
                  <a:pt x="11458" y="1094"/>
                  <a:pt x="11458" y="1085"/>
                  <a:pt x="11451" y="1060"/>
                </a:cubicBezTo>
                <a:cubicBezTo>
                  <a:pt x="11443" y="1054"/>
                  <a:pt x="11436" y="1044"/>
                  <a:pt x="11428" y="1040"/>
                </a:cubicBezTo>
                <a:cubicBezTo>
                  <a:pt x="11403" y="1027"/>
                  <a:pt x="11406" y="999"/>
                  <a:pt x="11425" y="956"/>
                </a:cubicBezTo>
                <a:cubicBezTo>
                  <a:pt x="11417" y="901"/>
                  <a:pt x="11421" y="863"/>
                  <a:pt x="11445" y="827"/>
                </a:cubicBezTo>
                <a:cubicBezTo>
                  <a:pt x="11448" y="822"/>
                  <a:pt x="11451" y="808"/>
                  <a:pt x="11454" y="801"/>
                </a:cubicBezTo>
                <a:cubicBezTo>
                  <a:pt x="11450" y="776"/>
                  <a:pt x="11451" y="729"/>
                  <a:pt x="11458" y="656"/>
                </a:cubicBezTo>
                <a:cubicBezTo>
                  <a:pt x="11468" y="546"/>
                  <a:pt x="11455" y="467"/>
                  <a:pt x="11426" y="422"/>
                </a:cubicBezTo>
                <a:cubicBezTo>
                  <a:pt x="11412" y="417"/>
                  <a:pt x="11395" y="414"/>
                  <a:pt x="11372" y="410"/>
                </a:cubicBezTo>
                <a:cubicBezTo>
                  <a:pt x="11349" y="407"/>
                  <a:pt x="11338" y="399"/>
                  <a:pt x="11323" y="393"/>
                </a:cubicBezTo>
                <a:cubicBezTo>
                  <a:pt x="11303" y="399"/>
                  <a:pt x="11284" y="402"/>
                  <a:pt x="11261" y="419"/>
                </a:cubicBezTo>
                <a:cubicBezTo>
                  <a:pt x="11192" y="471"/>
                  <a:pt x="11179" y="516"/>
                  <a:pt x="11181" y="691"/>
                </a:cubicBezTo>
                <a:cubicBezTo>
                  <a:pt x="11183" y="803"/>
                  <a:pt x="11171" y="894"/>
                  <a:pt x="11155" y="899"/>
                </a:cubicBezTo>
                <a:cubicBezTo>
                  <a:pt x="11155" y="920"/>
                  <a:pt x="11152" y="938"/>
                  <a:pt x="11145" y="944"/>
                </a:cubicBezTo>
                <a:cubicBezTo>
                  <a:pt x="11146" y="949"/>
                  <a:pt x="11145" y="953"/>
                  <a:pt x="11148" y="959"/>
                </a:cubicBezTo>
                <a:cubicBezTo>
                  <a:pt x="11164" y="999"/>
                  <a:pt x="11149" y="1008"/>
                  <a:pt x="11099" y="989"/>
                </a:cubicBezTo>
                <a:cubicBezTo>
                  <a:pt x="11086" y="984"/>
                  <a:pt x="11078" y="984"/>
                  <a:pt x="11069" y="984"/>
                </a:cubicBezTo>
                <a:cubicBezTo>
                  <a:pt x="11065" y="992"/>
                  <a:pt x="11060" y="999"/>
                  <a:pt x="11060" y="1009"/>
                </a:cubicBezTo>
                <a:cubicBezTo>
                  <a:pt x="11060" y="1038"/>
                  <a:pt x="11052" y="1050"/>
                  <a:pt x="11042" y="1039"/>
                </a:cubicBezTo>
                <a:cubicBezTo>
                  <a:pt x="11036" y="1046"/>
                  <a:pt x="11027" y="1052"/>
                  <a:pt x="11013" y="1052"/>
                </a:cubicBezTo>
                <a:cubicBezTo>
                  <a:pt x="10999" y="1052"/>
                  <a:pt x="10987" y="1054"/>
                  <a:pt x="10977" y="1066"/>
                </a:cubicBezTo>
                <a:cubicBezTo>
                  <a:pt x="10966" y="1079"/>
                  <a:pt x="10956" y="1109"/>
                  <a:pt x="10947" y="1149"/>
                </a:cubicBezTo>
                <a:cubicBezTo>
                  <a:pt x="10947" y="1154"/>
                  <a:pt x="10944" y="1160"/>
                  <a:pt x="10946" y="1164"/>
                </a:cubicBezTo>
                <a:cubicBezTo>
                  <a:pt x="10952" y="1179"/>
                  <a:pt x="10948" y="1189"/>
                  <a:pt x="10940" y="1195"/>
                </a:cubicBezTo>
                <a:cubicBezTo>
                  <a:pt x="10925" y="1269"/>
                  <a:pt x="10911" y="1361"/>
                  <a:pt x="10889" y="1551"/>
                </a:cubicBezTo>
                <a:cubicBezTo>
                  <a:pt x="10867" y="1730"/>
                  <a:pt x="10855" y="1821"/>
                  <a:pt x="10840" y="1873"/>
                </a:cubicBezTo>
                <a:cubicBezTo>
                  <a:pt x="10843" y="1903"/>
                  <a:pt x="10830" y="1923"/>
                  <a:pt x="10806" y="1929"/>
                </a:cubicBezTo>
                <a:cubicBezTo>
                  <a:pt x="10792" y="1932"/>
                  <a:pt x="10777" y="1930"/>
                  <a:pt x="10761" y="1920"/>
                </a:cubicBezTo>
                <a:cubicBezTo>
                  <a:pt x="10760" y="1920"/>
                  <a:pt x="10759" y="1919"/>
                  <a:pt x="10758" y="1919"/>
                </a:cubicBezTo>
                <a:cubicBezTo>
                  <a:pt x="10711" y="1901"/>
                  <a:pt x="10695" y="1853"/>
                  <a:pt x="10698" y="1738"/>
                </a:cubicBezTo>
                <a:cubicBezTo>
                  <a:pt x="10702" y="1614"/>
                  <a:pt x="10681" y="1562"/>
                  <a:pt x="10594" y="1480"/>
                </a:cubicBezTo>
                <a:cubicBezTo>
                  <a:pt x="10478" y="1371"/>
                  <a:pt x="10445" y="1284"/>
                  <a:pt x="10539" y="1338"/>
                </a:cubicBezTo>
                <a:cubicBezTo>
                  <a:pt x="10557" y="1348"/>
                  <a:pt x="10565" y="1347"/>
                  <a:pt x="10572" y="1343"/>
                </a:cubicBezTo>
                <a:cubicBezTo>
                  <a:pt x="10566" y="1266"/>
                  <a:pt x="10560" y="1195"/>
                  <a:pt x="10554" y="1156"/>
                </a:cubicBezTo>
                <a:cubicBezTo>
                  <a:pt x="10554" y="1148"/>
                  <a:pt x="10550" y="1135"/>
                  <a:pt x="10550" y="1129"/>
                </a:cubicBezTo>
                <a:cubicBezTo>
                  <a:pt x="10550" y="1093"/>
                  <a:pt x="10519" y="1051"/>
                  <a:pt x="10482" y="1036"/>
                </a:cubicBezTo>
                <a:cubicBezTo>
                  <a:pt x="10463" y="1029"/>
                  <a:pt x="10450" y="1015"/>
                  <a:pt x="10439" y="997"/>
                </a:cubicBezTo>
                <a:cubicBezTo>
                  <a:pt x="10428" y="992"/>
                  <a:pt x="10425" y="972"/>
                  <a:pt x="10424" y="943"/>
                </a:cubicBezTo>
                <a:cubicBezTo>
                  <a:pt x="10419" y="918"/>
                  <a:pt x="10414" y="897"/>
                  <a:pt x="10414" y="859"/>
                </a:cubicBezTo>
                <a:cubicBezTo>
                  <a:pt x="10414" y="776"/>
                  <a:pt x="10398" y="692"/>
                  <a:pt x="10378" y="674"/>
                </a:cubicBezTo>
                <a:cubicBezTo>
                  <a:pt x="10354" y="653"/>
                  <a:pt x="10358" y="622"/>
                  <a:pt x="10391" y="584"/>
                </a:cubicBezTo>
                <a:cubicBezTo>
                  <a:pt x="10418" y="552"/>
                  <a:pt x="10450" y="444"/>
                  <a:pt x="10462" y="343"/>
                </a:cubicBezTo>
                <a:cubicBezTo>
                  <a:pt x="10465" y="318"/>
                  <a:pt x="10464" y="295"/>
                  <a:pt x="10465" y="272"/>
                </a:cubicBezTo>
                <a:cubicBezTo>
                  <a:pt x="10465" y="270"/>
                  <a:pt x="10464" y="269"/>
                  <a:pt x="10465" y="267"/>
                </a:cubicBezTo>
                <a:cubicBezTo>
                  <a:pt x="10465" y="267"/>
                  <a:pt x="10465" y="267"/>
                  <a:pt x="10465" y="267"/>
                </a:cubicBezTo>
                <a:cubicBezTo>
                  <a:pt x="10466" y="117"/>
                  <a:pt x="10410" y="18"/>
                  <a:pt x="10332" y="2"/>
                </a:cubicBezTo>
                <a:close/>
                <a:moveTo>
                  <a:pt x="18362" y="705"/>
                </a:moveTo>
                <a:cubicBezTo>
                  <a:pt x="18322" y="708"/>
                  <a:pt x="18285" y="739"/>
                  <a:pt x="18249" y="799"/>
                </a:cubicBezTo>
                <a:cubicBezTo>
                  <a:pt x="18209" y="863"/>
                  <a:pt x="18195" y="946"/>
                  <a:pt x="18202" y="1061"/>
                </a:cubicBezTo>
                <a:cubicBezTo>
                  <a:pt x="18202" y="1063"/>
                  <a:pt x="18202" y="1066"/>
                  <a:pt x="18202" y="1068"/>
                </a:cubicBezTo>
                <a:cubicBezTo>
                  <a:pt x="18202" y="1070"/>
                  <a:pt x="18202" y="1072"/>
                  <a:pt x="18202" y="1074"/>
                </a:cubicBezTo>
                <a:cubicBezTo>
                  <a:pt x="18213" y="1210"/>
                  <a:pt x="18204" y="1252"/>
                  <a:pt x="18163" y="1252"/>
                </a:cubicBezTo>
                <a:cubicBezTo>
                  <a:pt x="18056" y="1253"/>
                  <a:pt x="17886" y="1346"/>
                  <a:pt x="17865" y="1411"/>
                </a:cubicBezTo>
                <a:cubicBezTo>
                  <a:pt x="17864" y="1414"/>
                  <a:pt x="17863" y="1416"/>
                  <a:pt x="17863" y="1419"/>
                </a:cubicBezTo>
                <a:cubicBezTo>
                  <a:pt x="17862" y="1432"/>
                  <a:pt x="17864" y="1436"/>
                  <a:pt x="17863" y="1447"/>
                </a:cubicBezTo>
                <a:cubicBezTo>
                  <a:pt x="17879" y="1514"/>
                  <a:pt x="17951" y="1560"/>
                  <a:pt x="17974" y="1505"/>
                </a:cubicBezTo>
                <a:cubicBezTo>
                  <a:pt x="17984" y="1482"/>
                  <a:pt x="18041" y="1468"/>
                  <a:pt x="18101" y="1472"/>
                </a:cubicBezTo>
                <a:lnTo>
                  <a:pt x="18110" y="1473"/>
                </a:lnTo>
                <a:cubicBezTo>
                  <a:pt x="18104" y="1459"/>
                  <a:pt x="18113" y="1452"/>
                  <a:pt x="18155" y="1452"/>
                </a:cubicBezTo>
                <a:cubicBezTo>
                  <a:pt x="18215" y="1452"/>
                  <a:pt x="18230" y="1481"/>
                  <a:pt x="18230" y="1602"/>
                </a:cubicBezTo>
                <a:cubicBezTo>
                  <a:pt x="18230" y="1677"/>
                  <a:pt x="18217" y="1733"/>
                  <a:pt x="18201" y="1744"/>
                </a:cubicBezTo>
                <a:lnTo>
                  <a:pt x="18200" y="1776"/>
                </a:lnTo>
                <a:cubicBezTo>
                  <a:pt x="18193" y="1986"/>
                  <a:pt x="18158" y="2176"/>
                  <a:pt x="18078" y="2426"/>
                </a:cubicBezTo>
                <a:cubicBezTo>
                  <a:pt x="18009" y="2645"/>
                  <a:pt x="17965" y="2786"/>
                  <a:pt x="17949" y="2882"/>
                </a:cubicBezTo>
                <a:cubicBezTo>
                  <a:pt x="17949" y="2883"/>
                  <a:pt x="17949" y="2884"/>
                  <a:pt x="17949" y="2885"/>
                </a:cubicBezTo>
                <a:cubicBezTo>
                  <a:pt x="17950" y="2915"/>
                  <a:pt x="17949" y="2943"/>
                  <a:pt x="17953" y="2974"/>
                </a:cubicBezTo>
                <a:cubicBezTo>
                  <a:pt x="17955" y="2997"/>
                  <a:pt x="17958" y="3012"/>
                  <a:pt x="17961" y="3030"/>
                </a:cubicBezTo>
                <a:cubicBezTo>
                  <a:pt x="17985" y="3075"/>
                  <a:pt x="18033" y="3102"/>
                  <a:pt x="18108" y="3138"/>
                </a:cubicBezTo>
                <a:cubicBezTo>
                  <a:pt x="18189" y="3177"/>
                  <a:pt x="18214" y="3228"/>
                  <a:pt x="18251" y="3432"/>
                </a:cubicBezTo>
                <a:cubicBezTo>
                  <a:pt x="18264" y="3508"/>
                  <a:pt x="18268" y="3530"/>
                  <a:pt x="18277" y="3578"/>
                </a:cubicBezTo>
                <a:cubicBezTo>
                  <a:pt x="18290" y="3578"/>
                  <a:pt x="18297" y="3595"/>
                  <a:pt x="18292" y="3638"/>
                </a:cubicBezTo>
                <a:cubicBezTo>
                  <a:pt x="18291" y="3642"/>
                  <a:pt x="18290" y="3644"/>
                  <a:pt x="18289" y="3648"/>
                </a:cubicBezTo>
                <a:cubicBezTo>
                  <a:pt x="18290" y="3655"/>
                  <a:pt x="18297" y="3692"/>
                  <a:pt x="18297" y="3693"/>
                </a:cubicBezTo>
                <a:cubicBezTo>
                  <a:pt x="18297" y="3695"/>
                  <a:pt x="18283" y="3685"/>
                  <a:pt x="18278" y="3683"/>
                </a:cubicBezTo>
                <a:cubicBezTo>
                  <a:pt x="18257" y="3722"/>
                  <a:pt x="18210" y="3741"/>
                  <a:pt x="18112" y="3757"/>
                </a:cubicBezTo>
                <a:lnTo>
                  <a:pt x="17941" y="3784"/>
                </a:lnTo>
                <a:lnTo>
                  <a:pt x="18043" y="3845"/>
                </a:lnTo>
                <a:cubicBezTo>
                  <a:pt x="18099" y="3878"/>
                  <a:pt x="18168" y="3925"/>
                  <a:pt x="18196" y="3948"/>
                </a:cubicBezTo>
                <a:cubicBezTo>
                  <a:pt x="18200" y="3952"/>
                  <a:pt x="18209" y="3951"/>
                  <a:pt x="18214" y="3954"/>
                </a:cubicBezTo>
                <a:cubicBezTo>
                  <a:pt x="18294" y="3948"/>
                  <a:pt x="18346" y="3941"/>
                  <a:pt x="18396" y="3934"/>
                </a:cubicBezTo>
                <a:cubicBezTo>
                  <a:pt x="18450" y="3910"/>
                  <a:pt x="18502" y="3878"/>
                  <a:pt x="18529" y="3838"/>
                </a:cubicBezTo>
                <a:cubicBezTo>
                  <a:pt x="18557" y="3795"/>
                  <a:pt x="18577" y="3703"/>
                  <a:pt x="18587" y="3615"/>
                </a:cubicBezTo>
                <a:cubicBezTo>
                  <a:pt x="18587" y="3614"/>
                  <a:pt x="18588" y="3614"/>
                  <a:pt x="18587" y="3614"/>
                </a:cubicBezTo>
                <a:cubicBezTo>
                  <a:pt x="18586" y="3561"/>
                  <a:pt x="18580" y="3507"/>
                  <a:pt x="18573" y="3467"/>
                </a:cubicBezTo>
                <a:cubicBezTo>
                  <a:pt x="18567" y="3439"/>
                  <a:pt x="18569" y="3426"/>
                  <a:pt x="18567" y="3406"/>
                </a:cubicBezTo>
                <a:cubicBezTo>
                  <a:pt x="18567" y="3405"/>
                  <a:pt x="18566" y="3404"/>
                  <a:pt x="18566" y="3404"/>
                </a:cubicBezTo>
                <a:cubicBezTo>
                  <a:pt x="18546" y="3404"/>
                  <a:pt x="18549" y="3382"/>
                  <a:pt x="18563" y="3349"/>
                </a:cubicBezTo>
                <a:cubicBezTo>
                  <a:pt x="18566" y="3322"/>
                  <a:pt x="18575" y="3300"/>
                  <a:pt x="18592" y="3281"/>
                </a:cubicBezTo>
                <a:cubicBezTo>
                  <a:pt x="18616" y="3215"/>
                  <a:pt x="18624" y="3112"/>
                  <a:pt x="18617" y="2941"/>
                </a:cubicBezTo>
                <a:cubicBezTo>
                  <a:pt x="18614" y="2864"/>
                  <a:pt x="18617" y="2804"/>
                  <a:pt x="18620" y="2755"/>
                </a:cubicBezTo>
                <a:cubicBezTo>
                  <a:pt x="18619" y="2755"/>
                  <a:pt x="18618" y="2754"/>
                  <a:pt x="18617" y="2754"/>
                </a:cubicBezTo>
                <a:cubicBezTo>
                  <a:pt x="18591" y="2754"/>
                  <a:pt x="18570" y="2711"/>
                  <a:pt x="18570" y="2658"/>
                </a:cubicBezTo>
                <a:cubicBezTo>
                  <a:pt x="18570" y="2590"/>
                  <a:pt x="18588" y="2569"/>
                  <a:pt x="18635" y="2587"/>
                </a:cubicBezTo>
                <a:cubicBezTo>
                  <a:pt x="18642" y="2590"/>
                  <a:pt x="18645" y="2586"/>
                  <a:pt x="18652" y="2587"/>
                </a:cubicBezTo>
                <a:cubicBezTo>
                  <a:pt x="18648" y="2568"/>
                  <a:pt x="18651" y="2553"/>
                  <a:pt x="18663" y="2553"/>
                </a:cubicBezTo>
                <a:cubicBezTo>
                  <a:pt x="18675" y="2553"/>
                  <a:pt x="18706" y="2524"/>
                  <a:pt x="18734" y="2497"/>
                </a:cubicBezTo>
                <a:cubicBezTo>
                  <a:pt x="18739" y="2473"/>
                  <a:pt x="18745" y="2451"/>
                  <a:pt x="18749" y="2417"/>
                </a:cubicBezTo>
                <a:cubicBezTo>
                  <a:pt x="18744" y="2408"/>
                  <a:pt x="18740" y="2398"/>
                  <a:pt x="18740" y="2381"/>
                </a:cubicBezTo>
                <a:cubicBezTo>
                  <a:pt x="18740" y="2356"/>
                  <a:pt x="18746" y="2336"/>
                  <a:pt x="18755" y="2322"/>
                </a:cubicBezTo>
                <a:cubicBezTo>
                  <a:pt x="18756" y="2297"/>
                  <a:pt x="18758" y="2279"/>
                  <a:pt x="18759" y="2250"/>
                </a:cubicBezTo>
                <a:cubicBezTo>
                  <a:pt x="18760" y="2240"/>
                  <a:pt x="18761" y="2232"/>
                  <a:pt x="18761" y="2222"/>
                </a:cubicBezTo>
                <a:cubicBezTo>
                  <a:pt x="18728" y="2210"/>
                  <a:pt x="18700" y="2071"/>
                  <a:pt x="18707" y="1915"/>
                </a:cubicBezTo>
                <a:cubicBezTo>
                  <a:pt x="18717" y="1696"/>
                  <a:pt x="18708" y="1653"/>
                  <a:pt x="18658" y="1653"/>
                </a:cubicBezTo>
                <a:cubicBezTo>
                  <a:pt x="18608" y="1653"/>
                  <a:pt x="18502" y="1367"/>
                  <a:pt x="18502" y="1232"/>
                </a:cubicBezTo>
                <a:cubicBezTo>
                  <a:pt x="18502" y="1171"/>
                  <a:pt x="18527" y="1146"/>
                  <a:pt x="18553" y="1160"/>
                </a:cubicBezTo>
                <a:cubicBezTo>
                  <a:pt x="18549" y="1127"/>
                  <a:pt x="18548" y="1083"/>
                  <a:pt x="18555" y="1028"/>
                </a:cubicBezTo>
                <a:cubicBezTo>
                  <a:pt x="18539" y="958"/>
                  <a:pt x="18528" y="879"/>
                  <a:pt x="18530" y="822"/>
                </a:cubicBezTo>
                <a:cubicBezTo>
                  <a:pt x="18521" y="809"/>
                  <a:pt x="18511" y="796"/>
                  <a:pt x="18497" y="782"/>
                </a:cubicBezTo>
                <a:cubicBezTo>
                  <a:pt x="18494" y="779"/>
                  <a:pt x="18492" y="778"/>
                  <a:pt x="18489" y="776"/>
                </a:cubicBezTo>
                <a:cubicBezTo>
                  <a:pt x="18477" y="776"/>
                  <a:pt x="18467" y="768"/>
                  <a:pt x="18458" y="750"/>
                </a:cubicBezTo>
                <a:cubicBezTo>
                  <a:pt x="18423" y="722"/>
                  <a:pt x="18391" y="703"/>
                  <a:pt x="18362" y="705"/>
                </a:cubicBezTo>
                <a:close/>
                <a:moveTo>
                  <a:pt x="10454" y="908"/>
                </a:moveTo>
                <a:cubicBezTo>
                  <a:pt x="10449" y="907"/>
                  <a:pt x="10451" y="918"/>
                  <a:pt x="10460" y="940"/>
                </a:cubicBezTo>
                <a:cubicBezTo>
                  <a:pt x="10468" y="960"/>
                  <a:pt x="10469" y="975"/>
                  <a:pt x="10465" y="986"/>
                </a:cubicBezTo>
                <a:cubicBezTo>
                  <a:pt x="10466" y="985"/>
                  <a:pt x="10467" y="990"/>
                  <a:pt x="10468" y="988"/>
                </a:cubicBezTo>
                <a:cubicBezTo>
                  <a:pt x="10476" y="977"/>
                  <a:pt x="10478" y="953"/>
                  <a:pt x="10476" y="929"/>
                </a:cubicBezTo>
                <a:cubicBezTo>
                  <a:pt x="10468" y="920"/>
                  <a:pt x="10457" y="908"/>
                  <a:pt x="10454" y="908"/>
                </a:cubicBezTo>
                <a:close/>
                <a:moveTo>
                  <a:pt x="18679" y="2812"/>
                </a:moveTo>
                <a:cubicBezTo>
                  <a:pt x="18655" y="2823"/>
                  <a:pt x="18640" y="2856"/>
                  <a:pt x="18642" y="2916"/>
                </a:cubicBezTo>
                <a:cubicBezTo>
                  <a:pt x="18645" y="3002"/>
                  <a:pt x="18650" y="3007"/>
                  <a:pt x="18661" y="2940"/>
                </a:cubicBezTo>
                <a:cubicBezTo>
                  <a:pt x="18666" y="2912"/>
                  <a:pt x="18676" y="2896"/>
                  <a:pt x="18686" y="2886"/>
                </a:cubicBezTo>
                <a:cubicBezTo>
                  <a:pt x="18685" y="2862"/>
                  <a:pt x="18685" y="2835"/>
                  <a:pt x="18681" y="2817"/>
                </a:cubicBezTo>
                <a:cubicBezTo>
                  <a:pt x="18680" y="2815"/>
                  <a:pt x="18679" y="2814"/>
                  <a:pt x="18679" y="2812"/>
                </a:cubicBezTo>
                <a:close/>
                <a:moveTo>
                  <a:pt x="3686" y="5107"/>
                </a:moveTo>
                <a:cubicBezTo>
                  <a:pt x="3667" y="5107"/>
                  <a:pt x="3651" y="5130"/>
                  <a:pt x="3651" y="5157"/>
                </a:cubicBezTo>
                <a:cubicBezTo>
                  <a:pt x="3651" y="5185"/>
                  <a:pt x="3667" y="5207"/>
                  <a:pt x="3686" y="5207"/>
                </a:cubicBezTo>
                <a:cubicBezTo>
                  <a:pt x="3704" y="5207"/>
                  <a:pt x="3719" y="5185"/>
                  <a:pt x="3719" y="5157"/>
                </a:cubicBezTo>
                <a:cubicBezTo>
                  <a:pt x="3719" y="5130"/>
                  <a:pt x="3704" y="5107"/>
                  <a:pt x="3686" y="5107"/>
                </a:cubicBezTo>
                <a:close/>
                <a:moveTo>
                  <a:pt x="3855" y="5107"/>
                </a:moveTo>
                <a:cubicBezTo>
                  <a:pt x="3836" y="5107"/>
                  <a:pt x="3821" y="5130"/>
                  <a:pt x="3821" y="5157"/>
                </a:cubicBezTo>
                <a:cubicBezTo>
                  <a:pt x="3821" y="5185"/>
                  <a:pt x="3836" y="5207"/>
                  <a:pt x="3855" y="5207"/>
                </a:cubicBezTo>
                <a:cubicBezTo>
                  <a:pt x="3874" y="5207"/>
                  <a:pt x="3889" y="5185"/>
                  <a:pt x="3889" y="5157"/>
                </a:cubicBezTo>
                <a:cubicBezTo>
                  <a:pt x="3889" y="5130"/>
                  <a:pt x="3874" y="5107"/>
                  <a:pt x="3855" y="5107"/>
                </a:cubicBezTo>
                <a:close/>
                <a:moveTo>
                  <a:pt x="3991" y="5107"/>
                </a:moveTo>
                <a:cubicBezTo>
                  <a:pt x="3972" y="5107"/>
                  <a:pt x="3957" y="5130"/>
                  <a:pt x="3957" y="5157"/>
                </a:cubicBezTo>
                <a:cubicBezTo>
                  <a:pt x="3957" y="5185"/>
                  <a:pt x="3972" y="5207"/>
                  <a:pt x="3991" y="5207"/>
                </a:cubicBezTo>
                <a:cubicBezTo>
                  <a:pt x="4010" y="5207"/>
                  <a:pt x="4025" y="5185"/>
                  <a:pt x="4025" y="5157"/>
                </a:cubicBezTo>
                <a:cubicBezTo>
                  <a:pt x="4025" y="5130"/>
                  <a:pt x="4010" y="5107"/>
                  <a:pt x="3991" y="5107"/>
                </a:cubicBezTo>
                <a:close/>
                <a:moveTo>
                  <a:pt x="2258" y="5157"/>
                </a:moveTo>
                <a:cubicBezTo>
                  <a:pt x="2239" y="5157"/>
                  <a:pt x="2224" y="5179"/>
                  <a:pt x="2224" y="5207"/>
                </a:cubicBezTo>
                <a:cubicBezTo>
                  <a:pt x="2224" y="5234"/>
                  <a:pt x="2239" y="5256"/>
                  <a:pt x="2258" y="5256"/>
                </a:cubicBezTo>
                <a:cubicBezTo>
                  <a:pt x="2277" y="5256"/>
                  <a:pt x="2292" y="5234"/>
                  <a:pt x="2292" y="5207"/>
                </a:cubicBezTo>
                <a:cubicBezTo>
                  <a:pt x="2292" y="5179"/>
                  <a:pt x="2277" y="5157"/>
                  <a:pt x="2258" y="5157"/>
                </a:cubicBezTo>
                <a:close/>
                <a:moveTo>
                  <a:pt x="2409" y="5157"/>
                </a:moveTo>
                <a:cubicBezTo>
                  <a:pt x="2380" y="5157"/>
                  <a:pt x="2365" y="5179"/>
                  <a:pt x="2377" y="5207"/>
                </a:cubicBezTo>
                <a:cubicBezTo>
                  <a:pt x="2388" y="5234"/>
                  <a:pt x="2412" y="5256"/>
                  <a:pt x="2430" y="5256"/>
                </a:cubicBezTo>
                <a:cubicBezTo>
                  <a:pt x="2447" y="5256"/>
                  <a:pt x="2462" y="5234"/>
                  <a:pt x="2462" y="5207"/>
                </a:cubicBezTo>
                <a:cubicBezTo>
                  <a:pt x="2462" y="5179"/>
                  <a:pt x="2438" y="5157"/>
                  <a:pt x="2409" y="5157"/>
                </a:cubicBezTo>
                <a:close/>
                <a:moveTo>
                  <a:pt x="2563" y="5157"/>
                </a:moveTo>
                <a:cubicBezTo>
                  <a:pt x="2545" y="5157"/>
                  <a:pt x="2530" y="5179"/>
                  <a:pt x="2530" y="5207"/>
                </a:cubicBezTo>
                <a:cubicBezTo>
                  <a:pt x="2530" y="5234"/>
                  <a:pt x="2545" y="5256"/>
                  <a:pt x="2563" y="5256"/>
                </a:cubicBezTo>
                <a:cubicBezTo>
                  <a:pt x="2582" y="5256"/>
                  <a:pt x="2598" y="5234"/>
                  <a:pt x="2598" y="5207"/>
                </a:cubicBezTo>
                <a:cubicBezTo>
                  <a:pt x="2598" y="5179"/>
                  <a:pt x="2582" y="5157"/>
                  <a:pt x="2563" y="5157"/>
                </a:cubicBezTo>
                <a:close/>
                <a:moveTo>
                  <a:pt x="2734" y="5157"/>
                </a:moveTo>
                <a:cubicBezTo>
                  <a:pt x="2715" y="5157"/>
                  <a:pt x="2700" y="5179"/>
                  <a:pt x="2700" y="5207"/>
                </a:cubicBezTo>
                <a:cubicBezTo>
                  <a:pt x="2700" y="5234"/>
                  <a:pt x="2715" y="5256"/>
                  <a:pt x="2734" y="5256"/>
                </a:cubicBezTo>
                <a:cubicBezTo>
                  <a:pt x="2752" y="5256"/>
                  <a:pt x="2768" y="5234"/>
                  <a:pt x="2768" y="5207"/>
                </a:cubicBezTo>
                <a:cubicBezTo>
                  <a:pt x="2768" y="5179"/>
                  <a:pt x="2752" y="5157"/>
                  <a:pt x="2734" y="5157"/>
                </a:cubicBezTo>
                <a:close/>
                <a:moveTo>
                  <a:pt x="2663" y="5275"/>
                </a:moveTo>
                <a:cubicBezTo>
                  <a:pt x="2658" y="5267"/>
                  <a:pt x="2643" y="5284"/>
                  <a:pt x="2615" y="5325"/>
                </a:cubicBezTo>
                <a:cubicBezTo>
                  <a:pt x="2587" y="5366"/>
                  <a:pt x="2563" y="5413"/>
                  <a:pt x="2563" y="5429"/>
                </a:cubicBezTo>
                <a:cubicBezTo>
                  <a:pt x="2563" y="5492"/>
                  <a:pt x="2625" y="5453"/>
                  <a:pt x="2645" y="5379"/>
                </a:cubicBezTo>
                <a:cubicBezTo>
                  <a:pt x="2661" y="5317"/>
                  <a:pt x="2667" y="5283"/>
                  <a:pt x="2663" y="5275"/>
                </a:cubicBezTo>
                <a:close/>
                <a:moveTo>
                  <a:pt x="3208" y="5307"/>
                </a:moveTo>
                <a:cubicBezTo>
                  <a:pt x="3190" y="5307"/>
                  <a:pt x="3176" y="5329"/>
                  <a:pt x="3176" y="5357"/>
                </a:cubicBezTo>
                <a:cubicBezTo>
                  <a:pt x="3176" y="5384"/>
                  <a:pt x="3199" y="5407"/>
                  <a:pt x="3229" y="5407"/>
                </a:cubicBezTo>
                <a:cubicBezTo>
                  <a:pt x="3258" y="5407"/>
                  <a:pt x="3272" y="5384"/>
                  <a:pt x="3261" y="5357"/>
                </a:cubicBezTo>
                <a:cubicBezTo>
                  <a:pt x="3249" y="5329"/>
                  <a:pt x="3225" y="5307"/>
                  <a:pt x="3208" y="5307"/>
                </a:cubicBezTo>
                <a:close/>
                <a:moveTo>
                  <a:pt x="3402" y="5307"/>
                </a:moveTo>
                <a:cubicBezTo>
                  <a:pt x="3375" y="5307"/>
                  <a:pt x="3344" y="5340"/>
                  <a:pt x="3333" y="5380"/>
                </a:cubicBezTo>
                <a:cubicBezTo>
                  <a:pt x="3322" y="5423"/>
                  <a:pt x="3331" y="5443"/>
                  <a:pt x="3356" y="5429"/>
                </a:cubicBezTo>
                <a:cubicBezTo>
                  <a:pt x="3378" y="5417"/>
                  <a:pt x="3446" y="5470"/>
                  <a:pt x="3506" y="5546"/>
                </a:cubicBezTo>
                <a:lnTo>
                  <a:pt x="3616" y="5684"/>
                </a:lnTo>
                <a:lnTo>
                  <a:pt x="3542" y="5753"/>
                </a:lnTo>
                <a:cubicBezTo>
                  <a:pt x="3489" y="5801"/>
                  <a:pt x="3464" y="5805"/>
                  <a:pt x="3455" y="5765"/>
                </a:cubicBezTo>
                <a:cubicBezTo>
                  <a:pt x="3448" y="5734"/>
                  <a:pt x="3429" y="5708"/>
                  <a:pt x="3414" y="5708"/>
                </a:cubicBezTo>
                <a:cubicBezTo>
                  <a:pt x="3381" y="5708"/>
                  <a:pt x="3342" y="5911"/>
                  <a:pt x="3366" y="5967"/>
                </a:cubicBezTo>
                <a:cubicBezTo>
                  <a:pt x="3396" y="6038"/>
                  <a:pt x="3482" y="6012"/>
                  <a:pt x="3482" y="5932"/>
                </a:cubicBezTo>
                <a:cubicBezTo>
                  <a:pt x="3482" y="5890"/>
                  <a:pt x="3518" y="5834"/>
                  <a:pt x="3564" y="5809"/>
                </a:cubicBezTo>
                <a:cubicBezTo>
                  <a:pt x="3617" y="5779"/>
                  <a:pt x="3646" y="5726"/>
                  <a:pt x="3642" y="5661"/>
                </a:cubicBezTo>
                <a:cubicBezTo>
                  <a:pt x="3639" y="5606"/>
                  <a:pt x="3630" y="5572"/>
                  <a:pt x="3623" y="5583"/>
                </a:cubicBezTo>
                <a:cubicBezTo>
                  <a:pt x="3615" y="5595"/>
                  <a:pt x="3586" y="5569"/>
                  <a:pt x="3557" y="5526"/>
                </a:cubicBezTo>
                <a:cubicBezTo>
                  <a:pt x="3513" y="5461"/>
                  <a:pt x="3512" y="5441"/>
                  <a:pt x="3552" y="5405"/>
                </a:cubicBezTo>
                <a:cubicBezTo>
                  <a:pt x="3578" y="5381"/>
                  <a:pt x="3585" y="5345"/>
                  <a:pt x="3569" y="5322"/>
                </a:cubicBezTo>
                <a:cubicBezTo>
                  <a:pt x="3553" y="5300"/>
                  <a:pt x="3533" y="5310"/>
                  <a:pt x="3525" y="5344"/>
                </a:cubicBezTo>
                <a:cubicBezTo>
                  <a:pt x="3517" y="5379"/>
                  <a:pt x="3487" y="5407"/>
                  <a:pt x="3459" y="5407"/>
                </a:cubicBezTo>
                <a:cubicBezTo>
                  <a:pt x="3432" y="5407"/>
                  <a:pt x="3419" y="5384"/>
                  <a:pt x="3430" y="5357"/>
                </a:cubicBezTo>
                <a:cubicBezTo>
                  <a:pt x="3442" y="5329"/>
                  <a:pt x="3429" y="5307"/>
                  <a:pt x="3402" y="5307"/>
                </a:cubicBezTo>
                <a:close/>
                <a:moveTo>
                  <a:pt x="3702" y="5307"/>
                </a:moveTo>
                <a:cubicBezTo>
                  <a:pt x="3674" y="5307"/>
                  <a:pt x="3651" y="5329"/>
                  <a:pt x="3651" y="5357"/>
                </a:cubicBezTo>
                <a:cubicBezTo>
                  <a:pt x="3651" y="5384"/>
                  <a:pt x="3674" y="5407"/>
                  <a:pt x="3702" y="5407"/>
                </a:cubicBezTo>
                <a:cubicBezTo>
                  <a:pt x="3730" y="5407"/>
                  <a:pt x="3753" y="5384"/>
                  <a:pt x="3753" y="5357"/>
                </a:cubicBezTo>
                <a:cubicBezTo>
                  <a:pt x="3753" y="5329"/>
                  <a:pt x="3730" y="5307"/>
                  <a:pt x="3702" y="5307"/>
                </a:cubicBezTo>
                <a:close/>
                <a:moveTo>
                  <a:pt x="3049" y="5310"/>
                </a:moveTo>
                <a:cubicBezTo>
                  <a:pt x="3042" y="5309"/>
                  <a:pt x="3041" y="5328"/>
                  <a:pt x="3040" y="5365"/>
                </a:cubicBezTo>
                <a:cubicBezTo>
                  <a:pt x="3040" y="5411"/>
                  <a:pt x="3058" y="5460"/>
                  <a:pt x="3082" y="5474"/>
                </a:cubicBezTo>
                <a:cubicBezTo>
                  <a:pt x="3107" y="5490"/>
                  <a:pt x="3101" y="5502"/>
                  <a:pt x="3066" y="5504"/>
                </a:cubicBezTo>
                <a:cubicBezTo>
                  <a:pt x="3028" y="5507"/>
                  <a:pt x="3015" y="5535"/>
                  <a:pt x="3028" y="5583"/>
                </a:cubicBezTo>
                <a:cubicBezTo>
                  <a:pt x="3039" y="5625"/>
                  <a:pt x="3058" y="5657"/>
                  <a:pt x="3073" y="5657"/>
                </a:cubicBezTo>
                <a:cubicBezTo>
                  <a:pt x="3123" y="5657"/>
                  <a:pt x="3133" y="5461"/>
                  <a:pt x="3087" y="5372"/>
                </a:cubicBezTo>
                <a:cubicBezTo>
                  <a:pt x="3067" y="5332"/>
                  <a:pt x="3055" y="5311"/>
                  <a:pt x="3049" y="5310"/>
                </a:cubicBezTo>
                <a:close/>
                <a:moveTo>
                  <a:pt x="2122" y="5357"/>
                </a:moveTo>
                <a:cubicBezTo>
                  <a:pt x="2103" y="5357"/>
                  <a:pt x="2088" y="5380"/>
                  <a:pt x="2088" y="5407"/>
                </a:cubicBezTo>
                <a:cubicBezTo>
                  <a:pt x="2088" y="5435"/>
                  <a:pt x="2103" y="5458"/>
                  <a:pt x="2122" y="5458"/>
                </a:cubicBezTo>
                <a:cubicBezTo>
                  <a:pt x="2141" y="5458"/>
                  <a:pt x="2156" y="5435"/>
                  <a:pt x="2156" y="5407"/>
                </a:cubicBezTo>
                <a:cubicBezTo>
                  <a:pt x="2156" y="5380"/>
                  <a:pt x="2141" y="5357"/>
                  <a:pt x="2122" y="5357"/>
                </a:cubicBezTo>
                <a:close/>
                <a:moveTo>
                  <a:pt x="2258" y="5357"/>
                </a:moveTo>
                <a:cubicBezTo>
                  <a:pt x="2239" y="5357"/>
                  <a:pt x="2224" y="5380"/>
                  <a:pt x="2224" y="5407"/>
                </a:cubicBezTo>
                <a:cubicBezTo>
                  <a:pt x="2224" y="5435"/>
                  <a:pt x="2239" y="5458"/>
                  <a:pt x="2258" y="5458"/>
                </a:cubicBezTo>
                <a:cubicBezTo>
                  <a:pt x="2277" y="5458"/>
                  <a:pt x="2292" y="5435"/>
                  <a:pt x="2292" y="5407"/>
                </a:cubicBezTo>
                <a:cubicBezTo>
                  <a:pt x="2292" y="5380"/>
                  <a:pt x="2277" y="5357"/>
                  <a:pt x="2258" y="5357"/>
                </a:cubicBezTo>
                <a:close/>
                <a:moveTo>
                  <a:pt x="2428" y="5357"/>
                </a:moveTo>
                <a:cubicBezTo>
                  <a:pt x="2410" y="5357"/>
                  <a:pt x="2394" y="5380"/>
                  <a:pt x="2394" y="5407"/>
                </a:cubicBezTo>
                <a:cubicBezTo>
                  <a:pt x="2394" y="5435"/>
                  <a:pt x="2410" y="5458"/>
                  <a:pt x="2428" y="5458"/>
                </a:cubicBezTo>
                <a:cubicBezTo>
                  <a:pt x="2447" y="5458"/>
                  <a:pt x="2462" y="5435"/>
                  <a:pt x="2462" y="5407"/>
                </a:cubicBezTo>
                <a:cubicBezTo>
                  <a:pt x="2462" y="5380"/>
                  <a:pt x="2447" y="5357"/>
                  <a:pt x="2428" y="5357"/>
                </a:cubicBezTo>
                <a:close/>
                <a:moveTo>
                  <a:pt x="2751" y="5357"/>
                </a:moveTo>
                <a:cubicBezTo>
                  <a:pt x="2721" y="5357"/>
                  <a:pt x="2706" y="5380"/>
                  <a:pt x="2717" y="5407"/>
                </a:cubicBezTo>
                <a:cubicBezTo>
                  <a:pt x="2729" y="5435"/>
                  <a:pt x="2744" y="5458"/>
                  <a:pt x="2751" y="5458"/>
                </a:cubicBezTo>
                <a:cubicBezTo>
                  <a:pt x="2758" y="5458"/>
                  <a:pt x="2773" y="5435"/>
                  <a:pt x="2784" y="5407"/>
                </a:cubicBezTo>
                <a:cubicBezTo>
                  <a:pt x="2796" y="5380"/>
                  <a:pt x="2781" y="5357"/>
                  <a:pt x="2751" y="5357"/>
                </a:cubicBezTo>
                <a:close/>
                <a:moveTo>
                  <a:pt x="2908" y="5357"/>
                </a:moveTo>
                <a:cubicBezTo>
                  <a:pt x="2891" y="5357"/>
                  <a:pt x="2868" y="5390"/>
                  <a:pt x="2858" y="5430"/>
                </a:cubicBezTo>
                <a:cubicBezTo>
                  <a:pt x="2845" y="5479"/>
                  <a:pt x="2855" y="5493"/>
                  <a:pt x="2888" y="5474"/>
                </a:cubicBezTo>
                <a:cubicBezTo>
                  <a:pt x="2942" y="5444"/>
                  <a:pt x="2956" y="5357"/>
                  <a:pt x="2908" y="5357"/>
                </a:cubicBezTo>
                <a:close/>
                <a:moveTo>
                  <a:pt x="3671" y="5488"/>
                </a:moveTo>
                <a:cubicBezTo>
                  <a:pt x="3666" y="5495"/>
                  <a:pt x="3667" y="5511"/>
                  <a:pt x="3674" y="5535"/>
                </a:cubicBezTo>
                <a:cubicBezTo>
                  <a:pt x="3684" y="5575"/>
                  <a:pt x="3706" y="5607"/>
                  <a:pt x="3723" y="5607"/>
                </a:cubicBezTo>
                <a:cubicBezTo>
                  <a:pt x="3772" y="5607"/>
                  <a:pt x="3758" y="5521"/>
                  <a:pt x="3704" y="5491"/>
                </a:cubicBezTo>
                <a:cubicBezTo>
                  <a:pt x="3688" y="5482"/>
                  <a:pt x="3676" y="5480"/>
                  <a:pt x="3671" y="5488"/>
                </a:cubicBezTo>
                <a:close/>
                <a:moveTo>
                  <a:pt x="3246" y="5506"/>
                </a:moveTo>
                <a:cubicBezTo>
                  <a:pt x="3239" y="5505"/>
                  <a:pt x="3231" y="5510"/>
                  <a:pt x="3223" y="5522"/>
                </a:cubicBezTo>
                <a:cubicBezTo>
                  <a:pt x="3212" y="5538"/>
                  <a:pt x="3215" y="5579"/>
                  <a:pt x="3229" y="5614"/>
                </a:cubicBezTo>
                <a:cubicBezTo>
                  <a:pt x="3251" y="5665"/>
                  <a:pt x="3259" y="5665"/>
                  <a:pt x="3270" y="5614"/>
                </a:cubicBezTo>
                <a:cubicBezTo>
                  <a:pt x="3283" y="5560"/>
                  <a:pt x="3267" y="5509"/>
                  <a:pt x="3246" y="5506"/>
                </a:cubicBezTo>
                <a:close/>
                <a:moveTo>
                  <a:pt x="3872" y="5507"/>
                </a:moveTo>
                <a:cubicBezTo>
                  <a:pt x="3844" y="5507"/>
                  <a:pt x="3821" y="5530"/>
                  <a:pt x="3821" y="5558"/>
                </a:cubicBezTo>
                <a:cubicBezTo>
                  <a:pt x="3821" y="5585"/>
                  <a:pt x="3844" y="5607"/>
                  <a:pt x="3872" y="5607"/>
                </a:cubicBezTo>
                <a:cubicBezTo>
                  <a:pt x="3900" y="5607"/>
                  <a:pt x="3923" y="5585"/>
                  <a:pt x="3923" y="5558"/>
                </a:cubicBezTo>
                <a:cubicBezTo>
                  <a:pt x="3923" y="5530"/>
                  <a:pt x="3900" y="5507"/>
                  <a:pt x="3872" y="5507"/>
                </a:cubicBezTo>
                <a:close/>
                <a:moveTo>
                  <a:pt x="2478" y="5512"/>
                </a:moveTo>
                <a:cubicBezTo>
                  <a:pt x="2467" y="5517"/>
                  <a:pt x="2449" y="5548"/>
                  <a:pt x="2428" y="5606"/>
                </a:cubicBezTo>
                <a:cubicBezTo>
                  <a:pt x="2399" y="5687"/>
                  <a:pt x="2402" y="5700"/>
                  <a:pt x="2444" y="5676"/>
                </a:cubicBezTo>
                <a:cubicBezTo>
                  <a:pt x="2472" y="5660"/>
                  <a:pt x="2496" y="5616"/>
                  <a:pt x="2496" y="5578"/>
                </a:cubicBezTo>
                <a:cubicBezTo>
                  <a:pt x="2496" y="5529"/>
                  <a:pt x="2490" y="5507"/>
                  <a:pt x="2478" y="5512"/>
                </a:cubicBezTo>
                <a:close/>
                <a:moveTo>
                  <a:pt x="3389" y="5526"/>
                </a:moveTo>
                <a:cubicBezTo>
                  <a:pt x="3383" y="5530"/>
                  <a:pt x="3379" y="5540"/>
                  <a:pt x="3379" y="5555"/>
                </a:cubicBezTo>
                <a:cubicBezTo>
                  <a:pt x="3379" y="5584"/>
                  <a:pt x="3394" y="5607"/>
                  <a:pt x="3413" y="5607"/>
                </a:cubicBezTo>
                <a:cubicBezTo>
                  <a:pt x="3432" y="5607"/>
                  <a:pt x="3447" y="5596"/>
                  <a:pt x="3447" y="5584"/>
                </a:cubicBezTo>
                <a:cubicBezTo>
                  <a:pt x="3447" y="5572"/>
                  <a:pt x="3432" y="5550"/>
                  <a:pt x="3413" y="5533"/>
                </a:cubicBezTo>
                <a:cubicBezTo>
                  <a:pt x="3404" y="5524"/>
                  <a:pt x="3395" y="5522"/>
                  <a:pt x="3389" y="5526"/>
                </a:cubicBezTo>
                <a:close/>
                <a:moveTo>
                  <a:pt x="2292" y="5558"/>
                </a:moveTo>
                <a:cubicBezTo>
                  <a:pt x="2273" y="5558"/>
                  <a:pt x="2258" y="5580"/>
                  <a:pt x="2258" y="5607"/>
                </a:cubicBezTo>
                <a:cubicBezTo>
                  <a:pt x="2258" y="5635"/>
                  <a:pt x="2273" y="5657"/>
                  <a:pt x="2292" y="5657"/>
                </a:cubicBezTo>
                <a:cubicBezTo>
                  <a:pt x="2310" y="5657"/>
                  <a:pt x="2326" y="5635"/>
                  <a:pt x="2326" y="5607"/>
                </a:cubicBezTo>
                <a:cubicBezTo>
                  <a:pt x="2326" y="5580"/>
                  <a:pt x="2310" y="5558"/>
                  <a:pt x="2292" y="5558"/>
                </a:cubicBezTo>
                <a:close/>
                <a:moveTo>
                  <a:pt x="2598" y="5558"/>
                </a:moveTo>
                <a:cubicBezTo>
                  <a:pt x="2579" y="5558"/>
                  <a:pt x="2563" y="5580"/>
                  <a:pt x="2563" y="5607"/>
                </a:cubicBezTo>
                <a:cubicBezTo>
                  <a:pt x="2563" y="5635"/>
                  <a:pt x="2579" y="5657"/>
                  <a:pt x="2598" y="5657"/>
                </a:cubicBezTo>
                <a:cubicBezTo>
                  <a:pt x="2616" y="5657"/>
                  <a:pt x="2631" y="5635"/>
                  <a:pt x="2631" y="5607"/>
                </a:cubicBezTo>
                <a:cubicBezTo>
                  <a:pt x="2631" y="5580"/>
                  <a:pt x="2616" y="5558"/>
                  <a:pt x="2598" y="5558"/>
                </a:cubicBezTo>
                <a:close/>
                <a:moveTo>
                  <a:pt x="2768" y="5558"/>
                </a:moveTo>
                <a:cubicBezTo>
                  <a:pt x="2749" y="5558"/>
                  <a:pt x="2734" y="5580"/>
                  <a:pt x="2734" y="5607"/>
                </a:cubicBezTo>
                <a:cubicBezTo>
                  <a:pt x="2734" y="5635"/>
                  <a:pt x="2749" y="5657"/>
                  <a:pt x="2768" y="5657"/>
                </a:cubicBezTo>
                <a:cubicBezTo>
                  <a:pt x="2787" y="5657"/>
                  <a:pt x="2802" y="5635"/>
                  <a:pt x="2802" y="5607"/>
                </a:cubicBezTo>
                <a:cubicBezTo>
                  <a:pt x="2802" y="5580"/>
                  <a:pt x="2787" y="5558"/>
                  <a:pt x="2768" y="5558"/>
                </a:cubicBezTo>
                <a:close/>
                <a:moveTo>
                  <a:pt x="2937" y="5558"/>
                </a:moveTo>
                <a:cubicBezTo>
                  <a:pt x="2919" y="5558"/>
                  <a:pt x="2904" y="5580"/>
                  <a:pt x="2904" y="5607"/>
                </a:cubicBezTo>
                <a:cubicBezTo>
                  <a:pt x="2904" y="5635"/>
                  <a:pt x="2919" y="5657"/>
                  <a:pt x="2937" y="5657"/>
                </a:cubicBezTo>
                <a:cubicBezTo>
                  <a:pt x="2956" y="5657"/>
                  <a:pt x="2972" y="5635"/>
                  <a:pt x="2972" y="5607"/>
                </a:cubicBezTo>
                <a:cubicBezTo>
                  <a:pt x="2972" y="5580"/>
                  <a:pt x="2956" y="5558"/>
                  <a:pt x="2937" y="5558"/>
                </a:cubicBezTo>
                <a:close/>
                <a:moveTo>
                  <a:pt x="2127" y="5573"/>
                </a:moveTo>
                <a:cubicBezTo>
                  <a:pt x="2115" y="5567"/>
                  <a:pt x="2104" y="5567"/>
                  <a:pt x="2097" y="5578"/>
                </a:cubicBezTo>
                <a:cubicBezTo>
                  <a:pt x="2083" y="5599"/>
                  <a:pt x="2099" y="5645"/>
                  <a:pt x="2133" y="5681"/>
                </a:cubicBezTo>
                <a:cubicBezTo>
                  <a:pt x="2178" y="5730"/>
                  <a:pt x="2182" y="5753"/>
                  <a:pt x="2149" y="5770"/>
                </a:cubicBezTo>
                <a:cubicBezTo>
                  <a:pt x="2125" y="5783"/>
                  <a:pt x="2118" y="5814"/>
                  <a:pt x="2133" y="5837"/>
                </a:cubicBezTo>
                <a:cubicBezTo>
                  <a:pt x="2148" y="5861"/>
                  <a:pt x="2173" y="5847"/>
                  <a:pt x="2190" y="5808"/>
                </a:cubicBezTo>
                <a:cubicBezTo>
                  <a:pt x="2207" y="5768"/>
                  <a:pt x="2232" y="5751"/>
                  <a:pt x="2245" y="5771"/>
                </a:cubicBezTo>
                <a:cubicBezTo>
                  <a:pt x="2259" y="5791"/>
                  <a:pt x="2236" y="5860"/>
                  <a:pt x="2195" y="5924"/>
                </a:cubicBezTo>
                <a:cubicBezTo>
                  <a:pt x="2155" y="5988"/>
                  <a:pt x="2133" y="6056"/>
                  <a:pt x="2146" y="6076"/>
                </a:cubicBezTo>
                <a:cubicBezTo>
                  <a:pt x="2160" y="6096"/>
                  <a:pt x="2181" y="6069"/>
                  <a:pt x="2195" y="6017"/>
                </a:cubicBezTo>
                <a:cubicBezTo>
                  <a:pt x="2219" y="5918"/>
                  <a:pt x="2321" y="5834"/>
                  <a:pt x="2355" y="5885"/>
                </a:cubicBezTo>
                <a:cubicBezTo>
                  <a:pt x="2366" y="5901"/>
                  <a:pt x="2353" y="5934"/>
                  <a:pt x="2326" y="5958"/>
                </a:cubicBezTo>
                <a:cubicBezTo>
                  <a:pt x="2299" y="5983"/>
                  <a:pt x="2287" y="6018"/>
                  <a:pt x="2300" y="6037"/>
                </a:cubicBezTo>
                <a:cubicBezTo>
                  <a:pt x="2320" y="6066"/>
                  <a:pt x="2530" y="5784"/>
                  <a:pt x="2530" y="5727"/>
                </a:cubicBezTo>
                <a:cubicBezTo>
                  <a:pt x="2530" y="5688"/>
                  <a:pt x="2500" y="5709"/>
                  <a:pt x="2448" y="5785"/>
                </a:cubicBezTo>
                <a:cubicBezTo>
                  <a:pt x="2401" y="5854"/>
                  <a:pt x="2386" y="5854"/>
                  <a:pt x="2301" y="5776"/>
                </a:cubicBezTo>
                <a:cubicBezTo>
                  <a:pt x="2249" y="5728"/>
                  <a:pt x="2188" y="5655"/>
                  <a:pt x="2165" y="5614"/>
                </a:cubicBezTo>
                <a:cubicBezTo>
                  <a:pt x="2153" y="5593"/>
                  <a:pt x="2140" y="5580"/>
                  <a:pt x="2127" y="5573"/>
                </a:cubicBezTo>
                <a:close/>
                <a:moveTo>
                  <a:pt x="3079" y="5719"/>
                </a:moveTo>
                <a:cubicBezTo>
                  <a:pt x="3054" y="5706"/>
                  <a:pt x="3047" y="5729"/>
                  <a:pt x="3060" y="5778"/>
                </a:cubicBezTo>
                <a:cubicBezTo>
                  <a:pt x="3071" y="5822"/>
                  <a:pt x="3095" y="5858"/>
                  <a:pt x="3114" y="5858"/>
                </a:cubicBezTo>
                <a:cubicBezTo>
                  <a:pt x="3158" y="5858"/>
                  <a:pt x="3130" y="5744"/>
                  <a:pt x="3079" y="5719"/>
                </a:cubicBezTo>
                <a:close/>
                <a:moveTo>
                  <a:pt x="2701" y="5730"/>
                </a:moveTo>
                <a:cubicBezTo>
                  <a:pt x="2680" y="5729"/>
                  <a:pt x="2661" y="5733"/>
                  <a:pt x="2646" y="5742"/>
                </a:cubicBezTo>
                <a:cubicBezTo>
                  <a:pt x="2619" y="5757"/>
                  <a:pt x="2598" y="5789"/>
                  <a:pt x="2598" y="5813"/>
                </a:cubicBezTo>
                <a:cubicBezTo>
                  <a:pt x="2598" y="5880"/>
                  <a:pt x="2657" y="5867"/>
                  <a:pt x="2680" y="5796"/>
                </a:cubicBezTo>
                <a:cubicBezTo>
                  <a:pt x="2696" y="5746"/>
                  <a:pt x="2704" y="5746"/>
                  <a:pt x="2719" y="5796"/>
                </a:cubicBezTo>
                <a:cubicBezTo>
                  <a:pt x="2742" y="5867"/>
                  <a:pt x="2835" y="5881"/>
                  <a:pt x="2835" y="5813"/>
                </a:cubicBezTo>
                <a:cubicBezTo>
                  <a:pt x="2835" y="5770"/>
                  <a:pt x="2763" y="5731"/>
                  <a:pt x="2701" y="5730"/>
                </a:cubicBezTo>
                <a:close/>
                <a:moveTo>
                  <a:pt x="3241" y="5737"/>
                </a:moveTo>
                <a:cubicBezTo>
                  <a:pt x="3221" y="5744"/>
                  <a:pt x="3210" y="5768"/>
                  <a:pt x="3225" y="5803"/>
                </a:cubicBezTo>
                <a:cubicBezTo>
                  <a:pt x="3234" y="5824"/>
                  <a:pt x="3264" y="5842"/>
                  <a:pt x="3293" y="5842"/>
                </a:cubicBezTo>
                <a:cubicBezTo>
                  <a:pt x="3332" y="5842"/>
                  <a:pt x="3335" y="5825"/>
                  <a:pt x="3307" y="5775"/>
                </a:cubicBezTo>
                <a:cubicBezTo>
                  <a:pt x="3288" y="5741"/>
                  <a:pt x="3260" y="5731"/>
                  <a:pt x="3241" y="5737"/>
                </a:cubicBezTo>
                <a:close/>
                <a:moveTo>
                  <a:pt x="2937" y="5757"/>
                </a:moveTo>
                <a:cubicBezTo>
                  <a:pt x="2919" y="5757"/>
                  <a:pt x="2904" y="5780"/>
                  <a:pt x="2904" y="5808"/>
                </a:cubicBezTo>
                <a:cubicBezTo>
                  <a:pt x="2904" y="5835"/>
                  <a:pt x="2919" y="5858"/>
                  <a:pt x="2937" y="5858"/>
                </a:cubicBezTo>
                <a:cubicBezTo>
                  <a:pt x="2956" y="5858"/>
                  <a:pt x="2972" y="5835"/>
                  <a:pt x="2972" y="5808"/>
                </a:cubicBezTo>
                <a:cubicBezTo>
                  <a:pt x="2972" y="5780"/>
                  <a:pt x="2956" y="5757"/>
                  <a:pt x="2937" y="5757"/>
                </a:cubicBezTo>
                <a:close/>
                <a:moveTo>
                  <a:pt x="3263" y="5908"/>
                </a:moveTo>
                <a:cubicBezTo>
                  <a:pt x="3197" y="5908"/>
                  <a:pt x="3165" y="5993"/>
                  <a:pt x="3218" y="6025"/>
                </a:cubicBezTo>
                <a:cubicBezTo>
                  <a:pt x="3292" y="6069"/>
                  <a:pt x="3311" y="6060"/>
                  <a:pt x="3311" y="5983"/>
                </a:cubicBezTo>
                <a:cubicBezTo>
                  <a:pt x="3311" y="5941"/>
                  <a:pt x="3290" y="5908"/>
                  <a:pt x="3263" y="5908"/>
                </a:cubicBezTo>
                <a:close/>
                <a:moveTo>
                  <a:pt x="3108" y="5933"/>
                </a:moveTo>
                <a:cubicBezTo>
                  <a:pt x="3089" y="5916"/>
                  <a:pt x="3073" y="5936"/>
                  <a:pt x="3073" y="5979"/>
                </a:cubicBezTo>
                <a:cubicBezTo>
                  <a:pt x="3073" y="6022"/>
                  <a:pt x="3089" y="6058"/>
                  <a:pt x="3108" y="6058"/>
                </a:cubicBezTo>
                <a:cubicBezTo>
                  <a:pt x="3126" y="6058"/>
                  <a:pt x="3141" y="6036"/>
                  <a:pt x="3141" y="6010"/>
                </a:cubicBezTo>
                <a:cubicBezTo>
                  <a:pt x="3141" y="5984"/>
                  <a:pt x="3126" y="5950"/>
                  <a:pt x="3108" y="5933"/>
                </a:cubicBezTo>
                <a:close/>
                <a:moveTo>
                  <a:pt x="2744" y="5938"/>
                </a:moveTo>
                <a:cubicBezTo>
                  <a:pt x="2731" y="5943"/>
                  <a:pt x="2719" y="5952"/>
                  <a:pt x="2713" y="5967"/>
                </a:cubicBezTo>
                <a:cubicBezTo>
                  <a:pt x="2699" y="6001"/>
                  <a:pt x="2705" y="6009"/>
                  <a:pt x="2728" y="5987"/>
                </a:cubicBezTo>
                <a:cubicBezTo>
                  <a:pt x="2750" y="5967"/>
                  <a:pt x="2768" y="5976"/>
                  <a:pt x="2768" y="6005"/>
                </a:cubicBezTo>
                <a:cubicBezTo>
                  <a:pt x="2768" y="6034"/>
                  <a:pt x="2783" y="6058"/>
                  <a:pt x="2802" y="6058"/>
                </a:cubicBezTo>
                <a:cubicBezTo>
                  <a:pt x="2854" y="6058"/>
                  <a:pt x="2841" y="5973"/>
                  <a:pt x="2785" y="5941"/>
                </a:cubicBezTo>
                <a:cubicBezTo>
                  <a:pt x="2771" y="5933"/>
                  <a:pt x="2757" y="5933"/>
                  <a:pt x="2744" y="5938"/>
                </a:cubicBezTo>
                <a:close/>
                <a:moveTo>
                  <a:pt x="2930" y="5938"/>
                </a:moveTo>
                <a:cubicBezTo>
                  <a:pt x="2920" y="5940"/>
                  <a:pt x="2911" y="5950"/>
                  <a:pt x="2908" y="5966"/>
                </a:cubicBezTo>
                <a:cubicBezTo>
                  <a:pt x="2901" y="5996"/>
                  <a:pt x="2916" y="6038"/>
                  <a:pt x="2942" y="6062"/>
                </a:cubicBezTo>
                <a:cubicBezTo>
                  <a:pt x="2970" y="6088"/>
                  <a:pt x="2994" y="6084"/>
                  <a:pt x="3002" y="6051"/>
                </a:cubicBezTo>
                <a:cubicBezTo>
                  <a:pt x="3009" y="6021"/>
                  <a:pt x="2993" y="5978"/>
                  <a:pt x="2967" y="5954"/>
                </a:cubicBezTo>
                <a:cubicBezTo>
                  <a:pt x="2953" y="5941"/>
                  <a:pt x="2940" y="5936"/>
                  <a:pt x="2930" y="5938"/>
                </a:cubicBezTo>
                <a:close/>
                <a:moveTo>
                  <a:pt x="2496" y="5958"/>
                </a:moveTo>
                <a:cubicBezTo>
                  <a:pt x="2477" y="5958"/>
                  <a:pt x="2462" y="5980"/>
                  <a:pt x="2462" y="6008"/>
                </a:cubicBezTo>
                <a:cubicBezTo>
                  <a:pt x="2462" y="6036"/>
                  <a:pt x="2477" y="6058"/>
                  <a:pt x="2496" y="6058"/>
                </a:cubicBezTo>
                <a:cubicBezTo>
                  <a:pt x="2515" y="6058"/>
                  <a:pt x="2530" y="6036"/>
                  <a:pt x="2530" y="6008"/>
                </a:cubicBezTo>
                <a:cubicBezTo>
                  <a:pt x="2530" y="5980"/>
                  <a:pt x="2515" y="5958"/>
                  <a:pt x="2496" y="5958"/>
                </a:cubicBezTo>
                <a:close/>
                <a:moveTo>
                  <a:pt x="2631" y="5958"/>
                </a:moveTo>
                <a:cubicBezTo>
                  <a:pt x="2613" y="5958"/>
                  <a:pt x="2598" y="5980"/>
                  <a:pt x="2598" y="6008"/>
                </a:cubicBezTo>
                <a:cubicBezTo>
                  <a:pt x="2598" y="6036"/>
                  <a:pt x="2613" y="6058"/>
                  <a:pt x="2631" y="6058"/>
                </a:cubicBezTo>
                <a:cubicBezTo>
                  <a:pt x="2650" y="6058"/>
                  <a:pt x="2666" y="6036"/>
                  <a:pt x="2666" y="6008"/>
                </a:cubicBezTo>
                <a:cubicBezTo>
                  <a:pt x="2666" y="5980"/>
                  <a:pt x="2650" y="5958"/>
                  <a:pt x="2631" y="5958"/>
                </a:cubicBezTo>
                <a:close/>
                <a:moveTo>
                  <a:pt x="2411" y="6034"/>
                </a:moveTo>
                <a:cubicBezTo>
                  <a:pt x="2399" y="6038"/>
                  <a:pt x="2382" y="6063"/>
                  <a:pt x="2352" y="6109"/>
                </a:cubicBezTo>
                <a:cubicBezTo>
                  <a:pt x="2274" y="6233"/>
                  <a:pt x="2301" y="6306"/>
                  <a:pt x="2393" y="6220"/>
                </a:cubicBezTo>
                <a:cubicBezTo>
                  <a:pt x="2443" y="6175"/>
                  <a:pt x="2462" y="6176"/>
                  <a:pt x="2477" y="6223"/>
                </a:cubicBezTo>
                <a:cubicBezTo>
                  <a:pt x="2492" y="6270"/>
                  <a:pt x="2500" y="6270"/>
                  <a:pt x="2516" y="6221"/>
                </a:cubicBezTo>
                <a:cubicBezTo>
                  <a:pt x="2542" y="6137"/>
                  <a:pt x="2634" y="6140"/>
                  <a:pt x="2612" y="6225"/>
                </a:cubicBezTo>
                <a:cubicBezTo>
                  <a:pt x="2602" y="6263"/>
                  <a:pt x="2617" y="6292"/>
                  <a:pt x="2647" y="6292"/>
                </a:cubicBezTo>
                <a:cubicBezTo>
                  <a:pt x="2676" y="6292"/>
                  <a:pt x="2700" y="6264"/>
                  <a:pt x="2700" y="6230"/>
                </a:cubicBezTo>
                <a:cubicBezTo>
                  <a:pt x="2700" y="6150"/>
                  <a:pt x="2604" y="6098"/>
                  <a:pt x="2525" y="6136"/>
                </a:cubicBezTo>
                <a:cubicBezTo>
                  <a:pt x="2484" y="6155"/>
                  <a:pt x="2454" y="6136"/>
                  <a:pt x="2440" y="6084"/>
                </a:cubicBezTo>
                <a:cubicBezTo>
                  <a:pt x="2431" y="6048"/>
                  <a:pt x="2423" y="6031"/>
                  <a:pt x="2411" y="6034"/>
                </a:cubicBezTo>
                <a:close/>
                <a:moveTo>
                  <a:pt x="2924" y="6138"/>
                </a:moveTo>
                <a:cubicBezTo>
                  <a:pt x="2919" y="6145"/>
                  <a:pt x="2920" y="6162"/>
                  <a:pt x="2926" y="6186"/>
                </a:cubicBezTo>
                <a:cubicBezTo>
                  <a:pt x="2947" y="6265"/>
                  <a:pt x="3006" y="6286"/>
                  <a:pt x="3006" y="6214"/>
                </a:cubicBezTo>
                <a:cubicBezTo>
                  <a:pt x="3006" y="6189"/>
                  <a:pt x="2983" y="6156"/>
                  <a:pt x="2956" y="6141"/>
                </a:cubicBezTo>
                <a:cubicBezTo>
                  <a:pt x="2940" y="6132"/>
                  <a:pt x="2929" y="6130"/>
                  <a:pt x="2924" y="6138"/>
                </a:cubicBezTo>
                <a:close/>
                <a:moveTo>
                  <a:pt x="2190" y="6159"/>
                </a:moveTo>
                <a:cubicBezTo>
                  <a:pt x="2171" y="6159"/>
                  <a:pt x="2156" y="6181"/>
                  <a:pt x="2156" y="6208"/>
                </a:cubicBezTo>
                <a:cubicBezTo>
                  <a:pt x="2156" y="6236"/>
                  <a:pt x="2171" y="6259"/>
                  <a:pt x="2190" y="6259"/>
                </a:cubicBezTo>
                <a:cubicBezTo>
                  <a:pt x="2209" y="6259"/>
                  <a:pt x="2224" y="6236"/>
                  <a:pt x="2224" y="6208"/>
                </a:cubicBezTo>
                <a:cubicBezTo>
                  <a:pt x="2224" y="6181"/>
                  <a:pt x="2209" y="6159"/>
                  <a:pt x="2190" y="6159"/>
                </a:cubicBezTo>
                <a:close/>
                <a:moveTo>
                  <a:pt x="2816" y="6159"/>
                </a:moveTo>
                <a:cubicBezTo>
                  <a:pt x="2790" y="6159"/>
                  <a:pt x="2768" y="6181"/>
                  <a:pt x="2768" y="6208"/>
                </a:cubicBezTo>
                <a:cubicBezTo>
                  <a:pt x="2768" y="6236"/>
                  <a:pt x="2799" y="6259"/>
                  <a:pt x="2837" y="6259"/>
                </a:cubicBezTo>
                <a:cubicBezTo>
                  <a:pt x="2876" y="6259"/>
                  <a:pt x="2898" y="6236"/>
                  <a:pt x="2887" y="6208"/>
                </a:cubicBezTo>
                <a:cubicBezTo>
                  <a:pt x="2875" y="6181"/>
                  <a:pt x="2843" y="6159"/>
                  <a:pt x="2816" y="6159"/>
                </a:cubicBezTo>
                <a:close/>
                <a:moveTo>
                  <a:pt x="2216" y="6379"/>
                </a:moveTo>
                <a:cubicBezTo>
                  <a:pt x="2207" y="6376"/>
                  <a:pt x="2196" y="6377"/>
                  <a:pt x="2187" y="6385"/>
                </a:cubicBezTo>
                <a:cubicBezTo>
                  <a:pt x="2169" y="6402"/>
                  <a:pt x="2164" y="6436"/>
                  <a:pt x="2175" y="6462"/>
                </a:cubicBezTo>
                <a:cubicBezTo>
                  <a:pt x="2186" y="6489"/>
                  <a:pt x="2210" y="6497"/>
                  <a:pt x="2227" y="6481"/>
                </a:cubicBezTo>
                <a:cubicBezTo>
                  <a:pt x="2245" y="6465"/>
                  <a:pt x="2250" y="6430"/>
                  <a:pt x="2239" y="6404"/>
                </a:cubicBezTo>
                <a:cubicBezTo>
                  <a:pt x="2234" y="6391"/>
                  <a:pt x="2226" y="6382"/>
                  <a:pt x="2216" y="6379"/>
                </a:cubicBezTo>
                <a:close/>
                <a:moveTo>
                  <a:pt x="18912" y="9777"/>
                </a:moveTo>
                <a:cubicBezTo>
                  <a:pt x="18896" y="9777"/>
                  <a:pt x="18879" y="9781"/>
                  <a:pt x="18859" y="9787"/>
                </a:cubicBezTo>
                <a:cubicBezTo>
                  <a:pt x="18803" y="9804"/>
                  <a:pt x="18734" y="9820"/>
                  <a:pt x="18705" y="9825"/>
                </a:cubicBezTo>
                <a:cubicBezTo>
                  <a:pt x="18661" y="9833"/>
                  <a:pt x="18634" y="9998"/>
                  <a:pt x="18627" y="10173"/>
                </a:cubicBezTo>
                <a:cubicBezTo>
                  <a:pt x="18627" y="10174"/>
                  <a:pt x="18627" y="10174"/>
                  <a:pt x="18627" y="10175"/>
                </a:cubicBezTo>
                <a:cubicBezTo>
                  <a:pt x="18627" y="10184"/>
                  <a:pt x="18629" y="10190"/>
                  <a:pt x="18628" y="10201"/>
                </a:cubicBezTo>
                <a:cubicBezTo>
                  <a:pt x="18623" y="10368"/>
                  <a:pt x="18636" y="10538"/>
                  <a:pt x="18676" y="10581"/>
                </a:cubicBezTo>
                <a:cubicBezTo>
                  <a:pt x="18703" y="10611"/>
                  <a:pt x="18704" y="10666"/>
                  <a:pt x="18688" y="10757"/>
                </a:cubicBezTo>
                <a:cubicBezTo>
                  <a:pt x="18713" y="10878"/>
                  <a:pt x="18718" y="10970"/>
                  <a:pt x="18679" y="10878"/>
                </a:cubicBezTo>
                <a:cubicBezTo>
                  <a:pt x="18674" y="10868"/>
                  <a:pt x="18668" y="10868"/>
                  <a:pt x="18661" y="10871"/>
                </a:cubicBezTo>
                <a:cubicBezTo>
                  <a:pt x="18648" y="10922"/>
                  <a:pt x="18647" y="10944"/>
                  <a:pt x="18626" y="11022"/>
                </a:cubicBezTo>
                <a:lnTo>
                  <a:pt x="18523" y="11405"/>
                </a:lnTo>
                <a:lnTo>
                  <a:pt x="18411" y="11378"/>
                </a:lnTo>
                <a:cubicBezTo>
                  <a:pt x="18305" y="11353"/>
                  <a:pt x="18298" y="11360"/>
                  <a:pt x="18299" y="11496"/>
                </a:cubicBezTo>
                <a:cubicBezTo>
                  <a:pt x="18299" y="11575"/>
                  <a:pt x="18311" y="11666"/>
                  <a:pt x="18325" y="11696"/>
                </a:cubicBezTo>
                <a:cubicBezTo>
                  <a:pt x="18349" y="11749"/>
                  <a:pt x="18489" y="11813"/>
                  <a:pt x="18613" y="11829"/>
                </a:cubicBezTo>
                <a:cubicBezTo>
                  <a:pt x="18709" y="11841"/>
                  <a:pt x="18682" y="12012"/>
                  <a:pt x="18550" y="12227"/>
                </a:cubicBezTo>
                <a:cubicBezTo>
                  <a:pt x="18416" y="12447"/>
                  <a:pt x="18300" y="12779"/>
                  <a:pt x="18299" y="12953"/>
                </a:cubicBezTo>
                <a:cubicBezTo>
                  <a:pt x="18299" y="13037"/>
                  <a:pt x="18370" y="13129"/>
                  <a:pt x="18455" y="13179"/>
                </a:cubicBezTo>
                <a:cubicBezTo>
                  <a:pt x="18457" y="13179"/>
                  <a:pt x="18459" y="13181"/>
                  <a:pt x="18461" y="13180"/>
                </a:cubicBezTo>
                <a:cubicBezTo>
                  <a:pt x="18490" y="13164"/>
                  <a:pt x="18498" y="13173"/>
                  <a:pt x="18490" y="13198"/>
                </a:cubicBezTo>
                <a:cubicBezTo>
                  <a:pt x="18517" y="13209"/>
                  <a:pt x="18544" y="13218"/>
                  <a:pt x="18570" y="13218"/>
                </a:cubicBezTo>
                <a:cubicBezTo>
                  <a:pt x="18610" y="13218"/>
                  <a:pt x="18633" y="13239"/>
                  <a:pt x="18622" y="13266"/>
                </a:cubicBezTo>
                <a:cubicBezTo>
                  <a:pt x="18610" y="13294"/>
                  <a:pt x="18636" y="13369"/>
                  <a:pt x="18679" y="13432"/>
                </a:cubicBezTo>
                <a:cubicBezTo>
                  <a:pt x="18713" y="13483"/>
                  <a:pt x="18747" y="13581"/>
                  <a:pt x="18773" y="13682"/>
                </a:cubicBezTo>
                <a:cubicBezTo>
                  <a:pt x="18785" y="13719"/>
                  <a:pt x="18795" y="13757"/>
                  <a:pt x="18801" y="13803"/>
                </a:cubicBezTo>
                <a:cubicBezTo>
                  <a:pt x="18819" y="13899"/>
                  <a:pt x="18826" y="13981"/>
                  <a:pt x="18809" y="14002"/>
                </a:cubicBezTo>
                <a:cubicBezTo>
                  <a:pt x="18805" y="14082"/>
                  <a:pt x="18793" y="14152"/>
                  <a:pt x="18767" y="14176"/>
                </a:cubicBezTo>
                <a:cubicBezTo>
                  <a:pt x="18743" y="14200"/>
                  <a:pt x="18685" y="14231"/>
                  <a:pt x="18638" y="14247"/>
                </a:cubicBezTo>
                <a:cubicBezTo>
                  <a:pt x="18447" y="14309"/>
                  <a:pt x="18361" y="14500"/>
                  <a:pt x="18499" y="14554"/>
                </a:cubicBezTo>
                <a:cubicBezTo>
                  <a:pt x="18534" y="14567"/>
                  <a:pt x="18560" y="14590"/>
                  <a:pt x="18566" y="14608"/>
                </a:cubicBezTo>
                <a:cubicBezTo>
                  <a:pt x="18787" y="14596"/>
                  <a:pt x="18943" y="14573"/>
                  <a:pt x="19021" y="14538"/>
                </a:cubicBezTo>
                <a:cubicBezTo>
                  <a:pt x="19060" y="14521"/>
                  <a:pt x="19081" y="14501"/>
                  <a:pt x="19083" y="14479"/>
                </a:cubicBezTo>
                <a:cubicBezTo>
                  <a:pt x="19084" y="14476"/>
                  <a:pt x="19085" y="14408"/>
                  <a:pt x="19085" y="14394"/>
                </a:cubicBezTo>
                <a:cubicBezTo>
                  <a:pt x="19048" y="14308"/>
                  <a:pt x="19044" y="14125"/>
                  <a:pt x="19082" y="14091"/>
                </a:cubicBezTo>
                <a:cubicBezTo>
                  <a:pt x="19099" y="14076"/>
                  <a:pt x="19103" y="13930"/>
                  <a:pt x="19091" y="13766"/>
                </a:cubicBezTo>
                <a:cubicBezTo>
                  <a:pt x="19077" y="13562"/>
                  <a:pt x="19082" y="13468"/>
                  <a:pt x="19108" y="13468"/>
                </a:cubicBezTo>
                <a:cubicBezTo>
                  <a:pt x="19117" y="13468"/>
                  <a:pt x="19123" y="13478"/>
                  <a:pt x="19127" y="13491"/>
                </a:cubicBezTo>
                <a:cubicBezTo>
                  <a:pt x="19132" y="13448"/>
                  <a:pt x="19136" y="13389"/>
                  <a:pt x="19141" y="13372"/>
                </a:cubicBezTo>
                <a:cubicBezTo>
                  <a:pt x="19168" y="13263"/>
                  <a:pt x="19173" y="13261"/>
                  <a:pt x="19227" y="13340"/>
                </a:cubicBezTo>
                <a:cubicBezTo>
                  <a:pt x="19258" y="13386"/>
                  <a:pt x="19285" y="13502"/>
                  <a:pt x="19288" y="13596"/>
                </a:cubicBezTo>
                <a:cubicBezTo>
                  <a:pt x="19289" y="13639"/>
                  <a:pt x="19291" y="13642"/>
                  <a:pt x="19292" y="13673"/>
                </a:cubicBezTo>
                <a:cubicBezTo>
                  <a:pt x="19308" y="13680"/>
                  <a:pt x="19315" y="13704"/>
                  <a:pt x="19306" y="13738"/>
                </a:cubicBezTo>
                <a:cubicBezTo>
                  <a:pt x="19287" y="13814"/>
                  <a:pt x="19351" y="13865"/>
                  <a:pt x="19421" y="13840"/>
                </a:cubicBezTo>
                <a:cubicBezTo>
                  <a:pt x="19433" y="13805"/>
                  <a:pt x="19449" y="13732"/>
                  <a:pt x="19464" y="13665"/>
                </a:cubicBezTo>
                <a:cubicBezTo>
                  <a:pt x="19463" y="13649"/>
                  <a:pt x="19465" y="13639"/>
                  <a:pt x="19471" y="13638"/>
                </a:cubicBezTo>
                <a:cubicBezTo>
                  <a:pt x="19476" y="13613"/>
                  <a:pt x="19480" y="13609"/>
                  <a:pt x="19486" y="13579"/>
                </a:cubicBezTo>
                <a:cubicBezTo>
                  <a:pt x="19524" y="13388"/>
                  <a:pt x="19556" y="13173"/>
                  <a:pt x="19556" y="13101"/>
                </a:cubicBezTo>
                <a:cubicBezTo>
                  <a:pt x="19556" y="12977"/>
                  <a:pt x="19548" y="12971"/>
                  <a:pt x="19402" y="12987"/>
                </a:cubicBezTo>
                <a:cubicBezTo>
                  <a:pt x="19317" y="12996"/>
                  <a:pt x="19240" y="12984"/>
                  <a:pt x="19230" y="12960"/>
                </a:cubicBezTo>
                <a:cubicBezTo>
                  <a:pt x="19220" y="12936"/>
                  <a:pt x="19224" y="12916"/>
                  <a:pt x="19239" y="12916"/>
                </a:cubicBezTo>
                <a:cubicBezTo>
                  <a:pt x="19255" y="12916"/>
                  <a:pt x="19286" y="12827"/>
                  <a:pt x="19309" y="12717"/>
                </a:cubicBezTo>
                <a:cubicBezTo>
                  <a:pt x="19311" y="12710"/>
                  <a:pt x="19310" y="12709"/>
                  <a:pt x="19312" y="12702"/>
                </a:cubicBezTo>
                <a:cubicBezTo>
                  <a:pt x="19312" y="12699"/>
                  <a:pt x="19313" y="12697"/>
                  <a:pt x="19313" y="12694"/>
                </a:cubicBezTo>
                <a:cubicBezTo>
                  <a:pt x="19330" y="12612"/>
                  <a:pt x="19338" y="12555"/>
                  <a:pt x="19342" y="12510"/>
                </a:cubicBezTo>
                <a:cubicBezTo>
                  <a:pt x="19340" y="12508"/>
                  <a:pt x="19339" y="12507"/>
                  <a:pt x="19337" y="12505"/>
                </a:cubicBezTo>
                <a:cubicBezTo>
                  <a:pt x="19328" y="12497"/>
                  <a:pt x="19315" y="12495"/>
                  <a:pt x="19303" y="12492"/>
                </a:cubicBezTo>
                <a:cubicBezTo>
                  <a:pt x="19288" y="12515"/>
                  <a:pt x="19276" y="12520"/>
                  <a:pt x="19267" y="12485"/>
                </a:cubicBezTo>
                <a:cubicBezTo>
                  <a:pt x="19249" y="12485"/>
                  <a:pt x="19230" y="12484"/>
                  <a:pt x="19215" y="12492"/>
                </a:cubicBezTo>
                <a:cubicBezTo>
                  <a:pt x="19154" y="12520"/>
                  <a:pt x="19148" y="12499"/>
                  <a:pt x="19148" y="12273"/>
                </a:cubicBezTo>
                <a:cubicBezTo>
                  <a:pt x="19148" y="12116"/>
                  <a:pt x="19167" y="11995"/>
                  <a:pt x="19199" y="11948"/>
                </a:cubicBezTo>
                <a:cubicBezTo>
                  <a:pt x="19208" y="11935"/>
                  <a:pt x="19213" y="11924"/>
                  <a:pt x="19218" y="11914"/>
                </a:cubicBezTo>
                <a:cubicBezTo>
                  <a:pt x="19214" y="11875"/>
                  <a:pt x="19210" y="11858"/>
                  <a:pt x="19206" y="11829"/>
                </a:cubicBezTo>
                <a:cubicBezTo>
                  <a:pt x="19199" y="11819"/>
                  <a:pt x="19190" y="11810"/>
                  <a:pt x="19178" y="11797"/>
                </a:cubicBezTo>
                <a:lnTo>
                  <a:pt x="19107" y="11723"/>
                </a:lnTo>
                <a:lnTo>
                  <a:pt x="19176" y="11670"/>
                </a:lnTo>
                <a:cubicBezTo>
                  <a:pt x="19278" y="11589"/>
                  <a:pt x="19304" y="11244"/>
                  <a:pt x="19235" y="10893"/>
                </a:cubicBezTo>
                <a:cubicBezTo>
                  <a:pt x="19219" y="10812"/>
                  <a:pt x="19208" y="10735"/>
                  <a:pt x="19202" y="10673"/>
                </a:cubicBezTo>
                <a:cubicBezTo>
                  <a:pt x="19196" y="10653"/>
                  <a:pt x="19191" y="10632"/>
                  <a:pt x="19184" y="10612"/>
                </a:cubicBezTo>
                <a:cubicBezTo>
                  <a:pt x="19175" y="10588"/>
                  <a:pt x="19169" y="10559"/>
                  <a:pt x="19162" y="10530"/>
                </a:cubicBezTo>
                <a:cubicBezTo>
                  <a:pt x="19118" y="10490"/>
                  <a:pt x="19069" y="10306"/>
                  <a:pt x="19104" y="10268"/>
                </a:cubicBezTo>
                <a:cubicBezTo>
                  <a:pt x="19127" y="10243"/>
                  <a:pt x="19138" y="10178"/>
                  <a:pt x="19138" y="10119"/>
                </a:cubicBezTo>
                <a:cubicBezTo>
                  <a:pt x="19127" y="10085"/>
                  <a:pt x="19113" y="10047"/>
                  <a:pt x="19097" y="10009"/>
                </a:cubicBezTo>
                <a:cubicBezTo>
                  <a:pt x="19088" y="10005"/>
                  <a:pt x="19086" y="9999"/>
                  <a:pt x="19089" y="9989"/>
                </a:cubicBezTo>
                <a:cubicBezTo>
                  <a:pt x="19071" y="9947"/>
                  <a:pt x="19051" y="9905"/>
                  <a:pt x="19031" y="9871"/>
                </a:cubicBezTo>
                <a:cubicBezTo>
                  <a:pt x="19022" y="9857"/>
                  <a:pt x="19014" y="9847"/>
                  <a:pt x="19006" y="9836"/>
                </a:cubicBezTo>
                <a:cubicBezTo>
                  <a:pt x="19005" y="9836"/>
                  <a:pt x="19003" y="9834"/>
                  <a:pt x="19002" y="9834"/>
                </a:cubicBezTo>
                <a:cubicBezTo>
                  <a:pt x="18990" y="9836"/>
                  <a:pt x="18973" y="9815"/>
                  <a:pt x="18958" y="9789"/>
                </a:cubicBezTo>
                <a:cubicBezTo>
                  <a:pt x="18944" y="9781"/>
                  <a:pt x="18929" y="9777"/>
                  <a:pt x="18912" y="9777"/>
                </a:cubicBezTo>
                <a:close/>
                <a:moveTo>
                  <a:pt x="640" y="12300"/>
                </a:moveTo>
                <a:cubicBezTo>
                  <a:pt x="557" y="12315"/>
                  <a:pt x="491" y="12377"/>
                  <a:pt x="491" y="12455"/>
                </a:cubicBezTo>
                <a:cubicBezTo>
                  <a:pt x="491" y="12484"/>
                  <a:pt x="472" y="12517"/>
                  <a:pt x="449" y="12528"/>
                </a:cubicBezTo>
                <a:cubicBezTo>
                  <a:pt x="398" y="12553"/>
                  <a:pt x="409" y="12908"/>
                  <a:pt x="465" y="13007"/>
                </a:cubicBezTo>
                <a:cubicBezTo>
                  <a:pt x="497" y="13064"/>
                  <a:pt x="485" y="13074"/>
                  <a:pt x="391" y="13059"/>
                </a:cubicBezTo>
                <a:cubicBezTo>
                  <a:pt x="247" y="13037"/>
                  <a:pt x="182" y="13156"/>
                  <a:pt x="63" y="13659"/>
                </a:cubicBezTo>
                <a:cubicBezTo>
                  <a:pt x="-6" y="13952"/>
                  <a:pt x="-15" y="14040"/>
                  <a:pt x="18" y="14099"/>
                </a:cubicBezTo>
                <a:cubicBezTo>
                  <a:pt x="41" y="14140"/>
                  <a:pt x="80" y="14162"/>
                  <a:pt x="105" y="14148"/>
                </a:cubicBezTo>
                <a:cubicBezTo>
                  <a:pt x="165" y="14113"/>
                  <a:pt x="201" y="14331"/>
                  <a:pt x="156" y="14457"/>
                </a:cubicBezTo>
                <a:cubicBezTo>
                  <a:pt x="136" y="14511"/>
                  <a:pt x="129" y="14570"/>
                  <a:pt x="141" y="14588"/>
                </a:cubicBezTo>
                <a:cubicBezTo>
                  <a:pt x="152" y="14605"/>
                  <a:pt x="190" y="14734"/>
                  <a:pt x="224" y="14876"/>
                </a:cubicBezTo>
                <a:cubicBezTo>
                  <a:pt x="257" y="15018"/>
                  <a:pt x="307" y="15170"/>
                  <a:pt x="333" y="15214"/>
                </a:cubicBezTo>
                <a:cubicBezTo>
                  <a:pt x="412" y="15345"/>
                  <a:pt x="387" y="16081"/>
                  <a:pt x="293" y="16430"/>
                </a:cubicBezTo>
                <a:cubicBezTo>
                  <a:pt x="230" y="16661"/>
                  <a:pt x="198" y="16721"/>
                  <a:pt x="121" y="16746"/>
                </a:cubicBezTo>
                <a:cubicBezTo>
                  <a:pt x="42" y="16771"/>
                  <a:pt x="28" y="16797"/>
                  <a:pt x="41" y="16897"/>
                </a:cubicBezTo>
                <a:cubicBezTo>
                  <a:pt x="60" y="17043"/>
                  <a:pt x="105" y="17104"/>
                  <a:pt x="218" y="17135"/>
                </a:cubicBezTo>
                <a:cubicBezTo>
                  <a:pt x="265" y="17148"/>
                  <a:pt x="388" y="17156"/>
                  <a:pt x="491" y="17153"/>
                </a:cubicBezTo>
                <a:cubicBezTo>
                  <a:pt x="534" y="17151"/>
                  <a:pt x="558" y="17142"/>
                  <a:pt x="587" y="17136"/>
                </a:cubicBezTo>
                <a:cubicBezTo>
                  <a:pt x="650" y="17105"/>
                  <a:pt x="704" y="17069"/>
                  <a:pt x="739" y="17027"/>
                </a:cubicBezTo>
                <a:cubicBezTo>
                  <a:pt x="742" y="17024"/>
                  <a:pt x="745" y="17022"/>
                  <a:pt x="748" y="17019"/>
                </a:cubicBezTo>
                <a:cubicBezTo>
                  <a:pt x="778" y="16959"/>
                  <a:pt x="780" y="16933"/>
                  <a:pt x="740" y="16888"/>
                </a:cubicBezTo>
                <a:cubicBezTo>
                  <a:pt x="711" y="16855"/>
                  <a:pt x="667" y="16841"/>
                  <a:pt x="641" y="16856"/>
                </a:cubicBezTo>
                <a:cubicBezTo>
                  <a:pt x="615" y="16871"/>
                  <a:pt x="593" y="16860"/>
                  <a:pt x="593" y="16833"/>
                </a:cubicBezTo>
                <a:cubicBezTo>
                  <a:pt x="593" y="16770"/>
                  <a:pt x="675" y="16721"/>
                  <a:pt x="783" y="16721"/>
                </a:cubicBezTo>
                <a:cubicBezTo>
                  <a:pt x="864" y="16721"/>
                  <a:pt x="1015" y="16661"/>
                  <a:pt x="1090" y="16608"/>
                </a:cubicBezTo>
                <a:cubicBezTo>
                  <a:pt x="1091" y="16602"/>
                  <a:pt x="1110" y="16585"/>
                  <a:pt x="1123" y="16573"/>
                </a:cubicBezTo>
                <a:cubicBezTo>
                  <a:pt x="1126" y="16568"/>
                  <a:pt x="1137" y="16561"/>
                  <a:pt x="1137" y="16556"/>
                </a:cubicBezTo>
                <a:cubicBezTo>
                  <a:pt x="1137" y="16540"/>
                  <a:pt x="1146" y="16537"/>
                  <a:pt x="1157" y="16541"/>
                </a:cubicBezTo>
                <a:cubicBezTo>
                  <a:pt x="1164" y="16535"/>
                  <a:pt x="1162" y="16534"/>
                  <a:pt x="1171" y="16528"/>
                </a:cubicBezTo>
                <a:cubicBezTo>
                  <a:pt x="1256" y="16461"/>
                  <a:pt x="1297" y="16393"/>
                  <a:pt x="1299" y="16342"/>
                </a:cubicBezTo>
                <a:cubicBezTo>
                  <a:pt x="1273" y="16307"/>
                  <a:pt x="1225" y="16279"/>
                  <a:pt x="1181" y="16268"/>
                </a:cubicBezTo>
                <a:cubicBezTo>
                  <a:pt x="1168" y="16269"/>
                  <a:pt x="1162" y="16264"/>
                  <a:pt x="1148" y="16267"/>
                </a:cubicBezTo>
                <a:cubicBezTo>
                  <a:pt x="1142" y="16268"/>
                  <a:pt x="1136" y="16258"/>
                  <a:pt x="1131" y="16253"/>
                </a:cubicBezTo>
                <a:cubicBezTo>
                  <a:pt x="1081" y="16237"/>
                  <a:pt x="1062" y="16195"/>
                  <a:pt x="1045" y="16072"/>
                </a:cubicBezTo>
                <a:cubicBezTo>
                  <a:pt x="1016" y="15859"/>
                  <a:pt x="1011" y="15831"/>
                  <a:pt x="1001" y="15783"/>
                </a:cubicBezTo>
                <a:cubicBezTo>
                  <a:pt x="996" y="15762"/>
                  <a:pt x="994" y="15729"/>
                  <a:pt x="996" y="15708"/>
                </a:cubicBezTo>
                <a:cubicBezTo>
                  <a:pt x="998" y="15687"/>
                  <a:pt x="985" y="15671"/>
                  <a:pt x="966" y="15671"/>
                </a:cubicBezTo>
                <a:cubicBezTo>
                  <a:pt x="946" y="15671"/>
                  <a:pt x="941" y="15618"/>
                  <a:pt x="953" y="15545"/>
                </a:cubicBezTo>
                <a:cubicBezTo>
                  <a:pt x="976" y="15409"/>
                  <a:pt x="866" y="14945"/>
                  <a:pt x="753" y="14704"/>
                </a:cubicBezTo>
                <a:cubicBezTo>
                  <a:pt x="710" y="14613"/>
                  <a:pt x="692" y="14510"/>
                  <a:pt x="702" y="14410"/>
                </a:cubicBezTo>
                <a:cubicBezTo>
                  <a:pt x="714" y="14290"/>
                  <a:pt x="704" y="14250"/>
                  <a:pt x="656" y="14231"/>
                </a:cubicBezTo>
                <a:cubicBezTo>
                  <a:pt x="621" y="14218"/>
                  <a:pt x="593" y="14188"/>
                  <a:pt x="593" y="14164"/>
                </a:cubicBezTo>
                <a:cubicBezTo>
                  <a:pt x="593" y="14141"/>
                  <a:pt x="616" y="14134"/>
                  <a:pt x="644" y="14150"/>
                </a:cubicBezTo>
                <a:cubicBezTo>
                  <a:pt x="672" y="14166"/>
                  <a:pt x="695" y="14152"/>
                  <a:pt x="695" y="14120"/>
                </a:cubicBezTo>
                <a:cubicBezTo>
                  <a:pt x="695" y="14085"/>
                  <a:pt x="721" y="14074"/>
                  <a:pt x="760" y="14093"/>
                </a:cubicBezTo>
                <a:cubicBezTo>
                  <a:pt x="807" y="14114"/>
                  <a:pt x="839" y="14092"/>
                  <a:pt x="866" y="14016"/>
                </a:cubicBezTo>
                <a:cubicBezTo>
                  <a:pt x="910" y="13897"/>
                  <a:pt x="870" y="13736"/>
                  <a:pt x="752" y="13543"/>
                </a:cubicBezTo>
                <a:cubicBezTo>
                  <a:pt x="673" y="13414"/>
                  <a:pt x="702" y="13245"/>
                  <a:pt x="834" y="13063"/>
                </a:cubicBezTo>
                <a:cubicBezTo>
                  <a:pt x="929" y="12932"/>
                  <a:pt x="935" y="12905"/>
                  <a:pt x="916" y="12657"/>
                </a:cubicBezTo>
                <a:cubicBezTo>
                  <a:pt x="892" y="12348"/>
                  <a:pt x="886" y="12337"/>
                  <a:pt x="728" y="12302"/>
                </a:cubicBezTo>
                <a:cubicBezTo>
                  <a:pt x="697" y="12296"/>
                  <a:pt x="668" y="12295"/>
                  <a:pt x="640" y="12300"/>
                </a:cubicBezTo>
                <a:close/>
                <a:moveTo>
                  <a:pt x="1406" y="12817"/>
                </a:moveTo>
                <a:cubicBezTo>
                  <a:pt x="1368" y="12817"/>
                  <a:pt x="1346" y="12840"/>
                  <a:pt x="1358" y="12868"/>
                </a:cubicBezTo>
                <a:cubicBezTo>
                  <a:pt x="1369" y="12895"/>
                  <a:pt x="1401" y="12916"/>
                  <a:pt x="1428" y="12916"/>
                </a:cubicBezTo>
                <a:cubicBezTo>
                  <a:pt x="1455" y="12916"/>
                  <a:pt x="1476" y="12895"/>
                  <a:pt x="1476" y="12868"/>
                </a:cubicBezTo>
                <a:cubicBezTo>
                  <a:pt x="1476" y="12840"/>
                  <a:pt x="1445" y="12817"/>
                  <a:pt x="1406" y="12817"/>
                </a:cubicBezTo>
                <a:close/>
                <a:moveTo>
                  <a:pt x="21028" y="14643"/>
                </a:moveTo>
                <a:cubicBezTo>
                  <a:pt x="21010" y="14652"/>
                  <a:pt x="20993" y="14661"/>
                  <a:pt x="20973" y="14677"/>
                </a:cubicBezTo>
                <a:cubicBezTo>
                  <a:pt x="20946" y="14698"/>
                  <a:pt x="20924" y="14718"/>
                  <a:pt x="20907" y="14739"/>
                </a:cubicBezTo>
                <a:cubicBezTo>
                  <a:pt x="20904" y="14743"/>
                  <a:pt x="20903" y="14749"/>
                  <a:pt x="20899" y="14753"/>
                </a:cubicBezTo>
                <a:cubicBezTo>
                  <a:pt x="20882" y="14778"/>
                  <a:pt x="20871" y="14808"/>
                  <a:pt x="20865" y="14843"/>
                </a:cubicBezTo>
                <a:cubicBezTo>
                  <a:pt x="20873" y="14828"/>
                  <a:pt x="20877" y="14839"/>
                  <a:pt x="20879" y="14907"/>
                </a:cubicBezTo>
                <a:cubicBezTo>
                  <a:pt x="20880" y="14949"/>
                  <a:pt x="20872" y="14979"/>
                  <a:pt x="20862" y="14998"/>
                </a:cubicBezTo>
                <a:cubicBezTo>
                  <a:pt x="20863" y="15024"/>
                  <a:pt x="20863" y="15044"/>
                  <a:pt x="20866" y="15075"/>
                </a:cubicBezTo>
                <a:cubicBezTo>
                  <a:pt x="20885" y="15287"/>
                  <a:pt x="20879" y="15309"/>
                  <a:pt x="20807" y="15337"/>
                </a:cubicBezTo>
                <a:cubicBezTo>
                  <a:pt x="20764" y="15354"/>
                  <a:pt x="20678" y="15369"/>
                  <a:pt x="20616" y="15369"/>
                </a:cubicBezTo>
                <a:cubicBezTo>
                  <a:pt x="20374" y="15371"/>
                  <a:pt x="20222" y="15580"/>
                  <a:pt x="20069" y="16120"/>
                </a:cubicBezTo>
                <a:cubicBezTo>
                  <a:pt x="19956" y="16523"/>
                  <a:pt x="19936" y="16791"/>
                  <a:pt x="20009" y="16948"/>
                </a:cubicBezTo>
                <a:cubicBezTo>
                  <a:pt x="20052" y="17040"/>
                  <a:pt x="20099" y="17496"/>
                  <a:pt x="20108" y="17881"/>
                </a:cubicBezTo>
                <a:cubicBezTo>
                  <a:pt x="20120" y="17906"/>
                  <a:pt x="20132" y="17924"/>
                  <a:pt x="20145" y="17924"/>
                </a:cubicBezTo>
                <a:cubicBezTo>
                  <a:pt x="20170" y="17925"/>
                  <a:pt x="20167" y="17940"/>
                  <a:pt x="20137" y="17968"/>
                </a:cubicBezTo>
                <a:cubicBezTo>
                  <a:pt x="20112" y="17992"/>
                  <a:pt x="20101" y="18038"/>
                  <a:pt x="20114" y="18068"/>
                </a:cubicBezTo>
                <a:cubicBezTo>
                  <a:pt x="20126" y="18095"/>
                  <a:pt x="20119" y="18115"/>
                  <a:pt x="20102" y="18120"/>
                </a:cubicBezTo>
                <a:cubicBezTo>
                  <a:pt x="20090" y="18303"/>
                  <a:pt x="20065" y="18533"/>
                  <a:pt x="20049" y="18610"/>
                </a:cubicBezTo>
                <a:cubicBezTo>
                  <a:pt x="20052" y="18743"/>
                  <a:pt x="20032" y="18832"/>
                  <a:pt x="19998" y="18800"/>
                </a:cubicBezTo>
                <a:cubicBezTo>
                  <a:pt x="19983" y="18787"/>
                  <a:pt x="19935" y="18818"/>
                  <a:pt x="19891" y="18868"/>
                </a:cubicBezTo>
                <a:cubicBezTo>
                  <a:pt x="19847" y="18919"/>
                  <a:pt x="19752" y="18988"/>
                  <a:pt x="19680" y="19022"/>
                </a:cubicBezTo>
                <a:cubicBezTo>
                  <a:pt x="19608" y="19057"/>
                  <a:pt x="19508" y="19117"/>
                  <a:pt x="19459" y="19156"/>
                </a:cubicBezTo>
                <a:cubicBezTo>
                  <a:pt x="19409" y="19194"/>
                  <a:pt x="19351" y="19225"/>
                  <a:pt x="19330" y="19225"/>
                </a:cubicBezTo>
                <a:cubicBezTo>
                  <a:pt x="19308" y="19225"/>
                  <a:pt x="19282" y="19259"/>
                  <a:pt x="19271" y="19301"/>
                </a:cubicBezTo>
                <a:cubicBezTo>
                  <a:pt x="19261" y="19342"/>
                  <a:pt x="19230" y="19376"/>
                  <a:pt x="19203" y="19376"/>
                </a:cubicBezTo>
                <a:cubicBezTo>
                  <a:pt x="19177" y="19376"/>
                  <a:pt x="19147" y="19409"/>
                  <a:pt x="19135" y="19452"/>
                </a:cubicBezTo>
                <a:cubicBezTo>
                  <a:pt x="19111" y="19544"/>
                  <a:pt x="19181" y="19727"/>
                  <a:pt x="19241" y="19727"/>
                </a:cubicBezTo>
                <a:cubicBezTo>
                  <a:pt x="19264" y="19727"/>
                  <a:pt x="19283" y="19747"/>
                  <a:pt x="19283" y="19775"/>
                </a:cubicBezTo>
                <a:cubicBezTo>
                  <a:pt x="19283" y="19803"/>
                  <a:pt x="19322" y="19826"/>
                  <a:pt x="19368" y="19826"/>
                </a:cubicBezTo>
                <a:cubicBezTo>
                  <a:pt x="19430" y="19826"/>
                  <a:pt x="19458" y="19860"/>
                  <a:pt x="19474" y="19951"/>
                </a:cubicBezTo>
                <a:cubicBezTo>
                  <a:pt x="19485" y="20020"/>
                  <a:pt x="19516" y="20077"/>
                  <a:pt x="19542" y="20077"/>
                </a:cubicBezTo>
                <a:cubicBezTo>
                  <a:pt x="19568" y="20077"/>
                  <a:pt x="19589" y="20097"/>
                  <a:pt x="19589" y="20123"/>
                </a:cubicBezTo>
                <a:cubicBezTo>
                  <a:pt x="19589" y="20172"/>
                  <a:pt x="19876" y="20306"/>
                  <a:pt x="20049" y="20338"/>
                </a:cubicBezTo>
                <a:cubicBezTo>
                  <a:pt x="20259" y="20377"/>
                  <a:pt x="20368" y="20325"/>
                  <a:pt x="20575" y="20082"/>
                </a:cubicBezTo>
                <a:cubicBezTo>
                  <a:pt x="20659" y="19983"/>
                  <a:pt x="20660" y="19980"/>
                  <a:pt x="20599" y="19828"/>
                </a:cubicBezTo>
                <a:cubicBezTo>
                  <a:pt x="20557" y="19723"/>
                  <a:pt x="20550" y="19676"/>
                  <a:pt x="20579" y="19676"/>
                </a:cubicBezTo>
                <a:cubicBezTo>
                  <a:pt x="20602" y="19676"/>
                  <a:pt x="20610" y="19661"/>
                  <a:pt x="20598" y="19643"/>
                </a:cubicBezTo>
                <a:cubicBezTo>
                  <a:pt x="20586" y="19625"/>
                  <a:pt x="20593" y="19579"/>
                  <a:pt x="20614" y="19542"/>
                </a:cubicBezTo>
                <a:cubicBezTo>
                  <a:pt x="20636" y="19504"/>
                  <a:pt x="20644" y="19458"/>
                  <a:pt x="20632" y="19441"/>
                </a:cubicBezTo>
                <a:cubicBezTo>
                  <a:pt x="20620" y="19423"/>
                  <a:pt x="20627" y="19380"/>
                  <a:pt x="20647" y="19343"/>
                </a:cubicBezTo>
                <a:cubicBezTo>
                  <a:pt x="20654" y="19331"/>
                  <a:pt x="20656" y="19323"/>
                  <a:pt x="20659" y="19314"/>
                </a:cubicBezTo>
                <a:cubicBezTo>
                  <a:pt x="20660" y="19307"/>
                  <a:pt x="20663" y="19296"/>
                  <a:pt x="20665" y="19289"/>
                </a:cubicBezTo>
                <a:cubicBezTo>
                  <a:pt x="20664" y="19283"/>
                  <a:pt x="20665" y="19275"/>
                  <a:pt x="20660" y="19275"/>
                </a:cubicBezTo>
                <a:cubicBezTo>
                  <a:pt x="20646" y="19275"/>
                  <a:pt x="20654" y="19241"/>
                  <a:pt x="20677" y="19200"/>
                </a:cubicBezTo>
                <a:cubicBezTo>
                  <a:pt x="20684" y="19187"/>
                  <a:pt x="20687" y="19178"/>
                  <a:pt x="20691" y="19168"/>
                </a:cubicBezTo>
                <a:cubicBezTo>
                  <a:pt x="20693" y="19156"/>
                  <a:pt x="20695" y="19148"/>
                  <a:pt x="20698" y="19136"/>
                </a:cubicBezTo>
                <a:cubicBezTo>
                  <a:pt x="20697" y="19132"/>
                  <a:pt x="20699" y="19125"/>
                  <a:pt x="20696" y="19125"/>
                </a:cubicBezTo>
                <a:cubicBezTo>
                  <a:pt x="20686" y="19125"/>
                  <a:pt x="20696" y="19100"/>
                  <a:pt x="20713" y="19070"/>
                </a:cubicBezTo>
                <a:cubicBezTo>
                  <a:pt x="20727" y="19015"/>
                  <a:pt x="20743" y="18959"/>
                  <a:pt x="20759" y="18901"/>
                </a:cubicBezTo>
                <a:cubicBezTo>
                  <a:pt x="20759" y="18894"/>
                  <a:pt x="20760" y="18889"/>
                  <a:pt x="20763" y="18885"/>
                </a:cubicBezTo>
                <a:cubicBezTo>
                  <a:pt x="20813" y="18705"/>
                  <a:pt x="20867" y="18528"/>
                  <a:pt x="20906" y="18438"/>
                </a:cubicBezTo>
                <a:cubicBezTo>
                  <a:pt x="20922" y="18403"/>
                  <a:pt x="20933" y="18390"/>
                  <a:pt x="20944" y="18379"/>
                </a:cubicBezTo>
                <a:cubicBezTo>
                  <a:pt x="20945" y="18368"/>
                  <a:pt x="20949" y="18352"/>
                  <a:pt x="20949" y="18343"/>
                </a:cubicBezTo>
                <a:cubicBezTo>
                  <a:pt x="20949" y="18230"/>
                  <a:pt x="21000" y="18306"/>
                  <a:pt x="21033" y="18468"/>
                </a:cubicBezTo>
                <a:cubicBezTo>
                  <a:pt x="21049" y="18542"/>
                  <a:pt x="21046" y="18569"/>
                  <a:pt x="21026" y="18556"/>
                </a:cubicBezTo>
                <a:cubicBezTo>
                  <a:pt x="21025" y="18569"/>
                  <a:pt x="21028" y="18581"/>
                  <a:pt x="21026" y="18593"/>
                </a:cubicBezTo>
                <a:cubicBezTo>
                  <a:pt x="21021" y="18631"/>
                  <a:pt x="21024" y="18683"/>
                  <a:pt x="21030" y="18736"/>
                </a:cubicBezTo>
                <a:cubicBezTo>
                  <a:pt x="21031" y="18746"/>
                  <a:pt x="21034" y="18754"/>
                  <a:pt x="21034" y="18763"/>
                </a:cubicBezTo>
                <a:cubicBezTo>
                  <a:pt x="21050" y="18870"/>
                  <a:pt x="21081" y="18982"/>
                  <a:pt x="21112" y="19042"/>
                </a:cubicBezTo>
                <a:cubicBezTo>
                  <a:pt x="21131" y="19060"/>
                  <a:pt x="21151" y="19072"/>
                  <a:pt x="21171" y="19073"/>
                </a:cubicBezTo>
                <a:cubicBezTo>
                  <a:pt x="21181" y="19061"/>
                  <a:pt x="21193" y="19053"/>
                  <a:pt x="21206" y="19049"/>
                </a:cubicBezTo>
                <a:cubicBezTo>
                  <a:pt x="21207" y="19043"/>
                  <a:pt x="21210" y="19037"/>
                  <a:pt x="21207" y="19030"/>
                </a:cubicBezTo>
                <a:cubicBezTo>
                  <a:pt x="21196" y="19006"/>
                  <a:pt x="21211" y="18957"/>
                  <a:pt x="21240" y="18922"/>
                </a:cubicBezTo>
                <a:cubicBezTo>
                  <a:pt x="21255" y="18904"/>
                  <a:pt x="21260" y="18890"/>
                  <a:pt x="21264" y="18877"/>
                </a:cubicBezTo>
                <a:cubicBezTo>
                  <a:pt x="21266" y="18870"/>
                  <a:pt x="21267" y="18865"/>
                  <a:pt x="21269" y="18857"/>
                </a:cubicBezTo>
                <a:cubicBezTo>
                  <a:pt x="21268" y="18844"/>
                  <a:pt x="21264" y="18833"/>
                  <a:pt x="21251" y="18821"/>
                </a:cubicBezTo>
                <a:cubicBezTo>
                  <a:pt x="21220" y="18793"/>
                  <a:pt x="21224" y="18762"/>
                  <a:pt x="21266" y="18700"/>
                </a:cubicBezTo>
                <a:cubicBezTo>
                  <a:pt x="21298" y="18654"/>
                  <a:pt x="21314" y="18595"/>
                  <a:pt x="21304" y="18570"/>
                </a:cubicBezTo>
                <a:cubicBezTo>
                  <a:pt x="21293" y="18545"/>
                  <a:pt x="21298" y="18524"/>
                  <a:pt x="21315" y="18524"/>
                </a:cubicBezTo>
                <a:cubicBezTo>
                  <a:pt x="21320" y="18524"/>
                  <a:pt x="21323" y="18516"/>
                  <a:pt x="21327" y="18510"/>
                </a:cubicBezTo>
                <a:cubicBezTo>
                  <a:pt x="21329" y="18481"/>
                  <a:pt x="21333" y="18457"/>
                  <a:pt x="21340" y="18437"/>
                </a:cubicBezTo>
                <a:cubicBezTo>
                  <a:pt x="21339" y="18389"/>
                  <a:pt x="21330" y="18332"/>
                  <a:pt x="21313" y="18291"/>
                </a:cubicBezTo>
                <a:cubicBezTo>
                  <a:pt x="21306" y="18274"/>
                  <a:pt x="21314" y="18237"/>
                  <a:pt x="21330" y="18194"/>
                </a:cubicBezTo>
                <a:cubicBezTo>
                  <a:pt x="21331" y="18066"/>
                  <a:pt x="21343" y="18024"/>
                  <a:pt x="21377" y="18043"/>
                </a:cubicBezTo>
                <a:cubicBezTo>
                  <a:pt x="21388" y="18049"/>
                  <a:pt x="21397" y="18051"/>
                  <a:pt x="21404" y="18051"/>
                </a:cubicBezTo>
                <a:cubicBezTo>
                  <a:pt x="21410" y="18042"/>
                  <a:pt x="21414" y="18035"/>
                  <a:pt x="21419" y="18026"/>
                </a:cubicBezTo>
                <a:cubicBezTo>
                  <a:pt x="21418" y="18002"/>
                  <a:pt x="21441" y="17930"/>
                  <a:pt x="21475" y="17856"/>
                </a:cubicBezTo>
                <a:cubicBezTo>
                  <a:pt x="21522" y="17751"/>
                  <a:pt x="21546" y="17567"/>
                  <a:pt x="21567" y="17155"/>
                </a:cubicBezTo>
                <a:cubicBezTo>
                  <a:pt x="21572" y="17059"/>
                  <a:pt x="21572" y="16997"/>
                  <a:pt x="21575" y="16916"/>
                </a:cubicBezTo>
                <a:cubicBezTo>
                  <a:pt x="21567" y="16892"/>
                  <a:pt x="21561" y="16859"/>
                  <a:pt x="21561" y="16826"/>
                </a:cubicBezTo>
                <a:cubicBezTo>
                  <a:pt x="21562" y="16775"/>
                  <a:pt x="21567" y="16774"/>
                  <a:pt x="21580" y="16795"/>
                </a:cubicBezTo>
                <a:cubicBezTo>
                  <a:pt x="21583" y="16666"/>
                  <a:pt x="21585" y="16537"/>
                  <a:pt x="21580" y="16442"/>
                </a:cubicBezTo>
                <a:cubicBezTo>
                  <a:pt x="21569" y="16457"/>
                  <a:pt x="21570" y="16428"/>
                  <a:pt x="21575" y="16380"/>
                </a:cubicBezTo>
                <a:cubicBezTo>
                  <a:pt x="21553" y="16125"/>
                  <a:pt x="21494" y="15967"/>
                  <a:pt x="21372" y="15755"/>
                </a:cubicBezTo>
                <a:cubicBezTo>
                  <a:pt x="21348" y="15714"/>
                  <a:pt x="21329" y="15678"/>
                  <a:pt x="21315" y="15647"/>
                </a:cubicBezTo>
                <a:cubicBezTo>
                  <a:pt x="21314" y="15647"/>
                  <a:pt x="21314" y="15646"/>
                  <a:pt x="21314" y="15645"/>
                </a:cubicBezTo>
                <a:cubicBezTo>
                  <a:pt x="21309" y="15635"/>
                  <a:pt x="21304" y="15624"/>
                  <a:pt x="21301" y="15609"/>
                </a:cubicBezTo>
                <a:cubicBezTo>
                  <a:pt x="21273" y="15535"/>
                  <a:pt x="21270" y="15472"/>
                  <a:pt x="21280" y="15355"/>
                </a:cubicBezTo>
                <a:cubicBezTo>
                  <a:pt x="21283" y="15318"/>
                  <a:pt x="21288" y="15281"/>
                  <a:pt x="21293" y="15245"/>
                </a:cubicBezTo>
                <a:cubicBezTo>
                  <a:pt x="21294" y="15231"/>
                  <a:pt x="21293" y="15224"/>
                  <a:pt x="21294" y="15209"/>
                </a:cubicBezTo>
                <a:cubicBezTo>
                  <a:pt x="21295" y="15199"/>
                  <a:pt x="21299" y="15190"/>
                  <a:pt x="21301" y="15180"/>
                </a:cubicBezTo>
                <a:cubicBezTo>
                  <a:pt x="21310" y="15126"/>
                  <a:pt x="21320" y="15082"/>
                  <a:pt x="21328" y="15058"/>
                </a:cubicBezTo>
                <a:cubicBezTo>
                  <a:pt x="21372" y="14931"/>
                  <a:pt x="21301" y="14753"/>
                  <a:pt x="21218" y="14785"/>
                </a:cubicBezTo>
                <a:cubicBezTo>
                  <a:pt x="21192" y="14795"/>
                  <a:pt x="21175" y="14791"/>
                  <a:pt x="21165" y="14775"/>
                </a:cubicBezTo>
                <a:cubicBezTo>
                  <a:pt x="21133" y="14786"/>
                  <a:pt x="21114" y="14777"/>
                  <a:pt x="21101" y="14718"/>
                </a:cubicBezTo>
                <a:cubicBezTo>
                  <a:pt x="21092" y="14673"/>
                  <a:pt x="21061" y="14651"/>
                  <a:pt x="21028" y="14643"/>
                </a:cubicBezTo>
                <a:close/>
                <a:moveTo>
                  <a:pt x="5034" y="15958"/>
                </a:moveTo>
                <a:cubicBezTo>
                  <a:pt x="4953" y="15956"/>
                  <a:pt x="4881" y="16020"/>
                  <a:pt x="4811" y="16151"/>
                </a:cubicBezTo>
                <a:cubicBezTo>
                  <a:pt x="4788" y="16194"/>
                  <a:pt x="4773" y="16242"/>
                  <a:pt x="4764" y="16292"/>
                </a:cubicBezTo>
                <a:cubicBezTo>
                  <a:pt x="4772" y="16306"/>
                  <a:pt x="4771" y="16342"/>
                  <a:pt x="4761" y="16416"/>
                </a:cubicBezTo>
                <a:cubicBezTo>
                  <a:pt x="4760" y="16427"/>
                  <a:pt x="4762" y="16440"/>
                  <a:pt x="4761" y="16452"/>
                </a:cubicBezTo>
                <a:cubicBezTo>
                  <a:pt x="4769" y="16532"/>
                  <a:pt x="4789" y="16612"/>
                  <a:pt x="4829" y="16677"/>
                </a:cubicBezTo>
                <a:cubicBezTo>
                  <a:pt x="4859" y="16728"/>
                  <a:pt x="4846" y="16747"/>
                  <a:pt x="4802" y="16763"/>
                </a:cubicBezTo>
                <a:cubicBezTo>
                  <a:pt x="4800" y="16805"/>
                  <a:pt x="4761" y="16820"/>
                  <a:pt x="4658" y="16830"/>
                </a:cubicBezTo>
                <a:cubicBezTo>
                  <a:pt x="4640" y="16832"/>
                  <a:pt x="4625" y="16836"/>
                  <a:pt x="4610" y="16840"/>
                </a:cubicBezTo>
                <a:cubicBezTo>
                  <a:pt x="4573" y="16863"/>
                  <a:pt x="4541" y="16891"/>
                  <a:pt x="4521" y="16918"/>
                </a:cubicBezTo>
                <a:cubicBezTo>
                  <a:pt x="4495" y="16954"/>
                  <a:pt x="4471" y="16975"/>
                  <a:pt x="4451" y="16984"/>
                </a:cubicBezTo>
                <a:cubicBezTo>
                  <a:pt x="4444" y="16995"/>
                  <a:pt x="4438" y="17004"/>
                  <a:pt x="4431" y="17016"/>
                </a:cubicBezTo>
                <a:cubicBezTo>
                  <a:pt x="4412" y="17050"/>
                  <a:pt x="4399" y="17080"/>
                  <a:pt x="4386" y="17111"/>
                </a:cubicBezTo>
                <a:cubicBezTo>
                  <a:pt x="4381" y="17129"/>
                  <a:pt x="4373" y="17143"/>
                  <a:pt x="4366" y="17158"/>
                </a:cubicBezTo>
                <a:cubicBezTo>
                  <a:pt x="4354" y="17192"/>
                  <a:pt x="4347" y="17221"/>
                  <a:pt x="4351" y="17231"/>
                </a:cubicBezTo>
                <a:cubicBezTo>
                  <a:pt x="4360" y="17252"/>
                  <a:pt x="4346" y="17268"/>
                  <a:pt x="4321" y="17271"/>
                </a:cubicBezTo>
                <a:cubicBezTo>
                  <a:pt x="4298" y="17323"/>
                  <a:pt x="4276" y="17369"/>
                  <a:pt x="4255" y="17436"/>
                </a:cubicBezTo>
                <a:cubicBezTo>
                  <a:pt x="4251" y="17448"/>
                  <a:pt x="4247" y="17456"/>
                  <a:pt x="4242" y="17467"/>
                </a:cubicBezTo>
                <a:cubicBezTo>
                  <a:pt x="4239" y="17496"/>
                  <a:pt x="4235" y="17533"/>
                  <a:pt x="4233" y="17563"/>
                </a:cubicBezTo>
                <a:cubicBezTo>
                  <a:pt x="4231" y="17599"/>
                  <a:pt x="4215" y="17616"/>
                  <a:pt x="4198" y="17601"/>
                </a:cubicBezTo>
                <a:cubicBezTo>
                  <a:pt x="4192" y="17595"/>
                  <a:pt x="4185" y="17595"/>
                  <a:pt x="4179" y="17598"/>
                </a:cubicBezTo>
                <a:cubicBezTo>
                  <a:pt x="4166" y="17607"/>
                  <a:pt x="4155" y="17643"/>
                  <a:pt x="4145" y="17682"/>
                </a:cubicBezTo>
                <a:cubicBezTo>
                  <a:pt x="4151" y="17703"/>
                  <a:pt x="4148" y="17718"/>
                  <a:pt x="4135" y="17721"/>
                </a:cubicBezTo>
                <a:cubicBezTo>
                  <a:pt x="4118" y="17815"/>
                  <a:pt x="4111" y="17944"/>
                  <a:pt x="4125" y="18053"/>
                </a:cubicBezTo>
                <a:cubicBezTo>
                  <a:pt x="4136" y="18145"/>
                  <a:pt x="4165" y="18267"/>
                  <a:pt x="4192" y="18357"/>
                </a:cubicBezTo>
                <a:cubicBezTo>
                  <a:pt x="4195" y="18361"/>
                  <a:pt x="4197" y="18366"/>
                  <a:pt x="4200" y="18370"/>
                </a:cubicBezTo>
                <a:cubicBezTo>
                  <a:pt x="4265" y="18447"/>
                  <a:pt x="4277" y="18511"/>
                  <a:pt x="4278" y="18780"/>
                </a:cubicBezTo>
                <a:lnTo>
                  <a:pt x="4280" y="19036"/>
                </a:lnTo>
                <a:cubicBezTo>
                  <a:pt x="4295" y="19063"/>
                  <a:pt x="4315" y="19089"/>
                  <a:pt x="4339" y="19114"/>
                </a:cubicBezTo>
                <a:lnTo>
                  <a:pt x="4441" y="19142"/>
                </a:lnTo>
                <a:cubicBezTo>
                  <a:pt x="4556" y="19173"/>
                  <a:pt x="4595" y="19204"/>
                  <a:pt x="4601" y="19266"/>
                </a:cubicBezTo>
                <a:cubicBezTo>
                  <a:pt x="4657" y="19309"/>
                  <a:pt x="4657" y="19366"/>
                  <a:pt x="4599" y="19457"/>
                </a:cubicBezTo>
                <a:cubicBezTo>
                  <a:pt x="4542" y="19546"/>
                  <a:pt x="4513" y="19561"/>
                  <a:pt x="4478" y="19519"/>
                </a:cubicBezTo>
                <a:cubicBezTo>
                  <a:pt x="4476" y="19516"/>
                  <a:pt x="4474" y="19515"/>
                  <a:pt x="4472" y="19513"/>
                </a:cubicBezTo>
                <a:lnTo>
                  <a:pt x="4405" y="19516"/>
                </a:lnTo>
                <a:cubicBezTo>
                  <a:pt x="4383" y="19518"/>
                  <a:pt x="4368" y="19518"/>
                  <a:pt x="4351" y="19518"/>
                </a:cubicBezTo>
                <a:cubicBezTo>
                  <a:pt x="4343" y="19522"/>
                  <a:pt x="4339" y="19521"/>
                  <a:pt x="4330" y="19526"/>
                </a:cubicBezTo>
                <a:cubicBezTo>
                  <a:pt x="4273" y="19561"/>
                  <a:pt x="4217" y="19574"/>
                  <a:pt x="4205" y="19557"/>
                </a:cubicBezTo>
                <a:cubicBezTo>
                  <a:pt x="4193" y="19540"/>
                  <a:pt x="4164" y="19552"/>
                  <a:pt x="4139" y="19582"/>
                </a:cubicBezTo>
                <a:cubicBezTo>
                  <a:pt x="4114" y="19613"/>
                  <a:pt x="4092" y="19621"/>
                  <a:pt x="4092" y="19600"/>
                </a:cubicBezTo>
                <a:cubicBezTo>
                  <a:pt x="4092" y="19580"/>
                  <a:pt x="4070" y="19591"/>
                  <a:pt x="4042" y="19625"/>
                </a:cubicBezTo>
                <a:cubicBezTo>
                  <a:pt x="4014" y="19660"/>
                  <a:pt x="3991" y="19668"/>
                  <a:pt x="3991" y="19644"/>
                </a:cubicBezTo>
                <a:cubicBezTo>
                  <a:pt x="3991" y="19620"/>
                  <a:pt x="3978" y="19624"/>
                  <a:pt x="3965" y="19653"/>
                </a:cubicBezTo>
                <a:cubicBezTo>
                  <a:pt x="3951" y="19682"/>
                  <a:pt x="3869" y="19765"/>
                  <a:pt x="3783" y="19839"/>
                </a:cubicBezTo>
                <a:cubicBezTo>
                  <a:pt x="3574" y="20017"/>
                  <a:pt x="3321" y="20437"/>
                  <a:pt x="3276" y="20682"/>
                </a:cubicBezTo>
                <a:cubicBezTo>
                  <a:pt x="3248" y="20839"/>
                  <a:pt x="3252" y="20912"/>
                  <a:pt x="3296" y="21049"/>
                </a:cubicBezTo>
                <a:cubicBezTo>
                  <a:pt x="3350" y="21216"/>
                  <a:pt x="3515" y="21377"/>
                  <a:pt x="3633" y="21377"/>
                </a:cubicBezTo>
                <a:cubicBezTo>
                  <a:pt x="3663" y="21377"/>
                  <a:pt x="3680" y="21400"/>
                  <a:pt x="3668" y="21428"/>
                </a:cubicBezTo>
                <a:cubicBezTo>
                  <a:pt x="3630" y="21520"/>
                  <a:pt x="3803" y="21478"/>
                  <a:pt x="3974" y="21353"/>
                </a:cubicBezTo>
                <a:cubicBezTo>
                  <a:pt x="4163" y="21217"/>
                  <a:pt x="4211" y="21201"/>
                  <a:pt x="4176" y="21284"/>
                </a:cubicBezTo>
                <a:cubicBezTo>
                  <a:pt x="4159" y="21324"/>
                  <a:pt x="4172" y="21324"/>
                  <a:pt x="4222" y="21284"/>
                </a:cubicBezTo>
                <a:cubicBezTo>
                  <a:pt x="4296" y="21226"/>
                  <a:pt x="4383" y="21251"/>
                  <a:pt x="4467" y="21356"/>
                </a:cubicBezTo>
                <a:cubicBezTo>
                  <a:pt x="4495" y="21391"/>
                  <a:pt x="4602" y="21455"/>
                  <a:pt x="4705" y="21496"/>
                </a:cubicBezTo>
                <a:cubicBezTo>
                  <a:pt x="4896" y="21573"/>
                  <a:pt x="5248" y="21591"/>
                  <a:pt x="5248" y="21524"/>
                </a:cubicBezTo>
                <a:cubicBezTo>
                  <a:pt x="5248" y="21503"/>
                  <a:pt x="5299" y="21471"/>
                  <a:pt x="5359" y="21453"/>
                </a:cubicBezTo>
                <a:cubicBezTo>
                  <a:pt x="5412" y="21438"/>
                  <a:pt x="5456" y="21422"/>
                  <a:pt x="5494" y="21405"/>
                </a:cubicBezTo>
                <a:cubicBezTo>
                  <a:pt x="5606" y="21353"/>
                  <a:pt x="5653" y="21290"/>
                  <a:pt x="5666" y="21187"/>
                </a:cubicBezTo>
                <a:cubicBezTo>
                  <a:pt x="5689" y="21009"/>
                  <a:pt x="5638" y="20927"/>
                  <a:pt x="5500" y="20927"/>
                </a:cubicBezTo>
                <a:cubicBezTo>
                  <a:pt x="5339" y="20927"/>
                  <a:pt x="5294" y="20788"/>
                  <a:pt x="5382" y="20557"/>
                </a:cubicBezTo>
                <a:cubicBezTo>
                  <a:pt x="5451" y="20376"/>
                  <a:pt x="5538" y="19982"/>
                  <a:pt x="5525" y="19907"/>
                </a:cubicBezTo>
                <a:cubicBezTo>
                  <a:pt x="5521" y="19883"/>
                  <a:pt x="5533" y="19794"/>
                  <a:pt x="5551" y="19708"/>
                </a:cubicBezTo>
                <a:cubicBezTo>
                  <a:pt x="5570" y="19622"/>
                  <a:pt x="5589" y="19441"/>
                  <a:pt x="5595" y="19306"/>
                </a:cubicBezTo>
                <a:cubicBezTo>
                  <a:pt x="5603" y="19121"/>
                  <a:pt x="5623" y="19044"/>
                  <a:pt x="5680" y="18989"/>
                </a:cubicBezTo>
                <a:cubicBezTo>
                  <a:pt x="5748" y="18922"/>
                  <a:pt x="5754" y="18924"/>
                  <a:pt x="5749" y="19020"/>
                </a:cubicBezTo>
                <a:cubicBezTo>
                  <a:pt x="5746" y="19078"/>
                  <a:pt x="5731" y="19125"/>
                  <a:pt x="5715" y="19125"/>
                </a:cubicBezTo>
                <a:cubicBezTo>
                  <a:pt x="5699" y="19125"/>
                  <a:pt x="5696" y="19148"/>
                  <a:pt x="5707" y="19175"/>
                </a:cubicBezTo>
                <a:cubicBezTo>
                  <a:pt x="5719" y="19203"/>
                  <a:pt x="5713" y="19225"/>
                  <a:pt x="5695" y="19225"/>
                </a:cubicBezTo>
                <a:cubicBezTo>
                  <a:pt x="5676" y="19225"/>
                  <a:pt x="5663" y="19331"/>
                  <a:pt x="5665" y="19461"/>
                </a:cubicBezTo>
                <a:cubicBezTo>
                  <a:pt x="5668" y="19646"/>
                  <a:pt x="5689" y="19723"/>
                  <a:pt x="5757" y="19816"/>
                </a:cubicBezTo>
                <a:cubicBezTo>
                  <a:pt x="5812" y="19892"/>
                  <a:pt x="5823" y="19925"/>
                  <a:pt x="5786" y="19908"/>
                </a:cubicBezTo>
                <a:cubicBezTo>
                  <a:pt x="5719" y="19877"/>
                  <a:pt x="5631" y="20010"/>
                  <a:pt x="5676" y="20075"/>
                </a:cubicBezTo>
                <a:cubicBezTo>
                  <a:pt x="5719" y="20137"/>
                  <a:pt x="6301" y="19953"/>
                  <a:pt x="6480" y="19821"/>
                </a:cubicBezTo>
                <a:cubicBezTo>
                  <a:pt x="6620" y="19718"/>
                  <a:pt x="6952" y="19344"/>
                  <a:pt x="6976" y="19263"/>
                </a:cubicBezTo>
                <a:cubicBezTo>
                  <a:pt x="6977" y="19260"/>
                  <a:pt x="6982" y="19253"/>
                  <a:pt x="6983" y="19249"/>
                </a:cubicBezTo>
                <a:cubicBezTo>
                  <a:pt x="6992" y="19225"/>
                  <a:pt x="7009" y="19190"/>
                  <a:pt x="7027" y="19160"/>
                </a:cubicBezTo>
                <a:cubicBezTo>
                  <a:pt x="7049" y="19125"/>
                  <a:pt x="7071" y="19064"/>
                  <a:pt x="7077" y="19023"/>
                </a:cubicBezTo>
                <a:cubicBezTo>
                  <a:pt x="7081" y="18996"/>
                  <a:pt x="7092" y="18973"/>
                  <a:pt x="7103" y="18955"/>
                </a:cubicBezTo>
                <a:cubicBezTo>
                  <a:pt x="7114" y="18922"/>
                  <a:pt x="7124" y="18896"/>
                  <a:pt x="7132" y="18882"/>
                </a:cubicBezTo>
                <a:cubicBezTo>
                  <a:pt x="7131" y="18868"/>
                  <a:pt x="7131" y="18854"/>
                  <a:pt x="7127" y="18839"/>
                </a:cubicBezTo>
                <a:cubicBezTo>
                  <a:pt x="7112" y="18781"/>
                  <a:pt x="7119" y="18769"/>
                  <a:pt x="7151" y="18799"/>
                </a:cubicBezTo>
                <a:cubicBezTo>
                  <a:pt x="7157" y="18804"/>
                  <a:pt x="7161" y="18806"/>
                  <a:pt x="7165" y="18809"/>
                </a:cubicBezTo>
                <a:cubicBezTo>
                  <a:pt x="7164" y="18789"/>
                  <a:pt x="7165" y="18776"/>
                  <a:pt x="7162" y="18749"/>
                </a:cubicBezTo>
                <a:cubicBezTo>
                  <a:pt x="7144" y="18539"/>
                  <a:pt x="7073" y="18364"/>
                  <a:pt x="6973" y="18264"/>
                </a:cubicBezTo>
                <a:cubicBezTo>
                  <a:pt x="6971" y="18265"/>
                  <a:pt x="6967" y="18260"/>
                  <a:pt x="6966" y="18262"/>
                </a:cubicBezTo>
                <a:cubicBezTo>
                  <a:pt x="6956" y="18276"/>
                  <a:pt x="6949" y="18264"/>
                  <a:pt x="6948" y="18238"/>
                </a:cubicBezTo>
                <a:cubicBezTo>
                  <a:pt x="6947" y="18236"/>
                  <a:pt x="6945" y="18236"/>
                  <a:pt x="6944" y="18234"/>
                </a:cubicBezTo>
                <a:cubicBezTo>
                  <a:pt x="6930" y="18224"/>
                  <a:pt x="6907" y="18218"/>
                  <a:pt x="6885" y="18211"/>
                </a:cubicBezTo>
                <a:cubicBezTo>
                  <a:pt x="6863" y="18222"/>
                  <a:pt x="6855" y="18217"/>
                  <a:pt x="6857" y="18200"/>
                </a:cubicBezTo>
                <a:cubicBezTo>
                  <a:pt x="6764" y="18183"/>
                  <a:pt x="6631" y="18196"/>
                  <a:pt x="6514" y="18232"/>
                </a:cubicBezTo>
                <a:cubicBezTo>
                  <a:pt x="6497" y="18246"/>
                  <a:pt x="6482" y="18251"/>
                  <a:pt x="6468" y="18245"/>
                </a:cubicBezTo>
                <a:cubicBezTo>
                  <a:pt x="6460" y="18248"/>
                  <a:pt x="6451" y="18250"/>
                  <a:pt x="6443" y="18253"/>
                </a:cubicBezTo>
                <a:cubicBezTo>
                  <a:pt x="6379" y="18281"/>
                  <a:pt x="6367" y="18271"/>
                  <a:pt x="6376" y="18194"/>
                </a:cubicBezTo>
                <a:cubicBezTo>
                  <a:pt x="6384" y="18128"/>
                  <a:pt x="6367" y="18099"/>
                  <a:pt x="6320" y="18099"/>
                </a:cubicBezTo>
                <a:cubicBezTo>
                  <a:pt x="6313" y="18099"/>
                  <a:pt x="6305" y="18093"/>
                  <a:pt x="6296" y="18087"/>
                </a:cubicBezTo>
                <a:cubicBezTo>
                  <a:pt x="6291" y="18107"/>
                  <a:pt x="6280" y="18123"/>
                  <a:pt x="6266" y="18123"/>
                </a:cubicBezTo>
                <a:cubicBezTo>
                  <a:pt x="6246" y="18123"/>
                  <a:pt x="6239" y="18101"/>
                  <a:pt x="6251" y="18074"/>
                </a:cubicBezTo>
                <a:cubicBezTo>
                  <a:pt x="6256" y="18061"/>
                  <a:pt x="6256" y="18051"/>
                  <a:pt x="6254" y="18042"/>
                </a:cubicBezTo>
                <a:cubicBezTo>
                  <a:pt x="6253" y="18040"/>
                  <a:pt x="6251" y="18037"/>
                  <a:pt x="6250" y="18035"/>
                </a:cubicBezTo>
                <a:cubicBezTo>
                  <a:pt x="6246" y="18029"/>
                  <a:pt x="6242" y="18023"/>
                  <a:pt x="6234" y="18023"/>
                </a:cubicBezTo>
                <a:cubicBezTo>
                  <a:pt x="6213" y="18023"/>
                  <a:pt x="6205" y="18001"/>
                  <a:pt x="6216" y="17974"/>
                </a:cubicBezTo>
                <a:cubicBezTo>
                  <a:pt x="6172" y="17891"/>
                  <a:pt x="6132" y="17790"/>
                  <a:pt x="6121" y="17714"/>
                </a:cubicBezTo>
                <a:cubicBezTo>
                  <a:pt x="6095" y="17651"/>
                  <a:pt x="6071" y="17565"/>
                  <a:pt x="6063" y="17490"/>
                </a:cubicBezTo>
                <a:cubicBezTo>
                  <a:pt x="6053" y="17475"/>
                  <a:pt x="6047" y="17460"/>
                  <a:pt x="6040" y="17444"/>
                </a:cubicBezTo>
                <a:cubicBezTo>
                  <a:pt x="6033" y="17433"/>
                  <a:pt x="6030" y="17422"/>
                  <a:pt x="6019" y="17411"/>
                </a:cubicBezTo>
                <a:cubicBezTo>
                  <a:pt x="5990" y="17384"/>
                  <a:pt x="5991" y="17375"/>
                  <a:pt x="6022" y="17374"/>
                </a:cubicBezTo>
                <a:cubicBezTo>
                  <a:pt x="6022" y="17374"/>
                  <a:pt x="6023" y="17373"/>
                  <a:pt x="6024" y="17373"/>
                </a:cubicBezTo>
                <a:cubicBezTo>
                  <a:pt x="6022" y="17353"/>
                  <a:pt x="6019" y="17333"/>
                  <a:pt x="6022" y="17312"/>
                </a:cubicBezTo>
                <a:cubicBezTo>
                  <a:pt x="6025" y="17297"/>
                  <a:pt x="6024" y="17292"/>
                  <a:pt x="6025" y="17282"/>
                </a:cubicBezTo>
                <a:cubicBezTo>
                  <a:pt x="6015" y="17278"/>
                  <a:pt x="6006" y="17273"/>
                  <a:pt x="5994" y="17273"/>
                </a:cubicBezTo>
                <a:cubicBezTo>
                  <a:pt x="5950" y="17273"/>
                  <a:pt x="5933" y="17251"/>
                  <a:pt x="5948" y="17214"/>
                </a:cubicBezTo>
                <a:cubicBezTo>
                  <a:pt x="5950" y="17210"/>
                  <a:pt x="5949" y="17210"/>
                  <a:pt x="5950" y="17207"/>
                </a:cubicBezTo>
                <a:cubicBezTo>
                  <a:pt x="5946" y="17201"/>
                  <a:pt x="5943" y="17196"/>
                  <a:pt x="5939" y="17189"/>
                </a:cubicBezTo>
                <a:cubicBezTo>
                  <a:pt x="5936" y="17191"/>
                  <a:pt x="5936" y="17189"/>
                  <a:pt x="5931" y="17194"/>
                </a:cubicBezTo>
                <a:cubicBezTo>
                  <a:pt x="5888" y="17233"/>
                  <a:pt x="5823" y="17166"/>
                  <a:pt x="5814" y="17094"/>
                </a:cubicBezTo>
                <a:cubicBezTo>
                  <a:pt x="5770" y="17008"/>
                  <a:pt x="5690" y="16999"/>
                  <a:pt x="5690" y="17091"/>
                </a:cubicBezTo>
                <a:cubicBezTo>
                  <a:pt x="5690" y="17129"/>
                  <a:pt x="5713" y="17188"/>
                  <a:pt x="5741" y="17222"/>
                </a:cubicBezTo>
                <a:cubicBezTo>
                  <a:pt x="5810" y="17307"/>
                  <a:pt x="5805" y="17373"/>
                  <a:pt x="5730" y="17373"/>
                </a:cubicBezTo>
                <a:cubicBezTo>
                  <a:pt x="5712" y="17373"/>
                  <a:pt x="5690" y="17358"/>
                  <a:pt x="5670" y="17333"/>
                </a:cubicBezTo>
                <a:cubicBezTo>
                  <a:pt x="5648" y="17334"/>
                  <a:pt x="5616" y="17302"/>
                  <a:pt x="5563" y="17228"/>
                </a:cubicBezTo>
                <a:cubicBezTo>
                  <a:pt x="5525" y="17174"/>
                  <a:pt x="5503" y="17129"/>
                  <a:pt x="5490" y="17094"/>
                </a:cubicBezTo>
                <a:cubicBezTo>
                  <a:pt x="5474" y="17078"/>
                  <a:pt x="5458" y="17057"/>
                  <a:pt x="5446" y="17032"/>
                </a:cubicBezTo>
                <a:cubicBezTo>
                  <a:pt x="5444" y="17028"/>
                  <a:pt x="5441" y="17023"/>
                  <a:pt x="5439" y="17020"/>
                </a:cubicBezTo>
                <a:cubicBezTo>
                  <a:pt x="5410" y="17015"/>
                  <a:pt x="5371" y="16985"/>
                  <a:pt x="5349" y="16945"/>
                </a:cubicBezTo>
                <a:cubicBezTo>
                  <a:pt x="5331" y="16913"/>
                  <a:pt x="5323" y="16892"/>
                  <a:pt x="5327" y="16877"/>
                </a:cubicBezTo>
                <a:cubicBezTo>
                  <a:pt x="5327" y="16876"/>
                  <a:pt x="5327" y="16876"/>
                  <a:pt x="5327" y="16875"/>
                </a:cubicBezTo>
                <a:cubicBezTo>
                  <a:pt x="5301" y="16851"/>
                  <a:pt x="5288" y="16809"/>
                  <a:pt x="5282" y="16751"/>
                </a:cubicBezTo>
                <a:cubicBezTo>
                  <a:pt x="5279" y="16755"/>
                  <a:pt x="5278" y="16753"/>
                  <a:pt x="5274" y="16758"/>
                </a:cubicBezTo>
                <a:cubicBezTo>
                  <a:pt x="5242" y="16801"/>
                  <a:pt x="5215" y="16814"/>
                  <a:pt x="5215" y="16785"/>
                </a:cubicBezTo>
                <a:cubicBezTo>
                  <a:pt x="5215" y="16757"/>
                  <a:pt x="5237" y="16706"/>
                  <a:pt x="5265" y="16672"/>
                </a:cubicBezTo>
                <a:cubicBezTo>
                  <a:pt x="5271" y="16665"/>
                  <a:pt x="5275" y="16654"/>
                  <a:pt x="5280" y="16643"/>
                </a:cubicBezTo>
                <a:cubicBezTo>
                  <a:pt x="5280" y="16616"/>
                  <a:pt x="5277" y="16607"/>
                  <a:pt x="5279" y="16572"/>
                </a:cubicBezTo>
                <a:cubicBezTo>
                  <a:pt x="5285" y="16397"/>
                  <a:pt x="5270" y="16261"/>
                  <a:pt x="5238" y="16159"/>
                </a:cubicBezTo>
                <a:cubicBezTo>
                  <a:pt x="5237" y="16156"/>
                  <a:pt x="5236" y="16154"/>
                  <a:pt x="5235" y="16151"/>
                </a:cubicBezTo>
                <a:cubicBezTo>
                  <a:pt x="5224" y="16116"/>
                  <a:pt x="5212" y="16082"/>
                  <a:pt x="5196" y="16057"/>
                </a:cubicBezTo>
                <a:cubicBezTo>
                  <a:pt x="5195" y="16055"/>
                  <a:pt x="5194" y="16055"/>
                  <a:pt x="5194" y="16053"/>
                </a:cubicBezTo>
                <a:cubicBezTo>
                  <a:pt x="5193" y="16053"/>
                  <a:pt x="5194" y="16053"/>
                  <a:pt x="5194" y="16052"/>
                </a:cubicBezTo>
                <a:cubicBezTo>
                  <a:pt x="5172" y="16020"/>
                  <a:pt x="5147" y="15996"/>
                  <a:pt x="5118" y="15981"/>
                </a:cubicBezTo>
                <a:cubicBezTo>
                  <a:pt x="5089" y="15966"/>
                  <a:pt x="5061" y="15958"/>
                  <a:pt x="5034" y="15958"/>
                </a:cubicBezTo>
                <a:close/>
                <a:moveTo>
                  <a:pt x="3335" y="21280"/>
                </a:moveTo>
                <a:cubicBezTo>
                  <a:pt x="3319" y="21280"/>
                  <a:pt x="3315" y="21296"/>
                  <a:pt x="3328" y="21328"/>
                </a:cubicBezTo>
                <a:cubicBezTo>
                  <a:pt x="3339" y="21355"/>
                  <a:pt x="3375" y="21378"/>
                  <a:pt x="3407" y="21377"/>
                </a:cubicBezTo>
                <a:cubicBezTo>
                  <a:pt x="3457" y="21377"/>
                  <a:pt x="3457" y="21370"/>
                  <a:pt x="3413" y="21328"/>
                </a:cubicBezTo>
                <a:cubicBezTo>
                  <a:pt x="3380" y="21296"/>
                  <a:pt x="3352" y="21280"/>
                  <a:pt x="3335" y="21280"/>
                </a:cubicBezTo>
                <a:close/>
                <a:moveTo>
                  <a:pt x="3514" y="21377"/>
                </a:moveTo>
                <a:cubicBezTo>
                  <a:pt x="3494" y="21377"/>
                  <a:pt x="3487" y="21400"/>
                  <a:pt x="3499" y="21428"/>
                </a:cubicBezTo>
                <a:cubicBezTo>
                  <a:pt x="3510" y="21455"/>
                  <a:pt x="3526" y="21477"/>
                  <a:pt x="3535" y="21477"/>
                </a:cubicBezTo>
                <a:cubicBezTo>
                  <a:pt x="3543" y="21477"/>
                  <a:pt x="3550" y="21455"/>
                  <a:pt x="3550" y="21428"/>
                </a:cubicBezTo>
                <a:cubicBezTo>
                  <a:pt x="3550" y="21400"/>
                  <a:pt x="3534" y="21377"/>
                  <a:pt x="3514" y="21377"/>
                </a:cubicBezTo>
                <a:close/>
              </a:path>
            </a:pathLst>
          </a:custGeom>
          <a:ln w="12700">
            <a:miter lim="400000"/>
          </a:ln>
        </p:spPr>
      </p:pic>
      <p:sp>
        <p:nvSpPr>
          <p:cNvPr id="464" name="Esempio a titolo esemplificativo: Wired"/>
          <p:cNvSpPr txBox="1"/>
          <p:nvPr/>
        </p:nvSpPr>
        <p:spPr>
          <a:xfrm>
            <a:off x="1207183" y="12846193"/>
            <a:ext cx="3409761" cy="31216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>
              <a:defRPr sz="1500">
                <a:latin typeface="Helvetica Neue"/>
                <a:ea typeface="Helvetica Neue"/>
                <a:cs typeface="Helvetica Neue"/>
                <a:sym typeface="Helvetica Neue"/>
              </a:defRPr>
            </a:pPr>
            <a:r>
              <a:t>Esempio a titolo esemplificativo: </a:t>
            </a:r>
            <a:r>
              <a:rPr u="sng">
                <a:hlinkClick r:id="rId7"/>
              </a:rPr>
              <a:t>Wired</a:t>
            </a:r>
          </a:p>
        </p:txBody>
      </p:sp>
    </p:spTree>
  </p:cSld>
  <p:clrMapOvr>
    <a:masterClrMapping/>
  </p:clrMapOvr>
  <p:transition spd="med"/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68" name="Immagine" descr="Immagine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0422323" y="0"/>
            <a:ext cx="12982830" cy="13716000"/>
          </a:xfrm>
          <a:prstGeom prst="rect">
            <a:avLst/>
          </a:prstGeom>
          <a:ln w="12700">
            <a:miter lim="400000"/>
          </a:ln>
        </p:spPr>
      </p:pic>
      <p:sp>
        <p:nvSpPr>
          <p:cNvPr id="469" name="Il Community Manager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2145738">
              <a:defRPr sz="7480" spc="-149"/>
            </a:lvl1pPr>
          </a:lstStyle>
          <a:p>
            <a:r>
              <a:t>Il Community Manager</a:t>
            </a:r>
          </a:p>
        </p:txBody>
      </p:sp>
      <p:sp>
        <p:nvSpPr>
          <p:cNvPr id="470" name="Perché Centopiazze"/>
          <p:cNvSpPr txBox="1">
            <a:spLocks noGrp="1"/>
          </p:cNvSpPr>
          <p:nvPr>
            <p:ph type="body" idx="2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Perché Centopiazze</a:t>
            </a:r>
          </a:p>
        </p:txBody>
      </p:sp>
      <p:sp>
        <p:nvSpPr>
          <p:cNvPr id="471" name="Ogni piazza dispone di un Community Manager specializzato.…"/>
          <p:cNvSpPr txBox="1">
            <a:spLocks noGrp="1"/>
          </p:cNvSpPr>
          <p:nvPr>
            <p:ph type="body" sz="half" idx="1"/>
          </p:nvPr>
        </p:nvSpPr>
        <p:spPr>
          <a:xfrm>
            <a:off x="1206500" y="4254500"/>
            <a:ext cx="8418444" cy="8553280"/>
          </a:xfrm>
          <a:prstGeom prst="rect">
            <a:avLst/>
          </a:prstGeom>
        </p:spPr>
        <p:txBody>
          <a:bodyPr/>
          <a:lstStyle/>
          <a:p>
            <a:pPr>
              <a:defRPr sz="5200"/>
            </a:pPr>
            <a:r>
              <a:t>Ogni piazza dispone di un </a:t>
            </a:r>
            <a:r>
              <a:rPr>
                <a:latin typeface="Montserrat Thin Bold"/>
                <a:ea typeface="Montserrat Thin Bold"/>
                <a:cs typeface="Montserrat Thin Bold"/>
                <a:sym typeface="Montserrat Thin Bold"/>
              </a:rPr>
              <a:t>Community Manager</a:t>
            </a:r>
            <a:r>
              <a:t> specializzato.</a:t>
            </a:r>
          </a:p>
          <a:p>
            <a:pPr>
              <a:defRPr sz="5200"/>
            </a:pPr>
            <a:r>
              <a:t>Il suo compito è </a:t>
            </a:r>
            <a:r>
              <a:rPr>
                <a:latin typeface="Montserrat Thin Bold"/>
                <a:ea typeface="Montserrat Thin Bold"/>
                <a:cs typeface="Montserrat Thin Bold"/>
                <a:sym typeface="Montserrat Thin Bold"/>
              </a:rPr>
              <a:t>connettere persone e opportunità</a:t>
            </a:r>
            <a:r>
              <a:t> di incontro, in stretta relazione con le realtà che animano il quartiere.</a:t>
            </a:r>
          </a:p>
          <a:p>
            <a:pPr>
              <a:defRPr sz="5200"/>
            </a:pPr>
            <a:r>
              <a:t>È il nostro </a:t>
            </a:r>
            <a:r>
              <a:rPr>
                <a:latin typeface="Montserrat Thin Bold"/>
                <a:ea typeface="Montserrat Thin Bold"/>
                <a:cs typeface="Montserrat Thin Bold"/>
                <a:sym typeface="Montserrat Thin Bold"/>
              </a:rPr>
              <a:t>touchpoint</a:t>
            </a:r>
            <a:r>
              <a:t>.</a:t>
            </a:r>
          </a:p>
        </p:txBody>
      </p:sp>
      <p:sp>
        <p:nvSpPr>
          <p:cNvPr id="472" name="Il contenuto di questa presentazione è riservato. Non distribuire questa presentazione, o parte di essa, senza l'esplicito consenso di Harley&amp;Dikkinson. Grazie per la vostra collaborazione."/>
          <p:cNvSpPr txBox="1"/>
          <p:nvPr/>
        </p:nvSpPr>
        <p:spPr>
          <a:xfrm rot="16200000">
            <a:off x="-6267368" y="6662611"/>
            <a:ext cx="13103547" cy="24943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ctr">
            <a:spAutoFit/>
          </a:bodyPr>
          <a:lstStyle>
            <a:lvl1pPr algn="ctr">
              <a:lnSpc>
                <a:spcPct val="100000"/>
              </a:lnSpc>
              <a:spcBef>
                <a:spcPts val="0"/>
              </a:spcBef>
              <a:defRPr sz="1100">
                <a:solidFill>
                  <a:srgbClr val="5E5E5E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Il contenuto di questa presentazione è riservato. Non distribuire questa presentazione, o parte di essa, senza l'esplicito consenso di Harley&amp;Dikkinson. Grazie per la vostra collaborazione.</a:t>
            </a:r>
          </a:p>
        </p:txBody>
      </p:sp>
      <p:sp>
        <p:nvSpPr>
          <p:cNvPr id="473" name="Rettangolo"/>
          <p:cNvSpPr/>
          <p:nvPr/>
        </p:nvSpPr>
        <p:spPr>
          <a:xfrm>
            <a:off x="0" y="0"/>
            <a:ext cx="8128000" cy="127000"/>
          </a:xfrm>
          <a:prstGeom prst="rect">
            <a:avLst/>
          </a:prstGeom>
          <a:solidFill>
            <a:srgbClr val="CB2C34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sp>
        <p:nvSpPr>
          <p:cNvPr id="474" name="Rettangolo"/>
          <p:cNvSpPr/>
          <p:nvPr/>
        </p:nvSpPr>
        <p:spPr>
          <a:xfrm>
            <a:off x="8128000" y="0"/>
            <a:ext cx="8128000" cy="127000"/>
          </a:xfrm>
          <a:prstGeom prst="rect">
            <a:avLst/>
          </a:prstGeom>
          <a:solidFill>
            <a:srgbClr val="223868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sp>
        <p:nvSpPr>
          <p:cNvPr id="475" name="Rettangolo"/>
          <p:cNvSpPr/>
          <p:nvPr/>
        </p:nvSpPr>
        <p:spPr>
          <a:xfrm>
            <a:off x="16255227" y="0"/>
            <a:ext cx="8128001" cy="127000"/>
          </a:xfrm>
          <a:prstGeom prst="rect">
            <a:avLst/>
          </a:prstGeom>
          <a:solidFill>
            <a:srgbClr val="F4C543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pic>
        <p:nvPicPr>
          <p:cNvPr id="476" name="Centopiazze_logo-positivo.png" descr="Centopiazze_logo-positivo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535050" y="1332560"/>
            <a:ext cx="2963863" cy="1054043"/>
          </a:xfrm>
          <a:prstGeom prst="rect">
            <a:avLst/>
          </a:prstGeom>
          <a:ln w="12700">
            <a:miter lim="400000"/>
          </a:ln>
        </p:spPr>
      </p:pic>
      <p:sp>
        <p:nvSpPr>
          <p:cNvPr id="477" name="Linea"/>
          <p:cNvSpPr/>
          <p:nvPr/>
        </p:nvSpPr>
        <p:spPr>
          <a:xfrm flipV="1">
            <a:off x="13803549" y="4478865"/>
            <a:ext cx="2991811" cy="2043691"/>
          </a:xfrm>
          <a:prstGeom prst="line">
            <a:avLst/>
          </a:prstGeom>
          <a:ln w="63500">
            <a:solidFill>
              <a:srgbClr val="000000"/>
            </a:solidFill>
            <a:miter lim="400000"/>
          </a:ln>
        </p:spPr>
        <p:txBody>
          <a:bodyPr lIns="50800" tIns="50800" rIns="50800" bIns="50800" anchor="ctr"/>
          <a:lstStyle/>
          <a:p>
            <a:pPr>
              <a:defRPr>
                <a:latin typeface="Helvetica Neue"/>
                <a:ea typeface="Helvetica Neue"/>
                <a:cs typeface="Helvetica Neue"/>
                <a:sym typeface="Helvetica Neue"/>
              </a:defRPr>
            </a:pPr>
            <a:endParaRPr/>
          </a:p>
        </p:txBody>
      </p:sp>
      <p:sp>
        <p:nvSpPr>
          <p:cNvPr id="478" name="Linea"/>
          <p:cNvSpPr/>
          <p:nvPr/>
        </p:nvSpPr>
        <p:spPr>
          <a:xfrm>
            <a:off x="11578001" y="7032018"/>
            <a:ext cx="1227998" cy="1"/>
          </a:xfrm>
          <a:prstGeom prst="line">
            <a:avLst/>
          </a:prstGeom>
          <a:ln w="63500">
            <a:solidFill>
              <a:srgbClr val="000000"/>
            </a:solidFill>
            <a:miter lim="400000"/>
          </a:ln>
        </p:spPr>
        <p:txBody>
          <a:bodyPr lIns="50800" tIns="50800" rIns="50800" bIns="50800" anchor="ctr"/>
          <a:lstStyle/>
          <a:p>
            <a:pPr>
              <a:defRPr>
                <a:latin typeface="Helvetica Neue"/>
                <a:ea typeface="Helvetica Neue"/>
                <a:cs typeface="Helvetica Neue"/>
                <a:sym typeface="Helvetica Neue"/>
              </a:defRPr>
            </a:pPr>
            <a:endParaRPr/>
          </a:p>
        </p:txBody>
      </p:sp>
      <p:sp>
        <p:nvSpPr>
          <p:cNvPr id="479" name="Linea"/>
          <p:cNvSpPr/>
          <p:nvPr/>
        </p:nvSpPr>
        <p:spPr>
          <a:xfrm>
            <a:off x="11836258" y="5512057"/>
            <a:ext cx="1050182" cy="641124"/>
          </a:xfrm>
          <a:prstGeom prst="line">
            <a:avLst/>
          </a:prstGeom>
          <a:ln w="63500">
            <a:solidFill>
              <a:srgbClr val="000000"/>
            </a:solidFill>
            <a:miter lim="400000"/>
          </a:ln>
        </p:spPr>
        <p:txBody>
          <a:bodyPr lIns="50800" tIns="50800" rIns="50800" bIns="50800" anchor="ctr"/>
          <a:lstStyle/>
          <a:p>
            <a:pPr>
              <a:defRPr>
                <a:latin typeface="Helvetica Neue"/>
                <a:ea typeface="Helvetica Neue"/>
                <a:cs typeface="Helvetica Neue"/>
                <a:sym typeface="Helvetica Neue"/>
              </a:defRPr>
            </a:pPr>
            <a:endParaRPr/>
          </a:p>
        </p:txBody>
      </p:sp>
      <p:sp>
        <p:nvSpPr>
          <p:cNvPr id="480" name="Linea"/>
          <p:cNvSpPr/>
          <p:nvPr/>
        </p:nvSpPr>
        <p:spPr>
          <a:xfrm>
            <a:off x="13820481" y="7103011"/>
            <a:ext cx="2307465" cy="1378610"/>
          </a:xfrm>
          <a:prstGeom prst="line">
            <a:avLst/>
          </a:prstGeom>
          <a:ln w="63500">
            <a:solidFill>
              <a:srgbClr val="000000"/>
            </a:solidFill>
            <a:miter lim="400000"/>
          </a:ln>
        </p:spPr>
        <p:txBody>
          <a:bodyPr lIns="50800" tIns="50800" rIns="50800" bIns="50800" anchor="ctr"/>
          <a:lstStyle/>
          <a:p>
            <a:pPr>
              <a:defRPr>
                <a:latin typeface="Helvetica Neue"/>
                <a:ea typeface="Helvetica Neue"/>
                <a:cs typeface="Helvetica Neue"/>
                <a:sym typeface="Helvetica Neue"/>
              </a:defRPr>
            </a:pPr>
            <a:endParaRPr/>
          </a:p>
        </p:txBody>
      </p:sp>
      <p:sp>
        <p:nvSpPr>
          <p:cNvPr id="481" name="Linea"/>
          <p:cNvSpPr/>
          <p:nvPr/>
        </p:nvSpPr>
        <p:spPr>
          <a:xfrm>
            <a:off x="10633113" y="7911013"/>
            <a:ext cx="577689" cy="2293167"/>
          </a:xfrm>
          <a:prstGeom prst="line">
            <a:avLst/>
          </a:prstGeom>
          <a:ln w="63500">
            <a:solidFill>
              <a:srgbClr val="000000"/>
            </a:solidFill>
            <a:miter lim="400000"/>
          </a:ln>
        </p:spPr>
        <p:txBody>
          <a:bodyPr lIns="50800" tIns="50800" rIns="50800" bIns="50800" anchor="ctr"/>
          <a:lstStyle/>
          <a:p>
            <a:pPr>
              <a:defRPr>
                <a:latin typeface="Helvetica Neue"/>
                <a:ea typeface="Helvetica Neue"/>
                <a:cs typeface="Helvetica Neue"/>
                <a:sym typeface="Helvetica Neue"/>
              </a:defRPr>
            </a:pPr>
            <a:endParaRPr/>
          </a:p>
        </p:txBody>
      </p:sp>
      <p:sp>
        <p:nvSpPr>
          <p:cNvPr id="482" name="Linea"/>
          <p:cNvSpPr/>
          <p:nvPr/>
        </p:nvSpPr>
        <p:spPr>
          <a:xfrm flipV="1">
            <a:off x="12405767" y="9403742"/>
            <a:ext cx="3820919" cy="1558282"/>
          </a:xfrm>
          <a:prstGeom prst="line">
            <a:avLst/>
          </a:prstGeom>
          <a:ln w="63500">
            <a:solidFill>
              <a:srgbClr val="000000"/>
            </a:solidFill>
            <a:miter lim="400000"/>
          </a:ln>
        </p:spPr>
        <p:txBody>
          <a:bodyPr lIns="50800" tIns="50800" rIns="50800" bIns="50800" anchor="ctr"/>
          <a:lstStyle/>
          <a:p>
            <a:pPr>
              <a:defRPr>
                <a:latin typeface="Helvetica Neue"/>
                <a:ea typeface="Helvetica Neue"/>
                <a:cs typeface="Helvetica Neue"/>
                <a:sym typeface="Helvetica Neue"/>
              </a:defRPr>
            </a:pPr>
            <a:endParaRPr/>
          </a:p>
        </p:txBody>
      </p:sp>
      <p:sp>
        <p:nvSpPr>
          <p:cNvPr id="483" name="Linea"/>
          <p:cNvSpPr/>
          <p:nvPr/>
        </p:nvSpPr>
        <p:spPr>
          <a:xfrm flipV="1">
            <a:off x="17738310" y="8518157"/>
            <a:ext cx="1420073" cy="571563"/>
          </a:xfrm>
          <a:prstGeom prst="line">
            <a:avLst/>
          </a:prstGeom>
          <a:ln w="63500">
            <a:solidFill>
              <a:srgbClr val="000000"/>
            </a:solidFill>
            <a:miter lim="400000"/>
          </a:ln>
        </p:spPr>
        <p:txBody>
          <a:bodyPr lIns="50800" tIns="50800" rIns="50800" bIns="50800" anchor="ctr"/>
          <a:lstStyle/>
          <a:p>
            <a:pPr>
              <a:defRPr>
                <a:latin typeface="Helvetica Neue"/>
                <a:ea typeface="Helvetica Neue"/>
                <a:cs typeface="Helvetica Neue"/>
                <a:sym typeface="Helvetica Neue"/>
              </a:defRPr>
            </a:pPr>
            <a:endParaRPr/>
          </a:p>
        </p:txBody>
      </p:sp>
      <p:sp>
        <p:nvSpPr>
          <p:cNvPr id="484" name="Linea"/>
          <p:cNvSpPr/>
          <p:nvPr/>
        </p:nvSpPr>
        <p:spPr>
          <a:xfrm>
            <a:off x="17958473" y="6921517"/>
            <a:ext cx="1199910" cy="585018"/>
          </a:xfrm>
          <a:prstGeom prst="line">
            <a:avLst/>
          </a:prstGeom>
          <a:ln w="63500">
            <a:solidFill>
              <a:srgbClr val="000000"/>
            </a:solidFill>
            <a:miter lim="400000"/>
          </a:ln>
        </p:spPr>
        <p:txBody>
          <a:bodyPr lIns="50800" tIns="50800" rIns="50800" bIns="50800" anchor="ctr"/>
          <a:lstStyle/>
          <a:p>
            <a:pPr>
              <a:defRPr>
                <a:latin typeface="Helvetica Neue"/>
                <a:ea typeface="Helvetica Neue"/>
                <a:cs typeface="Helvetica Neue"/>
                <a:sym typeface="Helvetica Neue"/>
              </a:defRPr>
            </a:pPr>
            <a:endParaRPr/>
          </a:p>
        </p:txBody>
      </p:sp>
      <p:sp>
        <p:nvSpPr>
          <p:cNvPr id="485" name="Linea"/>
          <p:cNvSpPr/>
          <p:nvPr/>
        </p:nvSpPr>
        <p:spPr>
          <a:xfrm flipV="1">
            <a:off x="17140325" y="6868200"/>
            <a:ext cx="511795" cy="1215802"/>
          </a:xfrm>
          <a:prstGeom prst="line">
            <a:avLst/>
          </a:prstGeom>
          <a:ln w="63500">
            <a:solidFill>
              <a:srgbClr val="000000"/>
            </a:solidFill>
            <a:miter lim="400000"/>
          </a:ln>
        </p:spPr>
        <p:txBody>
          <a:bodyPr lIns="50800" tIns="50800" rIns="50800" bIns="50800" anchor="ctr"/>
          <a:lstStyle/>
          <a:p>
            <a:pPr>
              <a:defRPr>
                <a:latin typeface="Helvetica Neue"/>
                <a:ea typeface="Helvetica Neue"/>
                <a:cs typeface="Helvetica Neue"/>
                <a:sym typeface="Helvetica Neue"/>
              </a:defRPr>
            </a:pPr>
            <a:endParaRPr/>
          </a:p>
        </p:txBody>
      </p:sp>
      <p:sp>
        <p:nvSpPr>
          <p:cNvPr id="486" name="Linea"/>
          <p:cNvSpPr/>
          <p:nvPr/>
        </p:nvSpPr>
        <p:spPr>
          <a:xfrm>
            <a:off x="17402716" y="9805599"/>
            <a:ext cx="1714427" cy="1384107"/>
          </a:xfrm>
          <a:prstGeom prst="line">
            <a:avLst/>
          </a:prstGeom>
          <a:ln w="63500">
            <a:solidFill>
              <a:srgbClr val="000000"/>
            </a:solidFill>
            <a:miter lim="400000"/>
          </a:ln>
        </p:spPr>
        <p:txBody>
          <a:bodyPr lIns="50800" tIns="50800" rIns="50800" bIns="50800" anchor="ctr"/>
          <a:lstStyle/>
          <a:p>
            <a:pPr>
              <a:defRPr>
                <a:latin typeface="Helvetica Neue"/>
                <a:ea typeface="Helvetica Neue"/>
                <a:cs typeface="Helvetica Neue"/>
                <a:sym typeface="Helvetica Neue"/>
              </a:defRPr>
            </a:pPr>
            <a:endParaRPr/>
          </a:p>
        </p:txBody>
      </p:sp>
      <p:sp>
        <p:nvSpPr>
          <p:cNvPr id="487" name="Linea"/>
          <p:cNvSpPr/>
          <p:nvPr/>
        </p:nvSpPr>
        <p:spPr>
          <a:xfrm flipV="1">
            <a:off x="20692352" y="9789828"/>
            <a:ext cx="1771381" cy="1771380"/>
          </a:xfrm>
          <a:prstGeom prst="line">
            <a:avLst/>
          </a:prstGeom>
          <a:ln w="63500">
            <a:solidFill>
              <a:srgbClr val="000000"/>
            </a:solidFill>
            <a:miter lim="400000"/>
          </a:ln>
        </p:spPr>
        <p:txBody>
          <a:bodyPr lIns="50800" tIns="50800" rIns="50800" bIns="50800" anchor="ctr"/>
          <a:lstStyle/>
          <a:p>
            <a:pPr>
              <a:defRPr>
                <a:latin typeface="Helvetica Neue"/>
                <a:ea typeface="Helvetica Neue"/>
                <a:cs typeface="Helvetica Neue"/>
                <a:sym typeface="Helvetica Neue"/>
              </a:defRPr>
            </a:pPr>
            <a:endParaRPr/>
          </a:p>
        </p:txBody>
      </p:sp>
      <p:sp>
        <p:nvSpPr>
          <p:cNvPr id="488" name="Linea"/>
          <p:cNvSpPr/>
          <p:nvPr/>
        </p:nvSpPr>
        <p:spPr>
          <a:xfrm>
            <a:off x="20125599" y="8282683"/>
            <a:ext cx="1949418" cy="876490"/>
          </a:xfrm>
          <a:prstGeom prst="line">
            <a:avLst/>
          </a:prstGeom>
          <a:ln w="63500">
            <a:solidFill>
              <a:srgbClr val="000000"/>
            </a:solidFill>
            <a:miter lim="400000"/>
          </a:ln>
        </p:spPr>
        <p:txBody>
          <a:bodyPr lIns="50800" tIns="50800" rIns="50800" bIns="50800" anchor="ctr"/>
          <a:lstStyle/>
          <a:p>
            <a:pPr>
              <a:defRPr>
                <a:latin typeface="Helvetica Neue"/>
                <a:ea typeface="Helvetica Neue"/>
                <a:cs typeface="Helvetica Neue"/>
                <a:sym typeface="Helvetica Neue"/>
              </a:defRPr>
            </a:pPr>
            <a:endParaRPr/>
          </a:p>
        </p:txBody>
      </p:sp>
      <p:sp>
        <p:nvSpPr>
          <p:cNvPr id="489" name="Linea"/>
          <p:cNvSpPr/>
          <p:nvPr/>
        </p:nvSpPr>
        <p:spPr>
          <a:xfrm>
            <a:off x="22481608" y="6602828"/>
            <a:ext cx="233292" cy="2639356"/>
          </a:xfrm>
          <a:prstGeom prst="line">
            <a:avLst/>
          </a:prstGeom>
          <a:ln w="63500">
            <a:solidFill>
              <a:srgbClr val="000000"/>
            </a:solidFill>
            <a:miter lim="400000"/>
          </a:ln>
        </p:spPr>
        <p:txBody>
          <a:bodyPr lIns="50800" tIns="50800" rIns="50800" bIns="50800" anchor="ctr"/>
          <a:lstStyle/>
          <a:p>
            <a:pPr>
              <a:defRPr>
                <a:latin typeface="Helvetica Neue"/>
                <a:ea typeface="Helvetica Neue"/>
                <a:cs typeface="Helvetica Neue"/>
                <a:sym typeface="Helvetica Neue"/>
              </a:defRPr>
            </a:pPr>
            <a:endParaRPr/>
          </a:p>
        </p:txBody>
      </p:sp>
      <p:grpSp>
        <p:nvGrpSpPr>
          <p:cNvPr id="500" name="Raggruppa"/>
          <p:cNvGrpSpPr/>
          <p:nvPr/>
        </p:nvGrpSpPr>
        <p:grpSpPr>
          <a:xfrm>
            <a:off x="9475508" y="4411159"/>
            <a:ext cx="14258932" cy="8785559"/>
            <a:chOff x="0" y="0"/>
            <a:chExt cx="14258931" cy="8785558"/>
          </a:xfrm>
        </p:grpSpPr>
        <p:pic>
          <p:nvPicPr>
            <p:cNvPr id="490" name="filmato-incollato.png" descr="filmato-incollato.png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3008934" y="1446332"/>
              <a:ext cx="1572709" cy="1572709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491" name="filmato-incollato.png" descr="filmato-incollato.png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6154572" y="3289984"/>
              <a:ext cx="2567459" cy="2567458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492" name="filmato-incollato.png" descr="filmato-incollato.png"/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7666701" y="1765297"/>
              <a:ext cx="1125767" cy="1125766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493" name="filmato-incollato.png" descr="filmato-incollato.png"/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1769250" y="340371"/>
              <a:ext cx="1125766" cy="1125767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494" name="filmato-incollato.png" descr="filmato-incollato.png"/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12231816" y="4092900"/>
              <a:ext cx="1922548" cy="1922547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495" name="filmato-incollato.png" descr="filmato-incollato.png"/>
            <p:cNvPicPr>
              <a:picLocks noChangeAspect="1"/>
            </p:cNvPicPr>
            <p:nvPr/>
          </p:nvPicPr>
          <p:blipFill>
            <a:blip r:embed="rId10"/>
            <a:srcRect/>
            <a:stretch>
              <a:fillRect/>
            </a:stretch>
          </p:blipFill>
          <p:spPr>
            <a:xfrm>
              <a:off x="232080" y="5175995"/>
              <a:ext cx="3120518" cy="3120518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496" name="filmato-incollato.png" descr="filmato-incollato.png"/>
            <p:cNvPicPr>
              <a:picLocks noChangeAspect="1"/>
            </p:cNvPicPr>
            <p:nvPr/>
          </p:nvPicPr>
          <p:blipFill>
            <a:blip r:embed="rId11"/>
            <a:stretch>
              <a:fillRect/>
            </a:stretch>
          </p:blipFill>
          <p:spPr>
            <a:xfrm>
              <a:off x="8793989" y="5796076"/>
              <a:ext cx="2989484" cy="2989483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497" name="filmato-incollato.png" descr="filmato-incollato.png"/>
            <p:cNvPicPr>
              <a:picLocks noChangeAspect="1"/>
            </p:cNvPicPr>
            <p:nvPr/>
          </p:nvPicPr>
          <p:blipFill>
            <a:blip r:embed="rId12"/>
            <a:stretch>
              <a:fillRect/>
            </a:stretch>
          </p:blipFill>
          <p:spPr>
            <a:xfrm>
              <a:off x="9159035" y="2802461"/>
              <a:ext cx="1922547" cy="1922548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498" name="filmato-incollato.png" descr="filmato-incollato.png"/>
            <p:cNvPicPr>
              <a:picLocks noChangeAspect="1"/>
            </p:cNvPicPr>
            <p:nvPr/>
          </p:nvPicPr>
          <p:blipFill>
            <a:blip r:embed="rId13"/>
            <a:stretch>
              <a:fillRect/>
            </a:stretch>
          </p:blipFill>
          <p:spPr>
            <a:xfrm>
              <a:off x="0" y="1502169"/>
              <a:ext cx="2320073" cy="2320074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499" name="filmato-incollato.png" descr="filmato-incollato.png"/>
            <p:cNvPicPr>
              <a:picLocks noChangeAspect="1"/>
            </p:cNvPicPr>
            <p:nvPr/>
          </p:nvPicPr>
          <p:blipFill>
            <a:blip r:embed="rId14"/>
            <a:stretch>
              <a:fillRect/>
            </a:stretch>
          </p:blipFill>
          <p:spPr>
            <a:xfrm>
              <a:off x="11269449" y="0"/>
              <a:ext cx="2989483" cy="2989483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</p:spTree>
  </p:cSld>
  <p:clrMapOvr>
    <a:masterClrMapping/>
  </p:clrMapOvr>
  <p:transition spd="med"/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4" name="Cerchio"/>
          <p:cNvSpPr/>
          <p:nvPr/>
        </p:nvSpPr>
        <p:spPr>
          <a:xfrm>
            <a:off x="11583046" y="634129"/>
            <a:ext cx="12447742" cy="12447742"/>
          </a:xfrm>
          <a:prstGeom prst="ellipse">
            <a:avLst/>
          </a:prstGeom>
          <a:solidFill>
            <a:srgbClr val="60D937"/>
          </a:solidFill>
          <a:ln w="12700">
            <a:miter lim="400000"/>
          </a:ln>
          <a:effectLst>
            <a:outerShdw blurRad="190500" dist="12700" dir="5400000" rotWithShape="0">
              <a:srgbClr val="000000"/>
            </a:outerShdw>
          </a:effectLst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latin typeface="Montserrat Medium"/>
                <a:ea typeface="Montserrat Medium"/>
                <a:cs typeface="Montserrat Medium"/>
                <a:sym typeface="Montserrat Medium"/>
              </a:defRPr>
            </a:pPr>
            <a:endParaRPr/>
          </a:p>
        </p:txBody>
      </p:sp>
      <p:sp>
        <p:nvSpPr>
          <p:cNvPr id="505" name="Cerchio"/>
          <p:cNvSpPr/>
          <p:nvPr/>
        </p:nvSpPr>
        <p:spPr>
          <a:xfrm>
            <a:off x="11668655" y="2296502"/>
            <a:ext cx="8708141" cy="8708141"/>
          </a:xfrm>
          <a:prstGeom prst="ellipse">
            <a:avLst/>
          </a:prstGeom>
          <a:solidFill>
            <a:srgbClr val="4EC7FB"/>
          </a:solidFill>
          <a:ln w="12700">
            <a:miter lim="400000"/>
          </a:ln>
          <a:effectLst>
            <a:outerShdw blurRad="190500" dist="12700" dir="5400000" rotWithShape="0">
              <a:srgbClr val="000000"/>
            </a:outerShdw>
          </a:effectLst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sp>
        <p:nvSpPr>
          <p:cNvPr id="506" name="CONDOMINIO…"/>
          <p:cNvSpPr txBox="1"/>
          <p:nvPr/>
        </p:nvSpPr>
        <p:spPr>
          <a:xfrm>
            <a:off x="15642070" y="5585639"/>
            <a:ext cx="3705831" cy="254472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 anchor="ctr"/>
          <a:lstStyle/>
          <a:p>
            <a:pPr algn="r" defTabSz="825500">
              <a:lnSpc>
                <a:spcPct val="100000"/>
              </a:lnSpc>
              <a:spcBef>
                <a:spcPts val="0"/>
              </a:spcBef>
              <a:defRPr sz="3900" b="1">
                <a:latin typeface="Helvetica Neue"/>
                <a:ea typeface="Helvetica Neue"/>
                <a:cs typeface="Helvetica Neue"/>
                <a:sym typeface="Helvetica Neue"/>
              </a:defRPr>
            </a:pPr>
            <a:r>
              <a:t>CONDOMINIO</a:t>
            </a:r>
          </a:p>
          <a:p>
            <a:pPr algn="r" defTabSz="825500">
              <a:lnSpc>
                <a:spcPct val="100000"/>
              </a:lnSpc>
              <a:spcBef>
                <a:spcPts val="0"/>
              </a:spcBef>
              <a:defRPr sz="3900"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r>
              <a:t>Vicinato</a:t>
            </a:r>
          </a:p>
        </p:txBody>
      </p:sp>
      <p:sp>
        <p:nvSpPr>
          <p:cNvPr id="507" name="I tre livelli di impatto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2145738">
              <a:defRPr sz="7480" spc="-149"/>
            </a:lvl1pPr>
          </a:lstStyle>
          <a:p>
            <a:r>
              <a:t>I tre livelli di impatto</a:t>
            </a:r>
          </a:p>
        </p:txBody>
      </p:sp>
      <p:sp>
        <p:nvSpPr>
          <p:cNvPr id="508" name="Perché Centopiazze"/>
          <p:cNvSpPr txBox="1">
            <a:spLocks noGrp="1"/>
          </p:cNvSpPr>
          <p:nvPr>
            <p:ph type="body" idx="2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Perché Centopiazze</a:t>
            </a:r>
          </a:p>
        </p:txBody>
      </p:sp>
      <p:sp>
        <p:nvSpPr>
          <p:cNvPr id="509" name="Con il nostro progetto entreremo nelle case e impatteremo direttamente almeno 1.000.000 di persone con le quali avremo una relazione quotidiana che durerà per i prossimi anni."/>
          <p:cNvSpPr txBox="1">
            <a:spLocks noGrp="1"/>
          </p:cNvSpPr>
          <p:nvPr>
            <p:ph type="body" sz="half" idx="1"/>
          </p:nvPr>
        </p:nvSpPr>
        <p:spPr>
          <a:xfrm>
            <a:off x="1206500" y="4254500"/>
            <a:ext cx="10063534" cy="8256011"/>
          </a:xfrm>
          <a:prstGeom prst="rect">
            <a:avLst/>
          </a:prstGeom>
        </p:spPr>
        <p:txBody>
          <a:bodyPr/>
          <a:lstStyle/>
          <a:p>
            <a:pPr>
              <a:defRPr sz="5200"/>
            </a:pPr>
            <a:r>
              <a:t>Con il nostro progetto </a:t>
            </a:r>
            <a:r>
              <a:rPr>
                <a:latin typeface="Montserrat Thin Bold"/>
                <a:ea typeface="Montserrat Thin Bold"/>
                <a:cs typeface="Montserrat Thin Bold"/>
                <a:sym typeface="Montserrat Thin Bold"/>
              </a:rPr>
              <a:t>entreremo nelle case</a:t>
            </a:r>
            <a:r>
              <a:t> e impatteremo direttamente almeno </a:t>
            </a:r>
            <a:r>
              <a:rPr>
                <a:latin typeface="Montserrat Thin Bold"/>
                <a:ea typeface="Montserrat Thin Bold"/>
                <a:cs typeface="Montserrat Thin Bold"/>
                <a:sym typeface="Montserrat Thin Bold"/>
              </a:rPr>
              <a:t>1.000.000 di persone</a:t>
            </a:r>
            <a:r>
              <a:t> con le quali avremo una </a:t>
            </a:r>
            <a:r>
              <a:rPr>
                <a:latin typeface="Montserrat Thin Bold"/>
                <a:ea typeface="Montserrat Thin Bold"/>
                <a:cs typeface="Montserrat Thin Bold"/>
                <a:sym typeface="Montserrat Thin Bold"/>
              </a:rPr>
              <a:t>relazione quotidiana </a:t>
            </a:r>
            <a:r>
              <a:t>che durerà </a:t>
            </a:r>
            <a:r>
              <a:rPr>
                <a:latin typeface="Montserrat Thin Bold"/>
                <a:ea typeface="Montserrat Thin Bold"/>
                <a:cs typeface="Montserrat Thin Bold"/>
                <a:sym typeface="Montserrat Thin Bold"/>
              </a:rPr>
              <a:t>per i prossimi anni.</a:t>
            </a:r>
          </a:p>
        </p:txBody>
      </p:sp>
      <p:sp>
        <p:nvSpPr>
          <p:cNvPr id="510" name="Il contenuto di questa presentazione è riservato. Non distribuire questa presentazione, o parte di essa, senza l'esplicito consenso di Harley&amp;Dikkinson. Grazie per la vostra collaborazione."/>
          <p:cNvSpPr txBox="1"/>
          <p:nvPr/>
        </p:nvSpPr>
        <p:spPr>
          <a:xfrm rot="16200000">
            <a:off x="-6267368" y="6662611"/>
            <a:ext cx="13103547" cy="24943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>
            <a:lvl1pPr algn="ctr">
              <a:lnSpc>
                <a:spcPct val="100000"/>
              </a:lnSpc>
              <a:spcBef>
                <a:spcPts val="0"/>
              </a:spcBef>
              <a:defRPr sz="1100">
                <a:solidFill>
                  <a:srgbClr val="5E5E5E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Il contenuto di questa presentazione è riservato. Non distribuire questa presentazione, o parte di essa, senza l'esplicito consenso di Harley&amp;Dikkinson. Grazie per la vostra collaborazione.</a:t>
            </a:r>
          </a:p>
        </p:txBody>
      </p:sp>
      <p:sp>
        <p:nvSpPr>
          <p:cNvPr id="511" name="Rettangolo"/>
          <p:cNvSpPr/>
          <p:nvPr/>
        </p:nvSpPr>
        <p:spPr>
          <a:xfrm>
            <a:off x="0" y="0"/>
            <a:ext cx="8128000" cy="127000"/>
          </a:xfrm>
          <a:prstGeom prst="rect">
            <a:avLst/>
          </a:prstGeom>
          <a:solidFill>
            <a:srgbClr val="CB2C34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sp>
        <p:nvSpPr>
          <p:cNvPr id="512" name="Rettangolo"/>
          <p:cNvSpPr/>
          <p:nvPr/>
        </p:nvSpPr>
        <p:spPr>
          <a:xfrm>
            <a:off x="8128000" y="0"/>
            <a:ext cx="8128000" cy="127000"/>
          </a:xfrm>
          <a:prstGeom prst="rect">
            <a:avLst/>
          </a:prstGeom>
          <a:solidFill>
            <a:srgbClr val="223868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sp>
        <p:nvSpPr>
          <p:cNvPr id="513" name="Rettangolo"/>
          <p:cNvSpPr/>
          <p:nvPr/>
        </p:nvSpPr>
        <p:spPr>
          <a:xfrm>
            <a:off x="16255227" y="0"/>
            <a:ext cx="8128001" cy="127000"/>
          </a:xfrm>
          <a:prstGeom prst="rect">
            <a:avLst/>
          </a:prstGeom>
          <a:solidFill>
            <a:srgbClr val="F4C543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pic>
        <p:nvPicPr>
          <p:cNvPr id="514" name="Harley&amp;Dikkinson_logo-positivo.png" descr="Harley&amp;Dikkinson_logo-positivo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586687" y="12472886"/>
            <a:ext cx="3114589" cy="732401"/>
          </a:xfrm>
          <a:prstGeom prst="rect">
            <a:avLst/>
          </a:prstGeom>
          <a:ln w="12700">
            <a:miter lim="400000"/>
          </a:ln>
        </p:spPr>
      </p:pic>
      <p:pic>
        <p:nvPicPr>
          <p:cNvPr id="515" name="Centopiazze_logo-positivo.png" descr="Centopiazze_logo-positivo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535050" y="1332560"/>
            <a:ext cx="2963863" cy="1054043"/>
          </a:xfrm>
          <a:prstGeom prst="rect">
            <a:avLst/>
          </a:prstGeom>
          <a:ln w="12700">
            <a:miter lim="400000"/>
          </a:ln>
        </p:spPr>
      </p:pic>
      <p:grpSp>
        <p:nvGrpSpPr>
          <p:cNvPr id="518" name="Raggruppa"/>
          <p:cNvGrpSpPr/>
          <p:nvPr/>
        </p:nvGrpSpPr>
        <p:grpSpPr>
          <a:xfrm>
            <a:off x="11650312" y="4852160"/>
            <a:ext cx="4052071" cy="3870333"/>
            <a:chOff x="0" y="0"/>
            <a:chExt cx="4052070" cy="3870331"/>
          </a:xfrm>
        </p:grpSpPr>
        <p:sp>
          <p:nvSpPr>
            <p:cNvPr id="516" name="Cerchio"/>
            <p:cNvSpPr/>
            <p:nvPr/>
          </p:nvSpPr>
          <p:spPr>
            <a:xfrm>
              <a:off x="0" y="0"/>
              <a:ext cx="3870332" cy="3870332"/>
            </a:xfrm>
            <a:prstGeom prst="ellipse">
              <a:avLst/>
            </a:prstGeom>
            <a:solidFill>
              <a:srgbClr val="F19E50"/>
            </a:solidFill>
            <a:ln w="12700" cap="flat">
              <a:noFill/>
              <a:miter lim="400000"/>
            </a:ln>
            <a:effectLst>
              <a:outerShdw blurRad="190500" dist="12700" dir="5400000" rotWithShape="0">
                <a:srgbClr val="000000"/>
              </a:outerShdw>
            </a:effectLst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solidFill>
                    <a:srgbClr val="FFFFFF"/>
                  </a:solidFill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  <a:endParaRPr/>
            </a:p>
          </p:txBody>
        </p:sp>
        <p:sp>
          <p:nvSpPr>
            <p:cNvPr id="517" name="CASA…"/>
            <p:cNvSpPr txBox="1"/>
            <p:nvPr/>
          </p:nvSpPr>
          <p:spPr>
            <a:xfrm>
              <a:off x="580262" y="844799"/>
              <a:ext cx="3471809" cy="2180734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="http://schemas.openxmlformats.org/officeDocument/2006/math" xmlns:a14="http://schemas.microsoft.com/office/drawing/2010/main" xmlns:ma14="http://schemas.microsoft.com/office/mac/drawingml/2011/main" val="1"/>
              </a:ext>
            </a:extLst>
          </p:spPr>
          <p:txBody>
            <a:bodyPr wrap="square" lIns="50800" tIns="50800" rIns="50800" bIns="50800" numCol="1" anchor="ctr">
              <a:noAutofit/>
            </a:bodyPr>
            <a:lstStyle/>
            <a:p>
              <a:pPr defTabSz="825500">
                <a:lnSpc>
                  <a:spcPct val="100000"/>
                </a:lnSpc>
                <a:spcBef>
                  <a:spcPts val="0"/>
                </a:spcBef>
                <a:defRPr sz="3900" b="1">
                  <a:latin typeface="Helvetica Neue"/>
                  <a:ea typeface="Helvetica Neue"/>
                  <a:cs typeface="Helvetica Neue"/>
                  <a:sym typeface="Helvetica Neue"/>
                </a:defRPr>
              </a:pPr>
              <a:r>
                <a:t>CASA</a:t>
              </a:r>
            </a:p>
            <a:p>
              <a:pPr defTabSz="825500">
                <a:lnSpc>
                  <a:spcPct val="100000"/>
                </a:lnSpc>
                <a:spcBef>
                  <a:spcPts val="0"/>
                </a:spcBef>
                <a:defRPr sz="3900"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  <a:r>
                <a:t>Famiglia</a:t>
              </a:r>
            </a:p>
          </p:txBody>
        </p:sp>
      </p:grpSp>
      <p:sp>
        <p:nvSpPr>
          <p:cNvPr id="519" name="PIAZZA…"/>
          <p:cNvSpPr txBox="1"/>
          <p:nvPr/>
        </p:nvSpPr>
        <p:spPr>
          <a:xfrm>
            <a:off x="19516675" y="5585639"/>
            <a:ext cx="3705831" cy="254472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 anchor="ctr"/>
          <a:lstStyle/>
          <a:p>
            <a:pPr algn="r" defTabSz="825500">
              <a:lnSpc>
                <a:spcPct val="100000"/>
              </a:lnSpc>
              <a:spcBef>
                <a:spcPts val="0"/>
              </a:spcBef>
              <a:defRPr sz="3900" b="1">
                <a:latin typeface="Helvetica Neue"/>
                <a:ea typeface="Helvetica Neue"/>
                <a:cs typeface="Helvetica Neue"/>
                <a:sym typeface="Helvetica Neue"/>
              </a:defRPr>
            </a:pPr>
            <a:r>
              <a:t>PIAZZA</a:t>
            </a:r>
          </a:p>
          <a:p>
            <a:pPr algn="r" defTabSz="825500">
              <a:lnSpc>
                <a:spcPct val="100000"/>
              </a:lnSpc>
              <a:spcBef>
                <a:spcPts val="0"/>
              </a:spcBef>
              <a:defRPr sz="3900"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r>
              <a:t>Comunità</a:t>
            </a:r>
          </a:p>
        </p:txBody>
      </p:sp>
      <p:pic>
        <p:nvPicPr>
          <p:cNvPr id="520" name="filmato-incollato.png" descr="filmato-incollato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832765" y="3720005"/>
            <a:ext cx="1687165" cy="1687165"/>
          </a:xfrm>
          <a:prstGeom prst="rect">
            <a:avLst/>
          </a:prstGeom>
          <a:ln w="12700">
            <a:miter lim="400000"/>
          </a:ln>
        </p:spPr>
      </p:pic>
      <p:pic>
        <p:nvPicPr>
          <p:cNvPr id="521" name="filmato-incollato.png" descr="filmato-incollato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220043" y="3773515"/>
            <a:ext cx="1681746" cy="1681746"/>
          </a:xfrm>
          <a:prstGeom prst="rect">
            <a:avLst/>
          </a:prstGeom>
          <a:ln w="12700">
            <a:miter lim="400000"/>
          </a:ln>
        </p:spPr>
      </p:pic>
      <p:pic>
        <p:nvPicPr>
          <p:cNvPr id="522" name="filmato-incollato.png" descr="filmato-incollato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1176108" y="3773515"/>
            <a:ext cx="1681747" cy="1681746"/>
          </a:xfrm>
          <a:prstGeom prst="rect">
            <a:avLst/>
          </a:prstGeom>
          <a:ln w="12700">
            <a:miter lim="400000"/>
          </a:ln>
        </p:spPr>
      </p:pic>
      <p:sp>
        <p:nvSpPr>
          <p:cNvPr id="523" name="Più di 1.000.000 di persone"/>
          <p:cNvSpPr txBox="1"/>
          <p:nvPr/>
        </p:nvSpPr>
        <p:spPr>
          <a:xfrm>
            <a:off x="12858202" y="8677596"/>
            <a:ext cx="9897428" cy="232156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algn="ctr">
              <a:defRPr sz="7500"/>
            </a:pPr>
            <a:r>
              <a:t>Più di</a:t>
            </a:r>
            <a:br/>
            <a:r>
              <a:t>1.000.000 di persone</a:t>
            </a:r>
          </a:p>
        </p:txBody>
      </p:sp>
    </p:spTree>
  </p:cSld>
  <p:clrMapOvr>
    <a:masterClrMapping/>
  </p:clrMapOvr>
  <p:transition spd="med"/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7" name="I tre livelli di impatto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2145738">
              <a:defRPr sz="7480" spc="-149"/>
            </a:lvl1pPr>
          </a:lstStyle>
          <a:p>
            <a:r>
              <a:t>I tre livelli di impatto</a:t>
            </a:r>
          </a:p>
        </p:txBody>
      </p:sp>
      <p:sp>
        <p:nvSpPr>
          <p:cNvPr id="528" name="Cerchio"/>
          <p:cNvSpPr/>
          <p:nvPr/>
        </p:nvSpPr>
        <p:spPr>
          <a:xfrm>
            <a:off x="11583046" y="634129"/>
            <a:ext cx="12447742" cy="12447742"/>
          </a:xfrm>
          <a:prstGeom prst="ellipse">
            <a:avLst/>
          </a:prstGeom>
          <a:solidFill>
            <a:srgbClr val="D5D5D5"/>
          </a:solidFill>
          <a:ln w="12700">
            <a:miter lim="400000"/>
          </a:ln>
          <a:effectLst>
            <a:outerShdw blurRad="190500" dist="12700" dir="5400000" rotWithShape="0">
              <a:srgbClr val="000000"/>
            </a:outerShdw>
          </a:effectLst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latin typeface="Montserrat Medium"/>
                <a:ea typeface="Montserrat Medium"/>
                <a:cs typeface="Montserrat Medium"/>
                <a:sym typeface="Montserrat Medium"/>
              </a:defRPr>
            </a:pPr>
            <a:endParaRPr/>
          </a:p>
        </p:txBody>
      </p:sp>
      <p:sp>
        <p:nvSpPr>
          <p:cNvPr id="529" name="Cerchio"/>
          <p:cNvSpPr/>
          <p:nvPr/>
        </p:nvSpPr>
        <p:spPr>
          <a:xfrm>
            <a:off x="11668655" y="2296502"/>
            <a:ext cx="8708141" cy="8708141"/>
          </a:xfrm>
          <a:prstGeom prst="ellipse">
            <a:avLst/>
          </a:prstGeom>
          <a:solidFill>
            <a:srgbClr val="D5D5D5"/>
          </a:solidFill>
          <a:ln w="12700">
            <a:miter lim="400000"/>
          </a:ln>
          <a:effectLst>
            <a:outerShdw blurRad="190500" dist="12700" dir="5400000" rotWithShape="0">
              <a:srgbClr val="000000"/>
            </a:outerShdw>
          </a:effectLst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sp>
        <p:nvSpPr>
          <p:cNvPr id="530" name="CONDOMINIO…"/>
          <p:cNvSpPr txBox="1"/>
          <p:nvPr/>
        </p:nvSpPr>
        <p:spPr>
          <a:xfrm>
            <a:off x="15642070" y="5585639"/>
            <a:ext cx="3705831" cy="254472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 anchor="ctr"/>
          <a:lstStyle/>
          <a:p>
            <a:pPr algn="r" defTabSz="825500">
              <a:lnSpc>
                <a:spcPct val="100000"/>
              </a:lnSpc>
              <a:spcBef>
                <a:spcPts val="0"/>
              </a:spcBef>
              <a:defRPr sz="3900" b="1">
                <a:solidFill>
                  <a:srgbClr val="929292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pPr>
            <a:r>
              <a:t>CONDOMINIO</a:t>
            </a:r>
          </a:p>
          <a:p>
            <a:pPr algn="r" defTabSz="825500">
              <a:lnSpc>
                <a:spcPct val="100000"/>
              </a:lnSpc>
              <a:spcBef>
                <a:spcPts val="0"/>
              </a:spcBef>
              <a:defRPr sz="3900">
                <a:solidFill>
                  <a:srgbClr val="929292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r>
              <a:t>Vicinato</a:t>
            </a:r>
          </a:p>
        </p:txBody>
      </p:sp>
      <p:grpSp>
        <p:nvGrpSpPr>
          <p:cNvPr id="533" name="Raggruppa"/>
          <p:cNvGrpSpPr/>
          <p:nvPr/>
        </p:nvGrpSpPr>
        <p:grpSpPr>
          <a:xfrm>
            <a:off x="11650312" y="4852160"/>
            <a:ext cx="4052071" cy="3870333"/>
            <a:chOff x="0" y="0"/>
            <a:chExt cx="4052070" cy="3870331"/>
          </a:xfrm>
        </p:grpSpPr>
        <p:sp>
          <p:nvSpPr>
            <p:cNvPr id="531" name="Cerchio"/>
            <p:cNvSpPr/>
            <p:nvPr/>
          </p:nvSpPr>
          <p:spPr>
            <a:xfrm>
              <a:off x="0" y="0"/>
              <a:ext cx="3870332" cy="3870332"/>
            </a:xfrm>
            <a:prstGeom prst="ellipse">
              <a:avLst/>
            </a:prstGeom>
            <a:solidFill>
              <a:srgbClr val="F19E50"/>
            </a:solidFill>
            <a:ln w="12700" cap="flat">
              <a:noFill/>
              <a:miter lim="400000"/>
            </a:ln>
            <a:effectLst>
              <a:outerShdw blurRad="190500" dist="12700" dir="5400000" rotWithShape="0">
                <a:srgbClr val="000000"/>
              </a:outerShdw>
            </a:effectLst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solidFill>
                    <a:srgbClr val="FFFFFF"/>
                  </a:solidFill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  <a:endParaRPr/>
            </a:p>
          </p:txBody>
        </p:sp>
        <p:sp>
          <p:nvSpPr>
            <p:cNvPr id="532" name="CASA…"/>
            <p:cNvSpPr txBox="1"/>
            <p:nvPr/>
          </p:nvSpPr>
          <p:spPr>
            <a:xfrm>
              <a:off x="580262" y="844799"/>
              <a:ext cx="3471809" cy="2180734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="http://schemas.openxmlformats.org/officeDocument/2006/math" xmlns:a14="http://schemas.microsoft.com/office/drawing/2010/main" xmlns:ma14="http://schemas.microsoft.com/office/mac/drawingml/2011/main" val="1"/>
              </a:ext>
            </a:extLst>
          </p:spPr>
          <p:txBody>
            <a:bodyPr wrap="square" lIns="50800" tIns="50800" rIns="50800" bIns="50800" numCol="1" anchor="ctr">
              <a:noAutofit/>
            </a:bodyPr>
            <a:lstStyle/>
            <a:p>
              <a:pPr defTabSz="825500">
                <a:lnSpc>
                  <a:spcPct val="100000"/>
                </a:lnSpc>
                <a:spcBef>
                  <a:spcPts val="0"/>
                </a:spcBef>
                <a:defRPr sz="3900" b="1">
                  <a:latin typeface="Helvetica Neue"/>
                  <a:ea typeface="Helvetica Neue"/>
                  <a:cs typeface="Helvetica Neue"/>
                  <a:sym typeface="Helvetica Neue"/>
                </a:defRPr>
              </a:pPr>
              <a:r>
                <a:t>CASA</a:t>
              </a:r>
            </a:p>
            <a:p>
              <a:pPr defTabSz="825500">
                <a:lnSpc>
                  <a:spcPct val="100000"/>
                </a:lnSpc>
                <a:spcBef>
                  <a:spcPts val="0"/>
                </a:spcBef>
                <a:defRPr sz="3900"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  <a:r>
                <a:t>Famiglia</a:t>
              </a:r>
            </a:p>
          </p:txBody>
        </p:sp>
      </p:grpSp>
      <p:sp>
        <p:nvSpPr>
          <p:cNvPr id="534" name="PIAZZA…"/>
          <p:cNvSpPr txBox="1"/>
          <p:nvPr/>
        </p:nvSpPr>
        <p:spPr>
          <a:xfrm>
            <a:off x="19516675" y="5585639"/>
            <a:ext cx="3705831" cy="254472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 anchor="ctr"/>
          <a:lstStyle/>
          <a:p>
            <a:pPr algn="r" defTabSz="825500">
              <a:lnSpc>
                <a:spcPct val="100000"/>
              </a:lnSpc>
              <a:spcBef>
                <a:spcPts val="0"/>
              </a:spcBef>
              <a:defRPr sz="3900" b="1">
                <a:solidFill>
                  <a:srgbClr val="929292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pPr>
            <a:r>
              <a:t>PIAZZA</a:t>
            </a:r>
          </a:p>
          <a:p>
            <a:pPr algn="r" defTabSz="825500">
              <a:lnSpc>
                <a:spcPct val="100000"/>
              </a:lnSpc>
              <a:spcBef>
                <a:spcPts val="0"/>
              </a:spcBef>
              <a:defRPr sz="3900">
                <a:solidFill>
                  <a:srgbClr val="929292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r>
              <a:t>Comunità</a:t>
            </a:r>
          </a:p>
        </p:txBody>
      </p:sp>
      <p:pic>
        <p:nvPicPr>
          <p:cNvPr id="535" name="filmato-incollato.png" descr="filmato-incollato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832765" y="3720005"/>
            <a:ext cx="1687165" cy="1687165"/>
          </a:xfrm>
          <a:prstGeom prst="rect">
            <a:avLst/>
          </a:prstGeom>
          <a:ln w="12700">
            <a:miter lim="400000"/>
          </a:ln>
        </p:spPr>
      </p:pic>
      <p:pic>
        <p:nvPicPr>
          <p:cNvPr id="536" name="filmato-incollato.png" descr="filmato-incollato.png"/>
          <p:cNvPicPr>
            <a:picLocks noChangeAspect="1"/>
          </p:cNvPicPr>
          <p:nvPr/>
        </p:nvPicPr>
        <p:blipFill>
          <a:blip r:embed="rId3">
            <a:alphaModFix amt="40000"/>
          </a:blip>
          <a:stretch>
            <a:fillRect/>
          </a:stretch>
        </p:blipFill>
        <p:spPr>
          <a:xfrm>
            <a:off x="17220043" y="3773515"/>
            <a:ext cx="1681746" cy="1681746"/>
          </a:xfrm>
          <a:prstGeom prst="rect">
            <a:avLst/>
          </a:prstGeom>
          <a:ln w="12700">
            <a:miter lim="400000"/>
          </a:ln>
        </p:spPr>
      </p:pic>
      <p:pic>
        <p:nvPicPr>
          <p:cNvPr id="537" name="filmato-incollato.png" descr="filmato-incollato.png"/>
          <p:cNvPicPr>
            <a:picLocks noChangeAspect="1"/>
          </p:cNvPicPr>
          <p:nvPr/>
        </p:nvPicPr>
        <p:blipFill>
          <a:blip r:embed="rId4">
            <a:alphaModFix amt="40000"/>
          </a:blip>
          <a:stretch>
            <a:fillRect/>
          </a:stretch>
        </p:blipFill>
        <p:spPr>
          <a:xfrm>
            <a:off x="21176108" y="3773515"/>
            <a:ext cx="1681747" cy="1681746"/>
          </a:xfrm>
          <a:prstGeom prst="rect">
            <a:avLst/>
          </a:prstGeom>
          <a:ln w="12700">
            <a:miter lim="400000"/>
          </a:ln>
        </p:spPr>
      </p:pic>
      <p:sp>
        <p:nvSpPr>
          <p:cNvPr id="538" name="Più di 1.000.000 di persone"/>
          <p:cNvSpPr txBox="1"/>
          <p:nvPr/>
        </p:nvSpPr>
        <p:spPr>
          <a:xfrm>
            <a:off x="12858202" y="8677596"/>
            <a:ext cx="9897428" cy="232156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algn="ctr">
              <a:defRPr sz="7500"/>
            </a:pPr>
            <a:r>
              <a:t>Più di</a:t>
            </a:r>
            <a:br/>
            <a:r>
              <a:t>1.000.000 di persone</a:t>
            </a:r>
          </a:p>
        </p:txBody>
      </p:sp>
      <p:sp>
        <p:nvSpPr>
          <p:cNvPr id="539" name="Perché Centopiazze"/>
          <p:cNvSpPr txBox="1">
            <a:spLocks noGrp="1"/>
          </p:cNvSpPr>
          <p:nvPr>
            <p:ph type="body" idx="2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Perché Centopiazze</a:t>
            </a:r>
          </a:p>
        </p:txBody>
      </p:sp>
      <p:sp>
        <p:nvSpPr>
          <p:cNvPr id="540" name="CASA, NUCLEO FAMIGLIARE…"/>
          <p:cNvSpPr txBox="1">
            <a:spLocks noGrp="1"/>
          </p:cNvSpPr>
          <p:nvPr>
            <p:ph type="body" sz="half" idx="1"/>
          </p:nvPr>
        </p:nvSpPr>
        <p:spPr>
          <a:xfrm>
            <a:off x="1206500" y="4254500"/>
            <a:ext cx="10063534" cy="8256011"/>
          </a:xfrm>
          <a:prstGeom prst="rect">
            <a:avLst/>
          </a:prstGeom>
        </p:spPr>
        <p:txBody>
          <a:bodyPr/>
          <a:lstStyle/>
          <a:p>
            <a:pPr>
              <a:defRPr sz="5200">
                <a:latin typeface="Montserrat Thin Bold"/>
                <a:ea typeface="Montserrat Thin Bold"/>
                <a:cs typeface="Montserrat Thin Bold"/>
                <a:sym typeface="Montserrat Thin Bold"/>
              </a:defRPr>
            </a:pPr>
            <a:r>
              <a:t>CASA, NUCLEO FAMIGLIARE</a:t>
            </a:r>
          </a:p>
          <a:p>
            <a:pPr>
              <a:defRPr sz="5200"/>
            </a:pPr>
            <a:r>
              <a:t>L'esperienza di questi anni ci ha portato nelle case delle persone, a lavorare con loro nel “</a:t>
            </a:r>
            <a:r>
              <a:rPr>
                <a:latin typeface="Montserrat Thin Bold"/>
                <a:ea typeface="Montserrat Thin Bold"/>
                <a:cs typeface="Montserrat Thin Bold"/>
                <a:sym typeface="Montserrat Thin Bold"/>
              </a:rPr>
              <a:t>dominio comune</a:t>
            </a:r>
            <a:r>
              <a:t>”</a:t>
            </a:r>
          </a:p>
        </p:txBody>
      </p:sp>
      <p:sp>
        <p:nvSpPr>
          <p:cNvPr id="541" name="Il contenuto di questa presentazione è riservato. Non distribuire questa presentazione, o parte di essa, senza l'esplicito consenso di Harley&amp;Dikkinson. Grazie per la vostra collaborazione."/>
          <p:cNvSpPr txBox="1"/>
          <p:nvPr/>
        </p:nvSpPr>
        <p:spPr>
          <a:xfrm rot="16200000">
            <a:off x="-6267368" y="6662611"/>
            <a:ext cx="13103547" cy="24943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>
            <a:lvl1pPr algn="ctr">
              <a:lnSpc>
                <a:spcPct val="100000"/>
              </a:lnSpc>
              <a:spcBef>
                <a:spcPts val="0"/>
              </a:spcBef>
              <a:defRPr sz="1100">
                <a:solidFill>
                  <a:srgbClr val="5E5E5E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Il contenuto di questa presentazione è riservato. Non distribuire questa presentazione, o parte di essa, senza l'esplicito consenso di Harley&amp;Dikkinson. Grazie per la vostra collaborazione.</a:t>
            </a:r>
          </a:p>
        </p:txBody>
      </p:sp>
      <p:sp>
        <p:nvSpPr>
          <p:cNvPr id="542" name="Rettangolo"/>
          <p:cNvSpPr/>
          <p:nvPr/>
        </p:nvSpPr>
        <p:spPr>
          <a:xfrm>
            <a:off x="0" y="0"/>
            <a:ext cx="8128000" cy="127000"/>
          </a:xfrm>
          <a:prstGeom prst="rect">
            <a:avLst/>
          </a:prstGeom>
          <a:solidFill>
            <a:srgbClr val="CB2C34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sp>
        <p:nvSpPr>
          <p:cNvPr id="543" name="Rettangolo"/>
          <p:cNvSpPr/>
          <p:nvPr/>
        </p:nvSpPr>
        <p:spPr>
          <a:xfrm>
            <a:off x="8128000" y="0"/>
            <a:ext cx="8128000" cy="127000"/>
          </a:xfrm>
          <a:prstGeom prst="rect">
            <a:avLst/>
          </a:prstGeom>
          <a:solidFill>
            <a:srgbClr val="223868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sp>
        <p:nvSpPr>
          <p:cNvPr id="544" name="Rettangolo"/>
          <p:cNvSpPr/>
          <p:nvPr/>
        </p:nvSpPr>
        <p:spPr>
          <a:xfrm>
            <a:off x="16255227" y="0"/>
            <a:ext cx="8128001" cy="127000"/>
          </a:xfrm>
          <a:prstGeom prst="rect">
            <a:avLst/>
          </a:prstGeom>
          <a:solidFill>
            <a:srgbClr val="F4C543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pic>
        <p:nvPicPr>
          <p:cNvPr id="545" name="Harley&amp;Dikkinson_logo-positivo.png" descr="Harley&amp;Dikkinson_logo-positivo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586687" y="12472886"/>
            <a:ext cx="3114589" cy="732401"/>
          </a:xfrm>
          <a:prstGeom prst="rect">
            <a:avLst/>
          </a:prstGeom>
          <a:ln w="12700">
            <a:miter lim="400000"/>
          </a:ln>
        </p:spPr>
      </p:pic>
      <p:pic>
        <p:nvPicPr>
          <p:cNvPr id="546" name="Centopiazze_logo-positivo.png" descr="Centopiazze_logo-positivo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0535050" y="1332560"/>
            <a:ext cx="2963863" cy="1054043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8" name="I tre livelli di impatto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2145738">
              <a:defRPr sz="7480" spc="-149"/>
            </a:lvl1pPr>
          </a:lstStyle>
          <a:p>
            <a:r>
              <a:t>I tre livelli di impatto</a:t>
            </a:r>
          </a:p>
        </p:txBody>
      </p:sp>
      <p:sp>
        <p:nvSpPr>
          <p:cNvPr id="549" name="Perché Centopiazze"/>
          <p:cNvSpPr txBox="1">
            <a:spLocks noGrp="1"/>
          </p:cNvSpPr>
          <p:nvPr>
            <p:ph type="body" idx="2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Perché Centopiazze</a:t>
            </a:r>
          </a:p>
        </p:txBody>
      </p:sp>
      <p:sp>
        <p:nvSpPr>
          <p:cNvPr id="550" name="Cerchio"/>
          <p:cNvSpPr/>
          <p:nvPr/>
        </p:nvSpPr>
        <p:spPr>
          <a:xfrm>
            <a:off x="11583046" y="634129"/>
            <a:ext cx="12447742" cy="12447742"/>
          </a:xfrm>
          <a:prstGeom prst="ellipse">
            <a:avLst/>
          </a:prstGeom>
          <a:solidFill>
            <a:srgbClr val="D5D5D5"/>
          </a:solidFill>
          <a:ln w="12700">
            <a:miter lim="400000"/>
          </a:ln>
          <a:effectLst>
            <a:outerShdw blurRad="190500" dist="12700" dir="5400000" rotWithShape="0">
              <a:srgbClr val="000000"/>
            </a:outerShdw>
          </a:effectLst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latin typeface="Montserrat Medium"/>
                <a:ea typeface="Montserrat Medium"/>
                <a:cs typeface="Montserrat Medium"/>
                <a:sym typeface="Montserrat Medium"/>
              </a:defRPr>
            </a:pPr>
            <a:endParaRPr/>
          </a:p>
        </p:txBody>
      </p:sp>
      <p:sp>
        <p:nvSpPr>
          <p:cNvPr id="551" name="Cerchio"/>
          <p:cNvSpPr/>
          <p:nvPr/>
        </p:nvSpPr>
        <p:spPr>
          <a:xfrm>
            <a:off x="11668655" y="2296502"/>
            <a:ext cx="8708141" cy="8708141"/>
          </a:xfrm>
          <a:prstGeom prst="ellipse">
            <a:avLst/>
          </a:prstGeom>
          <a:solidFill>
            <a:srgbClr val="4EC7FB"/>
          </a:solidFill>
          <a:ln w="12700">
            <a:miter lim="400000"/>
          </a:ln>
          <a:effectLst>
            <a:outerShdw blurRad="190500" dist="12700" dir="5400000" rotWithShape="0">
              <a:srgbClr val="000000"/>
            </a:outerShdw>
          </a:effectLst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sp>
        <p:nvSpPr>
          <p:cNvPr id="552" name="CONDOMINIO…"/>
          <p:cNvSpPr txBox="1"/>
          <p:nvPr/>
        </p:nvSpPr>
        <p:spPr>
          <a:xfrm>
            <a:off x="15642070" y="5585639"/>
            <a:ext cx="3705831" cy="254472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 anchor="ctr"/>
          <a:lstStyle/>
          <a:p>
            <a:pPr algn="r" defTabSz="825500">
              <a:lnSpc>
                <a:spcPct val="100000"/>
              </a:lnSpc>
              <a:spcBef>
                <a:spcPts val="0"/>
              </a:spcBef>
              <a:defRPr sz="3900" b="1">
                <a:latin typeface="Helvetica Neue"/>
                <a:ea typeface="Helvetica Neue"/>
                <a:cs typeface="Helvetica Neue"/>
                <a:sym typeface="Helvetica Neue"/>
              </a:defRPr>
            </a:pPr>
            <a:r>
              <a:t>CONDOMINIO</a:t>
            </a:r>
          </a:p>
          <a:p>
            <a:pPr algn="r" defTabSz="825500">
              <a:lnSpc>
                <a:spcPct val="100000"/>
              </a:lnSpc>
              <a:spcBef>
                <a:spcPts val="0"/>
              </a:spcBef>
              <a:defRPr sz="3900"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r>
              <a:t>Vicinato</a:t>
            </a:r>
          </a:p>
        </p:txBody>
      </p:sp>
      <p:sp>
        <p:nvSpPr>
          <p:cNvPr id="553" name="Cerchio"/>
          <p:cNvSpPr/>
          <p:nvPr/>
        </p:nvSpPr>
        <p:spPr>
          <a:xfrm>
            <a:off x="11650312" y="4852160"/>
            <a:ext cx="3870332" cy="3870333"/>
          </a:xfrm>
          <a:prstGeom prst="ellipse">
            <a:avLst/>
          </a:prstGeom>
          <a:solidFill>
            <a:srgbClr val="D5D5D5"/>
          </a:solidFill>
          <a:ln w="12700">
            <a:miter lim="400000"/>
          </a:ln>
          <a:effectLst>
            <a:outerShdw blurRad="190500" dist="12700" dir="5400000" rotWithShape="0">
              <a:srgbClr val="000000"/>
            </a:outerShdw>
          </a:effectLst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sp>
        <p:nvSpPr>
          <p:cNvPr id="554" name="CASA…"/>
          <p:cNvSpPr txBox="1"/>
          <p:nvPr/>
        </p:nvSpPr>
        <p:spPr>
          <a:xfrm>
            <a:off x="12230574" y="5696959"/>
            <a:ext cx="3471809" cy="218073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 anchor="ctr"/>
          <a:lstStyle/>
          <a:p>
            <a:pPr defTabSz="825500">
              <a:lnSpc>
                <a:spcPct val="100000"/>
              </a:lnSpc>
              <a:spcBef>
                <a:spcPts val="0"/>
              </a:spcBef>
              <a:defRPr sz="3900" b="1">
                <a:solidFill>
                  <a:srgbClr val="929292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pPr>
            <a:r>
              <a:t>CASA</a:t>
            </a:r>
          </a:p>
          <a:p>
            <a:pPr defTabSz="825500">
              <a:lnSpc>
                <a:spcPct val="100000"/>
              </a:lnSpc>
              <a:spcBef>
                <a:spcPts val="0"/>
              </a:spcBef>
              <a:defRPr sz="3900">
                <a:solidFill>
                  <a:srgbClr val="929292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r>
              <a:t>Famiglia</a:t>
            </a:r>
          </a:p>
        </p:txBody>
      </p:sp>
      <p:sp>
        <p:nvSpPr>
          <p:cNvPr id="555" name="PIAZZA…"/>
          <p:cNvSpPr txBox="1"/>
          <p:nvPr/>
        </p:nvSpPr>
        <p:spPr>
          <a:xfrm>
            <a:off x="19516675" y="5585639"/>
            <a:ext cx="3705831" cy="254472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 anchor="ctr"/>
          <a:lstStyle/>
          <a:p>
            <a:pPr algn="r" defTabSz="825500">
              <a:lnSpc>
                <a:spcPct val="100000"/>
              </a:lnSpc>
              <a:spcBef>
                <a:spcPts val="0"/>
              </a:spcBef>
              <a:defRPr sz="3900" b="1">
                <a:solidFill>
                  <a:srgbClr val="929292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pPr>
            <a:r>
              <a:t>PIAZZA</a:t>
            </a:r>
          </a:p>
          <a:p>
            <a:pPr algn="r" defTabSz="825500">
              <a:lnSpc>
                <a:spcPct val="100000"/>
              </a:lnSpc>
              <a:spcBef>
                <a:spcPts val="0"/>
              </a:spcBef>
              <a:defRPr sz="3900">
                <a:solidFill>
                  <a:srgbClr val="929292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r>
              <a:t>Comunità</a:t>
            </a:r>
          </a:p>
        </p:txBody>
      </p:sp>
      <p:pic>
        <p:nvPicPr>
          <p:cNvPr id="556" name="filmato-incollato.png" descr="filmato-incollato.png"/>
          <p:cNvPicPr>
            <a:picLocks noChangeAspect="1"/>
          </p:cNvPicPr>
          <p:nvPr/>
        </p:nvPicPr>
        <p:blipFill>
          <a:blip r:embed="rId2">
            <a:alphaModFix amt="40000"/>
          </a:blip>
          <a:stretch>
            <a:fillRect/>
          </a:stretch>
        </p:blipFill>
        <p:spPr>
          <a:xfrm>
            <a:off x="12832765" y="3720005"/>
            <a:ext cx="1687165" cy="1687165"/>
          </a:xfrm>
          <a:prstGeom prst="rect">
            <a:avLst/>
          </a:prstGeom>
          <a:ln w="12700">
            <a:miter lim="400000"/>
          </a:ln>
        </p:spPr>
      </p:pic>
      <p:pic>
        <p:nvPicPr>
          <p:cNvPr id="557" name="filmato-incollato.png" descr="filmato-incollato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220043" y="3773515"/>
            <a:ext cx="1681746" cy="1681746"/>
          </a:xfrm>
          <a:prstGeom prst="rect">
            <a:avLst/>
          </a:prstGeom>
          <a:ln w="12700">
            <a:miter lim="400000"/>
          </a:ln>
        </p:spPr>
      </p:pic>
      <p:pic>
        <p:nvPicPr>
          <p:cNvPr id="558" name="filmato-incollato.png" descr="filmato-incollato.png"/>
          <p:cNvPicPr>
            <a:picLocks noChangeAspect="1"/>
          </p:cNvPicPr>
          <p:nvPr/>
        </p:nvPicPr>
        <p:blipFill>
          <a:blip r:embed="rId4">
            <a:alphaModFix amt="40000"/>
          </a:blip>
          <a:stretch>
            <a:fillRect/>
          </a:stretch>
        </p:blipFill>
        <p:spPr>
          <a:xfrm>
            <a:off x="21176108" y="3773515"/>
            <a:ext cx="1681747" cy="1681746"/>
          </a:xfrm>
          <a:prstGeom prst="rect">
            <a:avLst/>
          </a:prstGeom>
          <a:ln w="12700">
            <a:miter lim="400000"/>
          </a:ln>
        </p:spPr>
      </p:pic>
      <p:sp>
        <p:nvSpPr>
          <p:cNvPr id="559" name="Più di 1.000.000 di persone"/>
          <p:cNvSpPr txBox="1"/>
          <p:nvPr/>
        </p:nvSpPr>
        <p:spPr>
          <a:xfrm>
            <a:off x="12858202" y="8677596"/>
            <a:ext cx="9897428" cy="232156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algn="ctr">
              <a:defRPr sz="7500"/>
            </a:pPr>
            <a:r>
              <a:t>Più di</a:t>
            </a:r>
            <a:br/>
            <a:r>
              <a:t>1.000.000 di persone</a:t>
            </a:r>
          </a:p>
        </p:txBody>
      </p:sp>
      <p:sp>
        <p:nvSpPr>
          <p:cNvPr id="560" name="VICINATO DI CONDOMINIO…"/>
          <p:cNvSpPr txBox="1">
            <a:spLocks noGrp="1"/>
          </p:cNvSpPr>
          <p:nvPr>
            <p:ph type="body" sz="half" idx="1"/>
          </p:nvPr>
        </p:nvSpPr>
        <p:spPr>
          <a:xfrm>
            <a:off x="1206500" y="4254500"/>
            <a:ext cx="10063534" cy="8256011"/>
          </a:xfrm>
          <a:prstGeom prst="rect">
            <a:avLst/>
          </a:prstGeom>
        </p:spPr>
        <p:txBody>
          <a:bodyPr/>
          <a:lstStyle/>
          <a:p>
            <a:pPr>
              <a:defRPr sz="5200">
                <a:latin typeface="Montserrat Thin Bold"/>
                <a:ea typeface="Montserrat Thin Bold"/>
                <a:cs typeface="Montserrat Thin Bold"/>
                <a:sym typeface="Montserrat Thin Bold"/>
              </a:defRPr>
            </a:pPr>
            <a:r>
              <a:t>VICINATO DI CONDOMINIO</a:t>
            </a:r>
          </a:p>
          <a:p>
            <a:pPr>
              <a:defRPr sz="5200"/>
            </a:pPr>
            <a:r>
              <a:t>È il secondo nucleo, che si condivide con persone non scelte – e infatti non viene percepito come valore, ma spesso come fatica.</a:t>
            </a:r>
          </a:p>
          <a:p>
            <a:pPr>
              <a:defRPr sz="5200"/>
            </a:pPr>
            <a:r>
              <a:t>Si tratta dei vicini di pianerottolo e degli altri condòmini.</a:t>
            </a:r>
          </a:p>
        </p:txBody>
      </p:sp>
      <p:sp>
        <p:nvSpPr>
          <p:cNvPr id="561" name="Il contenuto di questa presentazione è riservato. Non distribuire questa presentazione, o parte di essa, senza l'esplicito consenso di Harley&amp;Dikkinson. Grazie per la vostra collaborazione."/>
          <p:cNvSpPr txBox="1"/>
          <p:nvPr/>
        </p:nvSpPr>
        <p:spPr>
          <a:xfrm rot="16200000">
            <a:off x="-6267368" y="6662611"/>
            <a:ext cx="13103547" cy="24943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>
            <a:lvl1pPr algn="ctr">
              <a:lnSpc>
                <a:spcPct val="100000"/>
              </a:lnSpc>
              <a:spcBef>
                <a:spcPts val="0"/>
              </a:spcBef>
              <a:defRPr sz="1100">
                <a:solidFill>
                  <a:srgbClr val="5E5E5E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Il contenuto di questa presentazione è riservato. Non distribuire questa presentazione, o parte di essa, senza l'esplicito consenso di Harley&amp;Dikkinson. Grazie per la vostra collaborazione.</a:t>
            </a:r>
          </a:p>
        </p:txBody>
      </p:sp>
      <p:sp>
        <p:nvSpPr>
          <p:cNvPr id="562" name="Rettangolo"/>
          <p:cNvSpPr/>
          <p:nvPr/>
        </p:nvSpPr>
        <p:spPr>
          <a:xfrm>
            <a:off x="0" y="0"/>
            <a:ext cx="8128000" cy="127000"/>
          </a:xfrm>
          <a:prstGeom prst="rect">
            <a:avLst/>
          </a:prstGeom>
          <a:solidFill>
            <a:srgbClr val="CB2C34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sp>
        <p:nvSpPr>
          <p:cNvPr id="563" name="Rettangolo"/>
          <p:cNvSpPr/>
          <p:nvPr/>
        </p:nvSpPr>
        <p:spPr>
          <a:xfrm>
            <a:off x="8128000" y="0"/>
            <a:ext cx="8128000" cy="127000"/>
          </a:xfrm>
          <a:prstGeom prst="rect">
            <a:avLst/>
          </a:prstGeom>
          <a:solidFill>
            <a:srgbClr val="223868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sp>
        <p:nvSpPr>
          <p:cNvPr id="564" name="Rettangolo"/>
          <p:cNvSpPr/>
          <p:nvPr/>
        </p:nvSpPr>
        <p:spPr>
          <a:xfrm>
            <a:off x="16255227" y="0"/>
            <a:ext cx="8128001" cy="127000"/>
          </a:xfrm>
          <a:prstGeom prst="rect">
            <a:avLst/>
          </a:prstGeom>
          <a:solidFill>
            <a:srgbClr val="F4C543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pic>
        <p:nvPicPr>
          <p:cNvPr id="565" name="Harley&amp;Dikkinson_logo-positivo.png" descr="Harley&amp;Dikkinson_logo-positivo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586687" y="12472886"/>
            <a:ext cx="3114589" cy="732401"/>
          </a:xfrm>
          <a:prstGeom prst="rect">
            <a:avLst/>
          </a:prstGeom>
          <a:ln w="12700">
            <a:miter lim="400000"/>
          </a:ln>
        </p:spPr>
      </p:pic>
      <p:pic>
        <p:nvPicPr>
          <p:cNvPr id="566" name="Centopiazze_logo-positivo.png" descr="Centopiazze_logo-positivo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0535050" y="1332560"/>
            <a:ext cx="2963863" cy="1054043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8" name="I tre livelli di impatto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2145738">
              <a:defRPr sz="7480" spc="-149"/>
            </a:lvl1pPr>
          </a:lstStyle>
          <a:p>
            <a:r>
              <a:t>I tre livelli di impatto</a:t>
            </a:r>
          </a:p>
        </p:txBody>
      </p:sp>
      <p:sp>
        <p:nvSpPr>
          <p:cNvPr id="569" name="Perché Centopiazze"/>
          <p:cNvSpPr txBox="1">
            <a:spLocks noGrp="1"/>
          </p:cNvSpPr>
          <p:nvPr>
            <p:ph type="body" idx="2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Perché Centopiazze</a:t>
            </a:r>
          </a:p>
        </p:txBody>
      </p:sp>
      <p:sp>
        <p:nvSpPr>
          <p:cNvPr id="570" name="Cerchio"/>
          <p:cNvSpPr/>
          <p:nvPr/>
        </p:nvSpPr>
        <p:spPr>
          <a:xfrm>
            <a:off x="11583046" y="634129"/>
            <a:ext cx="12447742" cy="12447742"/>
          </a:xfrm>
          <a:prstGeom prst="ellipse">
            <a:avLst/>
          </a:prstGeom>
          <a:solidFill>
            <a:srgbClr val="60D937"/>
          </a:solidFill>
          <a:ln w="12700">
            <a:miter lim="400000"/>
          </a:ln>
          <a:effectLst>
            <a:outerShdw blurRad="190500" dist="12700" dir="5400000" rotWithShape="0">
              <a:srgbClr val="000000"/>
            </a:outerShdw>
          </a:effectLst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latin typeface="Montserrat Medium"/>
                <a:ea typeface="Montserrat Medium"/>
                <a:cs typeface="Montserrat Medium"/>
                <a:sym typeface="Montserrat Medium"/>
              </a:defRPr>
            </a:pPr>
            <a:endParaRPr/>
          </a:p>
        </p:txBody>
      </p:sp>
      <p:sp>
        <p:nvSpPr>
          <p:cNvPr id="571" name="Cerchio"/>
          <p:cNvSpPr/>
          <p:nvPr/>
        </p:nvSpPr>
        <p:spPr>
          <a:xfrm>
            <a:off x="11668655" y="2296502"/>
            <a:ext cx="8708141" cy="8708141"/>
          </a:xfrm>
          <a:prstGeom prst="ellipse">
            <a:avLst/>
          </a:prstGeom>
          <a:solidFill>
            <a:srgbClr val="D5D5D5"/>
          </a:solidFill>
          <a:ln w="12700">
            <a:miter lim="400000"/>
          </a:ln>
          <a:effectLst>
            <a:outerShdw blurRad="190500" dist="12700" dir="5400000" rotWithShape="0">
              <a:srgbClr val="000000"/>
            </a:outerShdw>
          </a:effectLst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sp>
        <p:nvSpPr>
          <p:cNvPr id="572" name="CONDOMINIO…"/>
          <p:cNvSpPr txBox="1"/>
          <p:nvPr/>
        </p:nvSpPr>
        <p:spPr>
          <a:xfrm>
            <a:off x="15642070" y="5585639"/>
            <a:ext cx="3705831" cy="254472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 anchor="ctr"/>
          <a:lstStyle/>
          <a:p>
            <a:pPr algn="r" defTabSz="825500">
              <a:lnSpc>
                <a:spcPct val="100000"/>
              </a:lnSpc>
              <a:spcBef>
                <a:spcPts val="0"/>
              </a:spcBef>
              <a:defRPr sz="3900" b="1">
                <a:solidFill>
                  <a:srgbClr val="929292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pPr>
            <a:r>
              <a:t>CONDOMINIO</a:t>
            </a:r>
          </a:p>
          <a:p>
            <a:pPr algn="r" defTabSz="825500">
              <a:lnSpc>
                <a:spcPct val="100000"/>
              </a:lnSpc>
              <a:spcBef>
                <a:spcPts val="0"/>
              </a:spcBef>
              <a:defRPr sz="3900">
                <a:solidFill>
                  <a:srgbClr val="929292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r>
              <a:t>Vicinato</a:t>
            </a:r>
          </a:p>
        </p:txBody>
      </p:sp>
      <p:sp>
        <p:nvSpPr>
          <p:cNvPr id="573" name="Cerchio"/>
          <p:cNvSpPr/>
          <p:nvPr/>
        </p:nvSpPr>
        <p:spPr>
          <a:xfrm>
            <a:off x="11650312" y="4852160"/>
            <a:ext cx="3870332" cy="3870333"/>
          </a:xfrm>
          <a:prstGeom prst="ellipse">
            <a:avLst/>
          </a:prstGeom>
          <a:solidFill>
            <a:srgbClr val="D5D5D5"/>
          </a:solidFill>
          <a:ln w="12700">
            <a:miter lim="400000"/>
          </a:ln>
          <a:effectLst>
            <a:outerShdw blurRad="190500" dist="12700" dir="5400000" rotWithShape="0">
              <a:srgbClr val="000000"/>
            </a:outerShdw>
          </a:effectLst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sp>
        <p:nvSpPr>
          <p:cNvPr id="574" name="CASA…"/>
          <p:cNvSpPr txBox="1"/>
          <p:nvPr/>
        </p:nvSpPr>
        <p:spPr>
          <a:xfrm>
            <a:off x="12230574" y="5696959"/>
            <a:ext cx="3471809" cy="218073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 anchor="ctr"/>
          <a:lstStyle/>
          <a:p>
            <a:pPr defTabSz="825500">
              <a:lnSpc>
                <a:spcPct val="100000"/>
              </a:lnSpc>
              <a:spcBef>
                <a:spcPts val="0"/>
              </a:spcBef>
              <a:defRPr sz="3900" b="1">
                <a:solidFill>
                  <a:srgbClr val="929292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pPr>
            <a:r>
              <a:t>CASA</a:t>
            </a:r>
          </a:p>
          <a:p>
            <a:pPr defTabSz="825500">
              <a:lnSpc>
                <a:spcPct val="100000"/>
              </a:lnSpc>
              <a:spcBef>
                <a:spcPts val="0"/>
              </a:spcBef>
              <a:defRPr sz="3900">
                <a:solidFill>
                  <a:srgbClr val="929292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r>
              <a:t>Famiglia</a:t>
            </a:r>
          </a:p>
        </p:txBody>
      </p:sp>
      <p:sp>
        <p:nvSpPr>
          <p:cNvPr id="575" name="PIAZZA…"/>
          <p:cNvSpPr txBox="1"/>
          <p:nvPr/>
        </p:nvSpPr>
        <p:spPr>
          <a:xfrm>
            <a:off x="19516675" y="5585639"/>
            <a:ext cx="3705831" cy="254472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 anchor="ctr"/>
          <a:lstStyle/>
          <a:p>
            <a:pPr algn="r" defTabSz="825500">
              <a:lnSpc>
                <a:spcPct val="100000"/>
              </a:lnSpc>
              <a:spcBef>
                <a:spcPts val="0"/>
              </a:spcBef>
              <a:defRPr sz="3900" b="1">
                <a:latin typeface="Helvetica Neue"/>
                <a:ea typeface="Helvetica Neue"/>
                <a:cs typeface="Helvetica Neue"/>
                <a:sym typeface="Helvetica Neue"/>
              </a:defRPr>
            </a:pPr>
            <a:r>
              <a:t>PIAZZA</a:t>
            </a:r>
          </a:p>
          <a:p>
            <a:pPr algn="r" defTabSz="825500">
              <a:lnSpc>
                <a:spcPct val="100000"/>
              </a:lnSpc>
              <a:spcBef>
                <a:spcPts val="0"/>
              </a:spcBef>
              <a:defRPr sz="3900"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r>
              <a:t>Comunità</a:t>
            </a:r>
          </a:p>
        </p:txBody>
      </p:sp>
      <p:pic>
        <p:nvPicPr>
          <p:cNvPr id="576" name="filmato-incollato.png" descr="filmato-incollato.png"/>
          <p:cNvPicPr>
            <a:picLocks noChangeAspect="1"/>
          </p:cNvPicPr>
          <p:nvPr/>
        </p:nvPicPr>
        <p:blipFill>
          <a:blip r:embed="rId2">
            <a:alphaModFix amt="40000"/>
          </a:blip>
          <a:stretch>
            <a:fillRect/>
          </a:stretch>
        </p:blipFill>
        <p:spPr>
          <a:xfrm>
            <a:off x="12832765" y="3720005"/>
            <a:ext cx="1687165" cy="1687165"/>
          </a:xfrm>
          <a:prstGeom prst="rect">
            <a:avLst/>
          </a:prstGeom>
          <a:ln w="12700">
            <a:miter lim="400000"/>
          </a:ln>
        </p:spPr>
      </p:pic>
      <p:pic>
        <p:nvPicPr>
          <p:cNvPr id="577" name="filmato-incollato.png" descr="filmato-incollato.png"/>
          <p:cNvPicPr>
            <a:picLocks noChangeAspect="1"/>
          </p:cNvPicPr>
          <p:nvPr/>
        </p:nvPicPr>
        <p:blipFill>
          <a:blip r:embed="rId3">
            <a:alphaModFix amt="40000"/>
          </a:blip>
          <a:stretch>
            <a:fillRect/>
          </a:stretch>
        </p:blipFill>
        <p:spPr>
          <a:xfrm>
            <a:off x="17220043" y="3773515"/>
            <a:ext cx="1681746" cy="1681746"/>
          </a:xfrm>
          <a:prstGeom prst="rect">
            <a:avLst/>
          </a:prstGeom>
          <a:ln w="12700">
            <a:miter lim="400000"/>
          </a:ln>
        </p:spPr>
      </p:pic>
      <p:pic>
        <p:nvPicPr>
          <p:cNvPr id="578" name="filmato-incollato.png" descr="filmato-incollato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176108" y="3773515"/>
            <a:ext cx="1681747" cy="1681746"/>
          </a:xfrm>
          <a:prstGeom prst="rect">
            <a:avLst/>
          </a:prstGeom>
          <a:ln w="12700">
            <a:miter lim="400000"/>
          </a:ln>
        </p:spPr>
      </p:pic>
      <p:sp>
        <p:nvSpPr>
          <p:cNvPr id="579" name="Più di 1.000.000 di persone"/>
          <p:cNvSpPr txBox="1"/>
          <p:nvPr/>
        </p:nvSpPr>
        <p:spPr>
          <a:xfrm>
            <a:off x="12858202" y="8677596"/>
            <a:ext cx="9897428" cy="232156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algn="ctr">
              <a:defRPr sz="7500"/>
            </a:pPr>
            <a:r>
              <a:t>Più di</a:t>
            </a:r>
            <a:br/>
            <a:r>
              <a:t>1.000.000 di persone</a:t>
            </a:r>
          </a:p>
        </p:txBody>
      </p:sp>
      <p:sp>
        <p:nvSpPr>
          <p:cNvPr id="580" name="COMUNITÀ DI PIAZZA…"/>
          <p:cNvSpPr txBox="1">
            <a:spLocks noGrp="1"/>
          </p:cNvSpPr>
          <p:nvPr>
            <p:ph type="body" sz="half" idx="1"/>
          </p:nvPr>
        </p:nvSpPr>
        <p:spPr>
          <a:xfrm>
            <a:off x="1206500" y="4254500"/>
            <a:ext cx="10014530" cy="8256011"/>
          </a:xfrm>
          <a:prstGeom prst="rect">
            <a:avLst/>
          </a:prstGeom>
        </p:spPr>
        <p:txBody>
          <a:bodyPr/>
          <a:lstStyle/>
          <a:p>
            <a:pPr>
              <a:defRPr sz="5200">
                <a:latin typeface="Montserrat Thin Bold"/>
                <a:ea typeface="Montserrat Thin Bold"/>
                <a:cs typeface="Montserrat Thin Bold"/>
                <a:sym typeface="Montserrat Thin Bold"/>
              </a:defRPr>
            </a:pPr>
            <a:r>
              <a:t>COMUNITÀ DI PIAZZA</a:t>
            </a:r>
          </a:p>
          <a:p>
            <a:pPr>
              <a:defRPr sz="5200"/>
            </a:pPr>
            <a:r>
              <a:t>È lo spazio pubblico condiviso da chi vive il territorio, spesso maltrattato, a volte conteso, quasi sempre sottovalutato.</a:t>
            </a:r>
          </a:p>
          <a:p>
            <a:pPr>
              <a:defRPr sz="5200"/>
            </a:pPr>
            <a:r>
              <a:t>Lo spazio pubblico diventa bene comune, proprio a partire da chi condivide un “dominio comune”.</a:t>
            </a:r>
          </a:p>
        </p:txBody>
      </p:sp>
      <p:sp>
        <p:nvSpPr>
          <p:cNvPr id="581" name="Il contenuto di questa presentazione è riservato. Non distribuire questa presentazione, o parte di essa, senza l'esplicito consenso di Harley&amp;Dikkinson. Grazie per la vostra collaborazione."/>
          <p:cNvSpPr txBox="1"/>
          <p:nvPr/>
        </p:nvSpPr>
        <p:spPr>
          <a:xfrm rot="16200000">
            <a:off x="-6267368" y="6662611"/>
            <a:ext cx="13103547" cy="24943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>
            <a:lvl1pPr algn="ctr">
              <a:lnSpc>
                <a:spcPct val="100000"/>
              </a:lnSpc>
              <a:spcBef>
                <a:spcPts val="0"/>
              </a:spcBef>
              <a:defRPr sz="1100">
                <a:solidFill>
                  <a:srgbClr val="5E5E5E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Il contenuto di questa presentazione è riservato. Non distribuire questa presentazione, o parte di essa, senza l'esplicito consenso di Harley&amp;Dikkinson. Grazie per la vostra collaborazione.</a:t>
            </a:r>
          </a:p>
        </p:txBody>
      </p:sp>
      <p:sp>
        <p:nvSpPr>
          <p:cNvPr id="582" name="Rettangolo"/>
          <p:cNvSpPr/>
          <p:nvPr/>
        </p:nvSpPr>
        <p:spPr>
          <a:xfrm>
            <a:off x="0" y="0"/>
            <a:ext cx="8128000" cy="127000"/>
          </a:xfrm>
          <a:prstGeom prst="rect">
            <a:avLst/>
          </a:prstGeom>
          <a:solidFill>
            <a:srgbClr val="CB2C34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sp>
        <p:nvSpPr>
          <p:cNvPr id="583" name="Rettangolo"/>
          <p:cNvSpPr/>
          <p:nvPr/>
        </p:nvSpPr>
        <p:spPr>
          <a:xfrm>
            <a:off x="8128000" y="0"/>
            <a:ext cx="8128000" cy="127000"/>
          </a:xfrm>
          <a:prstGeom prst="rect">
            <a:avLst/>
          </a:prstGeom>
          <a:solidFill>
            <a:srgbClr val="223868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sp>
        <p:nvSpPr>
          <p:cNvPr id="584" name="Rettangolo"/>
          <p:cNvSpPr/>
          <p:nvPr/>
        </p:nvSpPr>
        <p:spPr>
          <a:xfrm>
            <a:off x="16255227" y="0"/>
            <a:ext cx="8128001" cy="127000"/>
          </a:xfrm>
          <a:prstGeom prst="rect">
            <a:avLst/>
          </a:prstGeom>
          <a:solidFill>
            <a:srgbClr val="F4C543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pic>
        <p:nvPicPr>
          <p:cNvPr id="585" name="Harley&amp;Dikkinson_logo-positivo.png" descr="Harley&amp;Dikkinson_logo-positivo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586687" y="12472886"/>
            <a:ext cx="3114589" cy="732401"/>
          </a:xfrm>
          <a:prstGeom prst="rect">
            <a:avLst/>
          </a:prstGeom>
          <a:ln w="12700">
            <a:miter lim="400000"/>
          </a:ln>
        </p:spPr>
      </p:pic>
      <p:pic>
        <p:nvPicPr>
          <p:cNvPr id="586" name="Centopiazze_logo-positivo.png" descr="Centopiazze_logo-positivo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0535050" y="1332560"/>
            <a:ext cx="2963863" cy="1054043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8" name="Insieme per cambiar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Insieme per cambiare</a:t>
            </a:r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ageCurlDouble"/>
      </p:transition>
    </mc:Choice>
    <mc:Choice xmlns="" xmlns:m="http://schemas.openxmlformats.org/officeDocument/2006/math" xmlns:a14="http://schemas.microsoft.com/office/drawing/2010/main" xmlns:p14="http://schemas.microsoft.com/office/powerpoint/2010/main" Requires="p14">
      <p:transition spd="med" advClick="1" p14:dur="1000">
        <p:pageCurlDouble/>
      </p:transition>
    </mc:Choice>
    <mc:Fallback xmlns="" xmlns:m="http://schemas.openxmlformats.org/officeDocument/2006/math" xmlns:a14="http://schemas.microsoft.com/office/drawing/2010/main">
      <p:transition spd="med">
        <p:fade/>
      </p:transition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0" name="Gli strumenti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2145738">
              <a:defRPr sz="7480" spc="-149"/>
            </a:lvl1pPr>
          </a:lstStyle>
          <a:p>
            <a:r>
              <a:t>Gli strumenti</a:t>
            </a:r>
          </a:p>
        </p:txBody>
      </p:sp>
      <p:sp>
        <p:nvSpPr>
          <p:cNvPr id="591" name="Insieme per cambiare"/>
          <p:cNvSpPr txBox="1">
            <a:spLocks noGrp="1"/>
          </p:cNvSpPr>
          <p:nvPr>
            <p:ph type="body" idx="2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Insieme per cambiare</a:t>
            </a:r>
          </a:p>
        </p:txBody>
      </p:sp>
      <p:sp>
        <p:nvSpPr>
          <p:cNvPr id="592" name="Il contenuto di questa presentazione è riservato. Non distribuire questa presentazione, o parte di essa, senza l'esplicito consenso di Harley&amp;Dikkinson. Grazie per la vostra collaborazione."/>
          <p:cNvSpPr txBox="1"/>
          <p:nvPr/>
        </p:nvSpPr>
        <p:spPr>
          <a:xfrm rot="16200000">
            <a:off x="-6267368" y="6662611"/>
            <a:ext cx="13103547" cy="24943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>
            <a:lvl1pPr algn="ctr">
              <a:lnSpc>
                <a:spcPct val="100000"/>
              </a:lnSpc>
              <a:spcBef>
                <a:spcPts val="0"/>
              </a:spcBef>
              <a:defRPr sz="1100">
                <a:solidFill>
                  <a:srgbClr val="5E5E5E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Il contenuto di questa presentazione è riservato. Non distribuire questa presentazione, o parte di essa, senza l'esplicito consenso di Harley&amp;Dikkinson. Grazie per la vostra collaborazione.</a:t>
            </a:r>
          </a:p>
        </p:txBody>
      </p:sp>
      <p:sp>
        <p:nvSpPr>
          <p:cNvPr id="593" name="Rettangolo"/>
          <p:cNvSpPr/>
          <p:nvPr/>
        </p:nvSpPr>
        <p:spPr>
          <a:xfrm>
            <a:off x="0" y="0"/>
            <a:ext cx="8128000" cy="127000"/>
          </a:xfrm>
          <a:prstGeom prst="rect">
            <a:avLst/>
          </a:prstGeom>
          <a:solidFill>
            <a:srgbClr val="CB2C34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sp>
        <p:nvSpPr>
          <p:cNvPr id="594" name="Rettangolo"/>
          <p:cNvSpPr/>
          <p:nvPr/>
        </p:nvSpPr>
        <p:spPr>
          <a:xfrm>
            <a:off x="8128000" y="0"/>
            <a:ext cx="8128000" cy="127000"/>
          </a:xfrm>
          <a:prstGeom prst="rect">
            <a:avLst/>
          </a:prstGeom>
          <a:solidFill>
            <a:srgbClr val="223868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sp>
        <p:nvSpPr>
          <p:cNvPr id="595" name="Rettangolo"/>
          <p:cNvSpPr/>
          <p:nvPr/>
        </p:nvSpPr>
        <p:spPr>
          <a:xfrm>
            <a:off x="16255227" y="0"/>
            <a:ext cx="8128001" cy="127000"/>
          </a:xfrm>
          <a:prstGeom prst="rect">
            <a:avLst/>
          </a:prstGeom>
          <a:solidFill>
            <a:srgbClr val="F4C543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pic>
        <p:nvPicPr>
          <p:cNvPr id="596" name="Harley&amp;Dikkinson_logo-positivo.png" descr="Harley&amp;Dikkinson_logo-positivo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86687" y="12472886"/>
            <a:ext cx="3114589" cy="732401"/>
          </a:xfrm>
          <a:prstGeom prst="rect">
            <a:avLst/>
          </a:prstGeom>
          <a:ln w="12700">
            <a:miter lim="400000"/>
          </a:ln>
        </p:spPr>
      </p:pic>
      <p:pic>
        <p:nvPicPr>
          <p:cNvPr id="597" name="Centopiazze_logo-positivo.png" descr="Centopiazze_logo-positivo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535050" y="1332560"/>
            <a:ext cx="2963863" cy="1054043"/>
          </a:xfrm>
          <a:prstGeom prst="rect">
            <a:avLst/>
          </a:prstGeom>
          <a:ln w="12700">
            <a:miter lim="400000"/>
          </a:ln>
        </p:spPr>
      </p:pic>
      <p:grpSp>
        <p:nvGrpSpPr>
          <p:cNvPr id="600" name="Raggruppa"/>
          <p:cNvGrpSpPr/>
          <p:nvPr/>
        </p:nvGrpSpPr>
        <p:grpSpPr>
          <a:xfrm>
            <a:off x="1533157" y="6181587"/>
            <a:ext cx="21317686" cy="2622376"/>
            <a:chOff x="0" y="0"/>
            <a:chExt cx="21317684" cy="2622375"/>
          </a:xfrm>
        </p:grpSpPr>
        <p:pic>
          <p:nvPicPr>
            <p:cNvPr id="598" name="AgoràCasa_logo-positivo.png" descr="AgoràCasa_logo-positivo.png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0" y="0"/>
              <a:ext cx="8667608" cy="2622376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599" name="AgoràCondominio_logo-positivo.png" descr="AgoràCondominio_logo-positivo.png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9396923" y="0"/>
              <a:ext cx="11920762" cy="2622376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</p:spTree>
  </p:cSld>
  <p:clrMapOvr>
    <a:masterClrMapping/>
  </p:clrMapOvr>
  <p:transition spd="med"/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2" name="Il contenuto di questa presentazione è riservato. Non distribuire questa presentazione, o parte di essa, senza l'esplicito consenso di Harley&amp;Dikkinson. Grazie per la vostra collaborazione."/>
          <p:cNvSpPr txBox="1"/>
          <p:nvPr/>
        </p:nvSpPr>
        <p:spPr>
          <a:xfrm rot="16200000">
            <a:off x="-6267368" y="6662611"/>
            <a:ext cx="13103547" cy="24943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ctr">
            <a:spAutoFit/>
          </a:bodyPr>
          <a:lstStyle>
            <a:lvl1pPr algn="ctr">
              <a:lnSpc>
                <a:spcPct val="100000"/>
              </a:lnSpc>
              <a:spcBef>
                <a:spcPts val="0"/>
              </a:spcBef>
              <a:defRPr sz="1100">
                <a:solidFill>
                  <a:srgbClr val="5E5E5E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Il contenuto di questa presentazione è riservato. Non distribuire questa presentazione, o parte di essa, senza l'esplicito consenso di Harley&amp;Dikkinson. Grazie per la vostra collaborazione.</a:t>
            </a:r>
          </a:p>
        </p:txBody>
      </p:sp>
      <p:sp>
        <p:nvSpPr>
          <p:cNvPr id="603" name="Rettangolo"/>
          <p:cNvSpPr/>
          <p:nvPr/>
        </p:nvSpPr>
        <p:spPr>
          <a:xfrm>
            <a:off x="0" y="0"/>
            <a:ext cx="8128000" cy="127000"/>
          </a:xfrm>
          <a:prstGeom prst="rect">
            <a:avLst/>
          </a:prstGeom>
          <a:solidFill>
            <a:srgbClr val="CB2C34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sp>
        <p:nvSpPr>
          <p:cNvPr id="604" name="Rettangolo"/>
          <p:cNvSpPr/>
          <p:nvPr/>
        </p:nvSpPr>
        <p:spPr>
          <a:xfrm>
            <a:off x="8128000" y="0"/>
            <a:ext cx="8128000" cy="127000"/>
          </a:xfrm>
          <a:prstGeom prst="rect">
            <a:avLst/>
          </a:prstGeom>
          <a:solidFill>
            <a:srgbClr val="223868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sp>
        <p:nvSpPr>
          <p:cNvPr id="605" name="Rettangolo"/>
          <p:cNvSpPr/>
          <p:nvPr/>
        </p:nvSpPr>
        <p:spPr>
          <a:xfrm>
            <a:off x="16255227" y="0"/>
            <a:ext cx="8128001" cy="127000"/>
          </a:xfrm>
          <a:prstGeom prst="rect">
            <a:avLst/>
          </a:prstGeom>
          <a:solidFill>
            <a:srgbClr val="F4C543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pic>
        <p:nvPicPr>
          <p:cNvPr id="606" name="Harley&amp;Dikkinson_logo-positivo.png" descr="Harley&amp;Dikkinson_logo-positivo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586687" y="12472886"/>
            <a:ext cx="3114589" cy="732401"/>
          </a:xfrm>
          <a:prstGeom prst="rect">
            <a:avLst/>
          </a:prstGeom>
          <a:ln w="12700">
            <a:miter lim="400000"/>
          </a:ln>
        </p:spPr>
      </p:pic>
      <p:pic>
        <p:nvPicPr>
          <p:cNvPr id="607" name="Centopiazze_logo-positivo.png" descr="Centopiazze_logo-positivo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535050" y="1332560"/>
            <a:ext cx="2963863" cy="1054043"/>
          </a:xfrm>
          <a:prstGeom prst="rect">
            <a:avLst/>
          </a:prstGeom>
          <a:ln w="12700">
            <a:miter lim="400000"/>
          </a:ln>
        </p:spPr>
      </p:pic>
      <p:pic>
        <p:nvPicPr>
          <p:cNvPr id="608" name="filmato-incollato.png" descr="filmato-incollato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  <p:grpSp>
        <p:nvGrpSpPr>
          <p:cNvPr id="615" name="Raggruppa"/>
          <p:cNvGrpSpPr/>
          <p:nvPr/>
        </p:nvGrpSpPr>
        <p:grpSpPr>
          <a:xfrm>
            <a:off x="7357716" y="3187363"/>
            <a:ext cx="8610324" cy="8225278"/>
            <a:chOff x="0" y="0"/>
            <a:chExt cx="8610322" cy="8225276"/>
          </a:xfrm>
        </p:grpSpPr>
        <p:sp>
          <p:nvSpPr>
            <p:cNvPr id="609" name="Forma"/>
            <p:cNvSpPr/>
            <p:nvPr/>
          </p:nvSpPr>
          <p:spPr>
            <a:xfrm>
              <a:off x="5283407" y="4119393"/>
              <a:ext cx="1813108" cy="2183771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500" y="21600"/>
                  </a:moveTo>
                  <a:lnTo>
                    <a:pt x="0" y="13407"/>
                  </a:lnTo>
                  <a:lnTo>
                    <a:pt x="4749" y="12119"/>
                  </a:lnTo>
                  <a:lnTo>
                    <a:pt x="9265" y="9753"/>
                  </a:lnTo>
                  <a:lnTo>
                    <a:pt x="10480" y="10823"/>
                  </a:lnTo>
                  <a:lnTo>
                    <a:pt x="11706" y="9756"/>
                  </a:lnTo>
                  <a:lnTo>
                    <a:pt x="10833" y="9006"/>
                  </a:lnTo>
                  <a:lnTo>
                    <a:pt x="13683" y="5805"/>
                  </a:lnTo>
                  <a:lnTo>
                    <a:pt x="16212" y="1418"/>
                  </a:lnTo>
                  <a:lnTo>
                    <a:pt x="16878" y="0"/>
                  </a:lnTo>
                  <a:lnTo>
                    <a:pt x="21256" y="950"/>
                  </a:lnTo>
                  <a:lnTo>
                    <a:pt x="20582" y="3740"/>
                  </a:lnTo>
                  <a:lnTo>
                    <a:pt x="21600" y="4443"/>
                  </a:lnTo>
                  <a:lnTo>
                    <a:pt x="18857" y="8952"/>
                  </a:lnTo>
                  <a:lnTo>
                    <a:pt x="16198" y="11535"/>
                  </a:lnTo>
                  <a:lnTo>
                    <a:pt x="14157" y="10402"/>
                  </a:lnTo>
                  <a:lnTo>
                    <a:pt x="12152" y="12279"/>
                  </a:lnTo>
                  <a:lnTo>
                    <a:pt x="8945" y="14755"/>
                  </a:lnTo>
                  <a:lnTo>
                    <a:pt x="6469" y="15772"/>
                  </a:lnTo>
                  <a:lnTo>
                    <a:pt x="6079" y="15226"/>
                  </a:lnTo>
                  <a:lnTo>
                    <a:pt x="4683" y="15663"/>
                  </a:lnTo>
                  <a:lnTo>
                    <a:pt x="5040" y="21301"/>
                  </a:lnTo>
                  <a:lnTo>
                    <a:pt x="500" y="21600"/>
                  </a:lnTo>
                  <a:close/>
                </a:path>
              </a:pathLst>
            </a:custGeom>
            <a:solidFill>
              <a:schemeClr val="accent4">
                <a:hueOff val="-476017"/>
                <a:lumOff val="-10042"/>
                <a:alpha val="60000"/>
              </a:schemeClr>
            </a:solidFill>
            <a:ln w="12700" cap="flat">
              <a:noFill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  <a:endParaRPr/>
            </a:p>
          </p:txBody>
        </p:sp>
        <p:sp>
          <p:nvSpPr>
            <p:cNvPr id="610" name="Forma"/>
            <p:cNvSpPr/>
            <p:nvPr/>
          </p:nvSpPr>
          <p:spPr>
            <a:xfrm>
              <a:off x="2203212" y="4030821"/>
              <a:ext cx="1027258" cy="570139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39" y="16095"/>
                  </a:moveTo>
                  <a:lnTo>
                    <a:pt x="0" y="850"/>
                  </a:lnTo>
                  <a:lnTo>
                    <a:pt x="20182" y="0"/>
                  </a:lnTo>
                  <a:lnTo>
                    <a:pt x="21600" y="8418"/>
                  </a:lnTo>
                  <a:lnTo>
                    <a:pt x="19954" y="21092"/>
                  </a:lnTo>
                  <a:lnTo>
                    <a:pt x="12839" y="21600"/>
                  </a:lnTo>
                  <a:lnTo>
                    <a:pt x="12602" y="16421"/>
                  </a:lnTo>
                  <a:lnTo>
                    <a:pt x="39" y="16095"/>
                  </a:lnTo>
                  <a:close/>
                </a:path>
              </a:pathLst>
            </a:custGeom>
            <a:solidFill>
              <a:schemeClr val="accent4">
                <a:hueOff val="-476017"/>
                <a:lumOff val="-10042"/>
                <a:alpha val="60000"/>
              </a:schemeClr>
            </a:solidFill>
            <a:ln w="12700" cap="flat">
              <a:noFill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  <a:endParaRPr/>
            </a:p>
          </p:txBody>
        </p:sp>
        <p:sp>
          <p:nvSpPr>
            <p:cNvPr id="611" name="Forma"/>
            <p:cNvSpPr/>
            <p:nvPr/>
          </p:nvSpPr>
          <p:spPr>
            <a:xfrm>
              <a:off x="3118183" y="0"/>
              <a:ext cx="1383842" cy="1471192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21600" y="17027"/>
                  </a:moveTo>
                  <a:lnTo>
                    <a:pt x="18763" y="17148"/>
                  </a:lnTo>
                  <a:lnTo>
                    <a:pt x="19022" y="20198"/>
                  </a:lnTo>
                  <a:lnTo>
                    <a:pt x="17780" y="20216"/>
                  </a:lnTo>
                  <a:lnTo>
                    <a:pt x="17407" y="21600"/>
                  </a:lnTo>
                  <a:lnTo>
                    <a:pt x="14388" y="20625"/>
                  </a:lnTo>
                  <a:lnTo>
                    <a:pt x="2921" y="21585"/>
                  </a:lnTo>
                  <a:lnTo>
                    <a:pt x="2758" y="18722"/>
                  </a:lnTo>
                  <a:lnTo>
                    <a:pt x="3826" y="18222"/>
                  </a:lnTo>
                  <a:lnTo>
                    <a:pt x="3865" y="13135"/>
                  </a:lnTo>
                  <a:lnTo>
                    <a:pt x="3970" y="11252"/>
                  </a:lnTo>
                  <a:lnTo>
                    <a:pt x="3161" y="11260"/>
                  </a:lnTo>
                  <a:lnTo>
                    <a:pt x="407" y="11415"/>
                  </a:lnTo>
                  <a:lnTo>
                    <a:pt x="0" y="0"/>
                  </a:lnTo>
                  <a:lnTo>
                    <a:pt x="12516" y="436"/>
                  </a:lnTo>
                  <a:lnTo>
                    <a:pt x="12578" y="89"/>
                  </a:lnTo>
                  <a:lnTo>
                    <a:pt x="21206" y="458"/>
                  </a:lnTo>
                  <a:lnTo>
                    <a:pt x="21600" y="17027"/>
                  </a:lnTo>
                  <a:close/>
                </a:path>
              </a:pathLst>
            </a:custGeom>
            <a:solidFill>
              <a:schemeClr val="accent4">
                <a:hueOff val="-476017"/>
                <a:lumOff val="-10042"/>
                <a:alpha val="60000"/>
              </a:schemeClr>
            </a:solidFill>
            <a:ln w="12700" cap="flat">
              <a:noFill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  <a:endParaRPr/>
            </a:p>
          </p:txBody>
        </p:sp>
        <p:sp>
          <p:nvSpPr>
            <p:cNvPr id="612" name="Forma"/>
            <p:cNvSpPr/>
            <p:nvPr/>
          </p:nvSpPr>
          <p:spPr>
            <a:xfrm>
              <a:off x="0" y="1430048"/>
              <a:ext cx="1321784" cy="508177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247" y="17719"/>
                  </a:moveTo>
                  <a:lnTo>
                    <a:pt x="0" y="638"/>
                  </a:lnTo>
                  <a:lnTo>
                    <a:pt x="21386" y="0"/>
                  </a:lnTo>
                  <a:lnTo>
                    <a:pt x="21600" y="19799"/>
                  </a:lnTo>
                  <a:lnTo>
                    <a:pt x="1475" y="21600"/>
                  </a:lnTo>
                  <a:lnTo>
                    <a:pt x="247" y="17719"/>
                  </a:lnTo>
                  <a:close/>
                </a:path>
              </a:pathLst>
            </a:custGeom>
            <a:solidFill>
              <a:schemeClr val="accent4">
                <a:hueOff val="-476017"/>
                <a:lumOff val="-10042"/>
                <a:alpha val="60000"/>
              </a:schemeClr>
            </a:solidFill>
            <a:ln w="12700" cap="flat">
              <a:noFill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  <a:endParaRPr/>
            </a:p>
          </p:txBody>
        </p:sp>
        <p:sp>
          <p:nvSpPr>
            <p:cNvPr id="613" name="Forma"/>
            <p:cNvSpPr/>
            <p:nvPr/>
          </p:nvSpPr>
          <p:spPr>
            <a:xfrm>
              <a:off x="2358190" y="6507853"/>
              <a:ext cx="846803" cy="1717424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8271" y="21600"/>
                  </a:moveTo>
                  <a:lnTo>
                    <a:pt x="20649" y="20198"/>
                  </a:lnTo>
                  <a:lnTo>
                    <a:pt x="21600" y="18099"/>
                  </a:lnTo>
                  <a:lnTo>
                    <a:pt x="15413" y="1422"/>
                  </a:lnTo>
                  <a:lnTo>
                    <a:pt x="12173" y="0"/>
                  </a:lnTo>
                  <a:lnTo>
                    <a:pt x="0" y="1330"/>
                  </a:lnTo>
                  <a:lnTo>
                    <a:pt x="8271" y="21600"/>
                  </a:lnTo>
                  <a:close/>
                </a:path>
              </a:pathLst>
            </a:custGeom>
            <a:solidFill>
              <a:schemeClr val="accent4">
                <a:hueOff val="-476017"/>
                <a:lumOff val="-10042"/>
                <a:alpha val="60000"/>
              </a:schemeClr>
            </a:solidFill>
            <a:ln w="12700" cap="flat">
              <a:noFill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  <a:endParaRPr/>
            </a:p>
          </p:txBody>
        </p:sp>
        <p:sp>
          <p:nvSpPr>
            <p:cNvPr id="614" name="Forma"/>
            <p:cNvSpPr/>
            <p:nvPr/>
          </p:nvSpPr>
          <p:spPr>
            <a:xfrm>
              <a:off x="7590632" y="258093"/>
              <a:ext cx="1019691" cy="1130997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064" y="0"/>
                  </a:moveTo>
                  <a:lnTo>
                    <a:pt x="5457" y="7864"/>
                  </a:lnTo>
                  <a:lnTo>
                    <a:pt x="4529" y="7881"/>
                  </a:lnTo>
                  <a:lnTo>
                    <a:pt x="4301" y="11210"/>
                  </a:lnTo>
                  <a:lnTo>
                    <a:pt x="427" y="11453"/>
                  </a:lnTo>
                  <a:lnTo>
                    <a:pt x="0" y="17990"/>
                  </a:lnTo>
                  <a:lnTo>
                    <a:pt x="8719" y="18650"/>
                  </a:lnTo>
                  <a:lnTo>
                    <a:pt x="8545" y="20902"/>
                  </a:lnTo>
                  <a:lnTo>
                    <a:pt x="21600" y="21600"/>
                  </a:lnTo>
                  <a:lnTo>
                    <a:pt x="21600" y="19513"/>
                  </a:lnTo>
                  <a:lnTo>
                    <a:pt x="17629" y="19155"/>
                  </a:lnTo>
                  <a:lnTo>
                    <a:pt x="17724" y="12179"/>
                  </a:lnTo>
                  <a:lnTo>
                    <a:pt x="10790" y="11689"/>
                  </a:lnTo>
                  <a:lnTo>
                    <a:pt x="10899" y="8904"/>
                  </a:lnTo>
                  <a:lnTo>
                    <a:pt x="14439" y="8862"/>
                  </a:lnTo>
                  <a:lnTo>
                    <a:pt x="14712" y="279"/>
                  </a:lnTo>
                  <a:lnTo>
                    <a:pt x="6064" y="0"/>
                  </a:lnTo>
                  <a:close/>
                </a:path>
              </a:pathLst>
            </a:custGeom>
            <a:solidFill>
              <a:schemeClr val="accent4">
                <a:hueOff val="-476017"/>
                <a:lumOff val="-10042"/>
                <a:alpha val="60000"/>
              </a:schemeClr>
            </a:solidFill>
            <a:ln w="12700" cap="flat">
              <a:noFill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  <a:endParaRPr/>
            </a:p>
          </p:txBody>
        </p:sp>
      </p:grpSp>
      <p:grpSp>
        <p:nvGrpSpPr>
          <p:cNvPr id="631" name="Raggruppa"/>
          <p:cNvGrpSpPr/>
          <p:nvPr/>
        </p:nvGrpSpPr>
        <p:grpSpPr>
          <a:xfrm>
            <a:off x="6646789" y="3391338"/>
            <a:ext cx="10421043" cy="8391118"/>
            <a:chOff x="0" y="0"/>
            <a:chExt cx="10421042" cy="8391116"/>
          </a:xfrm>
        </p:grpSpPr>
        <p:sp>
          <p:nvSpPr>
            <p:cNvPr id="616" name="Forma"/>
            <p:cNvSpPr/>
            <p:nvPr/>
          </p:nvSpPr>
          <p:spPr>
            <a:xfrm>
              <a:off x="5672363" y="166476"/>
              <a:ext cx="1622480" cy="203251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5542" y="21600"/>
                  </a:moveTo>
                  <a:lnTo>
                    <a:pt x="18939" y="18603"/>
                  </a:lnTo>
                  <a:lnTo>
                    <a:pt x="12295" y="15010"/>
                  </a:lnTo>
                  <a:lnTo>
                    <a:pt x="12581" y="14451"/>
                  </a:lnTo>
                  <a:lnTo>
                    <a:pt x="21331" y="14620"/>
                  </a:lnTo>
                  <a:lnTo>
                    <a:pt x="21600" y="7912"/>
                  </a:lnTo>
                  <a:lnTo>
                    <a:pt x="17624" y="7638"/>
                  </a:lnTo>
                  <a:lnTo>
                    <a:pt x="16995" y="11248"/>
                  </a:lnTo>
                  <a:lnTo>
                    <a:pt x="12661" y="11202"/>
                  </a:lnTo>
                  <a:lnTo>
                    <a:pt x="12327" y="14434"/>
                  </a:lnTo>
                  <a:lnTo>
                    <a:pt x="11985" y="15012"/>
                  </a:lnTo>
                  <a:lnTo>
                    <a:pt x="8157" y="13841"/>
                  </a:lnTo>
                  <a:lnTo>
                    <a:pt x="7576" y="14920"/>
                  </a:lnTo>
                  <a:lnTo>
                    <a:pt x="5956" y="14530"/>
                  </a:lnTo>
                  <a:lnTo>
                    <a:pt x="5138" y="4548"/>
                  </a:lnTo>
                  <a:lnTo>
                    <a:pt x="6834" y="4384"/>
                  </a:lnTo>
                  <a:lnTo>
                    <a:pt x="7195" y="6191"/>
                  </a:lnTo>
                  <a:lnTo>
                    <a:pt x="16540" y="6505"/>
                  </a:lnTo>
                  <a:lnTo>
                    <a:pt x="16938" y="5908"/>
                  </a:lnTo>
                  <a:lnTo>
                    <a:pt x="17247" y="728"/>
                  </a:lnTo>
                  <a:lnTo>
                    <a:pt x="0" y="0"/>
                  </a:lnTo>
                  <a:lnTo>
                    <a:pt x="895" y="16458"/>
                  </a:lnTo>
                  <a:lnTo>
                    <a:pt x="7048" y="17331"/>
                  </a:lnTo>
                  <a:lnTo>
                    <a:pt x="11546" y="18893"/>
                  </a:lnTo>
                  <a:lnTo>
                    <a:pt x="15542" y="21600"/>
                  </a:lnTo>
                  <a:close/>
                </a:path>
              </a:pathLst>
            </a:custGeom>
            <a:solidFill>
              <a:srgbClr val="00A1FF">
                <a:alpha val="6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  <a:endParaRPr/>
            </a:p>
          </p:txBody>
        </p:sp>
        <p:sp>
          <p:nvSpPr>
            <p:cNvPr id="617" name="Forma"/>
            <p:cNvSpPr/>
            <p:nvPr/>
          </p:nvSpPr>
          <p:spPr>
            <a:xfrm>
              <a:off x="3191654" y="1351899"/>
              <a:ext cx="2070935" cy="201448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21600" y="4088"/>
                  </a:moveTo>
                  <a:lnTo>
                    <a:pt x="21296" y="0"/>
                  </a:lnTo>
                  <a:lnTo>
                    <a:pt x="15972" y="1044"/>
                  </a:lnTo>
                  <a:lnTo>
                    <a:pt x="10650" y="3589"/>
                  </a:lnTo>
                  <a:lnTo>
                    <a:pt x="7617" y="6651"/>
                  </a:lnTo>
                  <a:lnTo>
                    <a:pt x="7119" y="7350"/>
                  </a:lnTo>
                  <a:lnTo>
                    <a:pt x="5127" y="582"/>
                  </a:lnTo>
                  <a:lnTo>
                    <a:pt x="171" y="736"/>
                  </a:lnTo>
                  <a:lnTo>
                    <a:pt x="0" y="5484"/>
                  </a:lnTo>
                  <a:lnTo>
                    <a:pt x="4474" y="11609"/>
                  </a:lnTo>
                  <a:lnTo>
                    <a:pt x="2871" y="14744"/>
                  </a:lnTo>
                  <a:lnTo>
                    <a:pt x="2177" y="17996"/>
                  </a:lnTo>
                  <a:lnTo>
                    <a:pt x="1992" y="21583"/>
                  </a:lnTo>
                  <a:lnTo>
                    <a:pt x="6775" y="21600"/>
                  </a:lnTo>
                  <a:lnTo>
                    <a:pt x="7581" y="16894"/>
                  </a:lnTo>
                  <a:lnTo>
                    <a:pt x="9247" y="13282"/>
                  </a:lnTo>
                  <a:lnTo>
                    <a:pt x="12009" y="9562"/>
                  </a:lnTo>
                  <a:lnTo>
                    <a:pt x="16127" y="6155"/>
                  </a:lnTo>
                  <a:lnTo>
                    <a:pt x="21600" y="4088"/>
                  </a:lnTo>
                  <a:close/>
                </a:path>
              </a:pathLst>
            </a:custGeom>
            <a:solidFill>
              <a:srgbClr val="00A1FF">
                <a:alpha val="6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  <a:endParaRPr/>
            </a:p>
          </p:txBody>
        </p:sp>
        <p:sp>
          <p:nvSpPr>
            <p:cNvPr id="618" name="Forma"/>
            <p:cNvSpPr/>
            <p:nvPr/>
          </p:nvSpPr>
          <p:spPr>
            <a:xfrm>
              <a:off x="7264415" y="1879036"/>
              <a:ext cx="1836265" cy="1167764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0" y="8460"/>
                  </a:moveTo>
                  <a:lnTo>
                    <a:pt x="172" y="13879"/>
                  </a:lnTo>
                  <a:lnTo>
                    <a:pt x="2831" y="13975"/>
                  </a:lnTo>
                  <a:lnTo>
                    <a:pt x="2854" y="17794"/>
                  </a:lnTo>
                  <a:lnTo>
                    <a:pt x="14025" y="17849"/>
                  </a:lnTo>
                  <a:lnTo>
                    <a:pt x="14089" y="21518"/>
                  </a:lnTo>
                  <a:lnTo>
                    <a:pt x="17692" y="21600"/>
                  </a:lnTo>
                  <a:lnTo>
                    <a:pt x="17668" y="16238"/>
                  </a:lnTo>
                  <a:lnTo>
                    <a:pt x="21561" y="16200"/>
                  </a:lnTo>
                  <a:lnTo>
                    <a:pt x="21600" y="8078"/>
                  </a:lnTo>
                  <a:lnTo>
                    <a:pt x="17786" y="8234"/>
                  </a:lnTo>
                  <a:lnTo>
                    <a:pt x="17460" y="364"/>
                  </a:lnTo>
                  <a:lnTo>
                    <a:pt x="13695" y="0"/>
                  </a:lnTo>
                  <a:lnTo>
                    <a:pt x="13918" y="8493"/>
                  </a:lnTo>
                  <a:lnTo>
                    <a:pt x="0" y="8460"/>
                  </a:lnTo>
                  <a:close/>
                </a:path>
              </a:pathLst>
            </a:custGeom>
            <a:solidFill>
              <a:srgbClr val="00A1FF">
                <a:alpha val="6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  <a:endParaRPr/>
            </a:p>
          </p:txBody>
        </p:sp>
        <p:sp>
          <p:nvSpPr>
            <p:cNvPr id="619" name="Forma"/>
            <p:cNvSpPr/>
            <p:nvPr/>
          </p:nvSpPr>
          <p:spPr>
            <a:xfrm>
              <a:off x="7542024" y="3731309"/>
              <a:ext cx="1488992" cy="61347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0" y="7081"/>
                  </a:moveTo>
                  <a:lnTo>
                    <a:pt x="627" y="1085"/>
                  </a:lnTo>
                  <a:lnTo>
                    <a:pt x="21600" y="0"/>
                  </a:lnTo>
                  <a:lnTo>
                    <a:pt x="21429" y="21400"/>
                  </a:lnTo>
                  <a:lnTo>
                    <a:pt x="6080" y="21600"/>
                  </a:lnTo>
                  <a:lnTo>
                    <a:pt x="5744" y="9044"/>
                  </a:lnTo>
                  <a:lnTo>
                    <a:pt x="0" y="7081"/>
                  </a:lnTo>
                  <a:close/>
                </a:path>
              </a:pathLst>
            </a:custGeom>
            <a:solidFill>
              <a:srgbClr val="00A1FF">
                <a:alpha val="6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  <a:endParaRPr/>
            </a:p>
          </p:txBody>
        </p:sp>
        <p:sp>
          <p:nvSpPr>
            <p:cNvPr id="620" name="Forma"/>
            <p:cNvSpPr/>
            <p:nvPr/>
          </p:nvSpPr>
          <p:spPr>
            <a:xfrm>
              <a:off x="7347715" y="0"/>
              <a:ext cx="1016090" cy="85062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4847" y="21600"/>
                  </a:moveTo>
                  <a:lnTo>
                    <a:pt x="0" y="20469"/>
                  </a:lnTo>
                  <a:lnTo>
                    <a:pt x="889" y="0"/>
                  </a:lnTo>
                  <a:lnTo>
                    <a:pt x="21600" y="903"/>
                  </a:lnTo>
                  <a:lnTo>
                    <a:pt x="21050" y="17038"/>
                  </a:lnTo>
                  <a:lnTo>
                    <a:pt x="15485" y="17566"/>
                  </a:lnTo>
                  <a:lnTo>
                    <a:pt x="14847" y="21600"/>
                  </a:lnTo>
                  <a:close/>
                </a:path>
              </a:pathLst>
            </a:custGeom>
            <a:solidFill>
              <a:srgbClr val="00A1FF">
                <a:alpha val="6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  <a:endParaRPr/>
            </a:p>
          </p:txBody>
        </p:sp>
        <p:sp>
          <p:nvSpPr>
            <p:cNvPr id="621" name="Forma"/>
            <p:cNvSpPr/>
            <p:nvPr/>
          </p:nvSpPr>
          <p:spPr>
            <a:xfrm>
              <a:off x="9220930" y="74230"/>
              <a:ext cx="957093" cy="234110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381" y="0"/>
                  </a:moveTo>
                  <a:lnTo>
                    <a:pt x="0" y="3689"/>
                  </a:lnTo>
                  <a:lnTo>
                    <a:pt x="8939" y="4204"/>
                  </a:lnTo>
                  <a:lnTo>
                    <a:pt x="8736" y="7057"/>
                  </a:lnTo>
                  <a:lnTo>
                    <a:pt x="5124" y="6842"/>
                  </a:lnTo>
                  <a:lnTo>
                    <a:pt x="4980" y="10322"/>
                  </a:lnTo>
                  <a:lnTo>
                    <a:pt x="8928" y="10606"/>
                  </a:lnTo>
                  <a:lnTo>
                    <a:pt x="8928" y="14787"/>
                  </a:lnTo>
                  <a:lnTo>
                    <a:pt x="11234" y="18953"/>
                  </a:lnTo>
                  <a:lnTo>
                    <a:pt x="15952" y="18846"/>
                  </a:lnTo>
                  <a:lnTo>
                    <a:pt x="17582" y="21600"/>
                  </a:lnTo>
                  <a:lnTo>
                    <a:pt x="21600" y="21115"/>
                  </a:lnTo>
                  <a:lnTo>
                    <a:pt x="19906" y="18035"/>
                  </a:lnTo>
                  <a:lnTo>
                    <a:pt x="18424" y="14704"/>
                  </a:lnTo>
                  <a:lnTo>
                    <a:pt x="18281" y="11161"/>
                  </a:lnTo>
                  <a:lnTo>
                    <a:pt x="12317" y="10777"/>
                  </a:lnTo>
                  <a:lnTo>
                    <a:pt x="12642" y="6278"/>
                  </a:lnTo>
                  <a:lnTo>
                    <a:pt x="16124" y="6172"/>
                  </a:lnTo>
                  <a:lnTo>
                    <a:pt x="15227" y="418"/>
                  </a:lnTo>
                  <a:lnTo>
                    <a:pt x="381" y="0"/>
                  </a:lnTo>
                  <a:close/>
                </a:path>
              </a:pathLst>
            </a:custGeom>
            <a:solidFill>
              <a:srgbClr val="00A1FF">
                <a:alpha val="6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  <a:endParaRPr/>
            </a:p>
          </p:txBody>
        </p:sp>
        <p:sp>
          <p:nvSpPr>
            <p:cNvPr id="622" name="Forma"/>
            <p:cNvSpPr/>
            <p:nvPr/>
          </p:nvSpPr>
          <p:spPr>
            <a:xfrm>
              <a:off x="3337517" y="4722173"/>
              <a:ext cx="1302530" cy="1202525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001" y="0"/>
                  </a:moveTo>
                  <a:lnTo>
                    <a:pt x="4105" y="1034"/>
                  </a:lnTo>
                  <a:lnTo>
                    <a:pt x="3227" y="88"/>
                  </a:lnTo>
                  <a:lnTo>
                    <a:pt x="0" y="3747"/>
                  </a:lnTo>
                  <a:lnTo>
                    <a:pt x="7744" y="11765"/>
                  </a:lnTo>
                  <a:lnTo>
                    <a:pt x="19106" y="21600"/>
                  </a:lnTo>
                  <a:lnTo>
                    <a:pt x="21424" y="18349"/>
                  </a:lnTo>
                  <a:lnTo>
                    <a:pt x="21600" y="14072"/>
                  </a:lnTo>
                  <a:lnTo>
                    <a:pt x="7953" y="484"/>
                  </a:lnTo>
                  <a:lnTo>
                    <a:pt x="6001" y="0"/>
                  </a:lnTo>
                  <a:close/>
                </a:path>
              </a:pathLst>
            </a:custGeom>
            <a:solidFill>
              <a:srgbClr val="00A1FF">
                <a:alpha val="6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  <a:endParaRPr/>
            </a:p>
          </p:txBody>
        </p:sp>
        <p:sp>
          <p:nvSpPr>
            <p:cNvPr id="623" name="Forma"/>
            <p:cNvSpPr/>
            <p:nvPr/>
          </p:nvSpPr>
          <p:spPr>
            <a:xfrm>
              <a:off x="4352645" y="5285407"/>
              <a:ext cx="1325350" cy="310571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9986" y="249"/>
                  </a:moveTo>
                  <a:lnTo>
                    <a:pt x="10273" y="2638"/>
                  </a:lnTo>
                  <a:lnTo>
                    <a:pt x="12990" y="2643"/>
                  </a:lnTo>
                  <a:lnTo>
                    <a:pt x="13207" y="4600"/>
                  </a:lnTo>
                  <a:lnTo>
                    <a:pt x="0" y="5292"/>
                  </a:lnTo>
                  <a:lnTo>
                    <a:pt x="891" y="15482"/>
                  </a:lnTo>
                  <a:lnTo>
                    <a:pt x="2998" y="17781"/>
                  </a:lnTo>
                  <a:lnTo>
                    <a:pt x="3291" y="21600"/>
                  </a:lnTo>
                  <a:lnTo>
                    <a:pt x="21600" y="21383"/>
                  </a:lnTo>
                  <a:lnTo>
                    <a:pt x="18397" y="0"/>
                  </a:lnTo>
                  <a:lnTo>
                    <a:pt x="9986" y="249"/>
                  </a:lnTo>
                  <a:close/>
                </a:path>
              </a:pathLst>
            </a:custGeom>
            <a:solidFill>
              <a:srgbClr val="00A1FF">
                <a:alpha val="6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  <a:endParaRPr/>
            </a:p>
          </p:txBody>
        </p:sp>
        <p:sp>
          <p:nvSpPr>
            <p:cNvPr id="624" name="Forma"/>
            <p:cNvSpPr/>
            <p:nvPr/>
          </p:nvSpPr>
          <p:spPr>
            <a:xfrm>
              <a:off x="6053198" y="6087353"/>
              <a:ext cx="942846" cy="199466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646" y="21558"/>
                  </a:moveTo>
                  <a:lnTo>
                    <a:pt x="142" y="12659"/>
                  </a:lnTo>
                  <a:lnTo>
                    <a:pt x="1497" y="11353"/>
                  </a:lnTo>
                  <a:lnTo>
                    <a:pt x="0" y="332"/>
                  </a:lnTo>
                  <a:lnTo>
                    <a:pt x="8374" y="0"/>
                  </a:lnTo>
                  <a:lnTo>
                    <a:pt x="9473" y="7365"/>
                  </a:lnTo>
                  <a:lnTo>
                    <a:pt x="21042" y="6854"/>
                  </a:lnTo>
                  <a:lnTo>
                    <a:pt x="21600" y="10066"/>
                  </a:lnTo>
                  <a:lnTo>
                    <a:pt x="10822" y="13346"/>
                  </a:lnTo>
                  <a:lnTo>
                    <a:pt x="12036" y="21600"/>
                  </a:lnTo>
                  <a:lnTo>
                    <a:pt x="1646" y="21558"/>
                  </a:lnTo>
                  <a:close/>
                </a:path>
              </a:pathLst>
            </a:custGeom>
            <a:solidFill>
              <a:srgbClr val="00A1FF">
                <a:alpha val="6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  <a:endParaRPr/>
            </a:p>
          </p:txBody>
        </p:sp>
        <p:sp>
          <p:nvSpPr>
            <p:cNvPr id="625" name="Forma"/>
            <p:cNvSpPr/>
            <p:nvPr/>
          </p:nvSpPr>
          <p:spPr>
            <a:xfrm>
              <a:off x="7164340" y="5820328"/>
              <a:ext cx="1276462" cy="1968909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3268" y="21600"/>
                  </a:moveTo>
                  <a:lnTo>
                    <a:pt x="0" y="18547"/>
                  </a:lnTo>
                  <a:lnTo>
                    <a:pt x="11236" y="13253"/>
                  </a:lnTo>
                  <a:lnTo>
                    <a:pt x="2694" y="5377"/>
                  </a:lnTo>
                  <a:lnTo>
                    <a:pt x="14763" y="0"/>
                  </a:lnTo>
                  <a:lnTo>
                    <a:pt x="21023" y="6208"/>
                  </a:lnTo>
                  <a:lnTo>
                    <a:pt x="18347" y="7405"/>
                  </a:lnTo>
                  <a:lnTo>
                    <a:pt x="21600" y="10133"/>
                  </a:lnTo>
                  <a:lnTo>
                    <a:pt x="18564" y="11655"/>
                  </a:lnTo>
                  <a:lnTo>
                    <a:pt x="21003" y="14518"/>
                  </a:lnTo>
                  <a:lnTo>
                    <a:pt x="3268" y="21600"/>
                  </a:lnTo>
                  <a:close/>
                </a:path>
              </a:pathLst>
            </a:custGeom>
            <a:solidFill>
              <a:srgbClr val="00A1FF">
                <a:alpha val="6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  <a:endParaRPr/>
            </a:p>
          </p:txBody>
        </p:sp>
        <p:sp>
          <p:nvSpPr>
            <p:cNvPr id="626" name="Forma"/>
            <p:cNvSpPr/>
            <p:nvPr/>
          </p:nvSpPr>
          <p:spPr>
            <a:xfrm>
              <a:off x="1069812" y="2547408"/>
              <a:ext cx="2228874" cy="851036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21600" y="20778"/>
                  </a:moveTo>
                  <a:lnTo>
                    <a:pt x="21306" y="0"/>
                  </a:lnTo>
                  <a:lnTo>
                    <a:pt x="0" y="1164"/>
                  </a:lnTo>
                  <a:lnTo>
                    <a:pt x="124" y="21600"/>
                  </a:lnTo>
                  <a:lnTo>
                    <a:pt x="21600" y="20778"/>
                  </a:lnTo>
                  <a:close/>
                </a:path>
              </a:pathLst>
            </a:custGeom>
            <a:solidFill>
              <a:srgbClr val="00A1FF">
                <a:alpha val="6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  <a:endParaRPr/>
            </a:p>
          </p:txBody>
        </p:sp>
        <p:sp>
          <p:nvSpPr>
            <p:cNvPr id="627" name="Forma"/>
            <p:cNvSpPr/>
            <p:nvPr/>
          </p:nvSpPr>
          <p:spPr>
            <a:xfrm>
              <a:off x="0" y="3871810"/>
              <a:ext cx="2641166" cy="555209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21600" y="18582"/>
                  </a:moveTo>
                  <a:lnTo>
                    <a:pt x="17020" y="18717"/>
                  </a:lnTo>
                  <a:lnTo>
                    <a:pt x="16868" y="15994"/>
                  </a:lnTo>
                  <a:lnTo>
                    <a:pt x="14831" y="16755"/>
                  </a:lnTo>
                  <a:lnTo>
                    <a:pt x="12588" y="15678"/>
                  </a:lnTo>
                  <a:lnTo>
                    <a:pt x="12433" y="10539"/>
                  </a:lnTo>
                  <a:lnTo>
                    <a:pt x="8184" y="10908"/>
                  </a:lnTo>
                  <a:lnTo>
                    <a:pt x="8123" y="15567"/>
                  </a:lnTo>
                  <a:lnTo>
                    <a:pt x="2909" y="16416"/>
                  </a:lnTo>
                  <a:lnTo>
                    <a:pt x="2809" y="19854"/>
                  </a:lnTo>
                  <a:lnTo>
                    <a:pt x="512" y="21600"/>
                  </a:lnTo>
                  <a:lnTo>
                    <a:pt x="0" y="4925"/>
                  </a:lnTo>
                  <a:lnTo>
                    <a:pt x="4896" y="3868"/>
                  </a:lnTo>
                  <a:lnTo>
                    <a:pt x="4913" y="2357"/>
                  </a:lnTo>
                  <a:lnTo>
                    <a:pt x="8114" y="2176"/>
                  </a:lnTo>
                  <a:lnTo>
                    <a:pt x="8114" y="5269"/>
                  </a:lnTo>
                  <a:lnTo>
                    <a:pt x="12045" y="4615"/>
                  </a:lnTo>
                  <a:lnTo>
                    <a:pt x="11976" y="1533"/>
                  </a:lnTo>
                  <a:lnTo>
                    <a:pt x="21351" y="0"/>
                  </a:lnTo>
                  <a:lnTo>
                    <a:pt x="21600" y="18582"/>
                  </a:lnTo>
                  <a:close/>
                </a:path>
              </a:pathLst>
            </a:custGeom>
            <a:solidFill>
              <a:srgbClr val="00A1FF">
                <a:alpha val="6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  <a:endParaRPr/>
            </a:p>
          </p:txBody>
        </p:sp>
        <p:sp>
          <p:nvSpPr>
            <p:cNvPr id="628" name="Forma"/>
            <p:cNvSpPr/>
            <p:nvPr/>
          </p:nvSpPr>
          <p:spPr>
            <a:xfrm>
              <a:off x="938193" y="4963816"/>
              <a:ext cx="1250150" cy="12716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21600" y="19902"/>
                  </a:moveTo>
                  <a:lnTo>
                    <a:pt x="17736" y="0"/>
                  </a:lnTo>
                  <a:lnTo>
                    <a:pt x="0" y="2889"/>
                  </a:lnTo>
                  <a:lnTo>
                    <a:pt x="336" y="7879"/>
                  </a:lnTo>
                  <a:lnTo>
                    <a:pt x="2027" y="11222"/>
                  </a:lnTo>
                  <a:lnTo>
                    <a:pt x="4128" y="21600"/>
                  </a:lnTo>
                  <a:lnTo>
                    <a:pt x="21600" y="19902"/>
                  </a:lnTo>
                  <a:close/>
                </a:path>
              </a:pathLst>
            </a:custGeom>
            <a:solidFill>
              <a:srgbClr val="00A1FF">
                <a:alpha val="6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  <a:endParaRPr/>
            </a:p>
          </p:txBody>
        </p:sp>
        <p:sp>
          <p:nvSpPr>
            <p:cNvPr id="629" name="Forma"/>
            <p:cNvSpPr/>
            <p:nvPr/>
          </p:nvSpPr>
          <p:spPr>
            <a:xfrm>
              <a:off x="449481" y="6474793"/>
              <a:ext cx="2355976" cy="1620884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0" y="2468"/>
                  </a:moveTo>
                  <a:lnTo>
                    <a:pt x="2098" y="608"/>
                  </a:lnTo>
                  <a:lnTo>
                    <a:pt x="6153" y="0"/>
                  </a:lnTo>
                  <a:lnTo>
                    <a:pt x="7542" y="12342"/>
                  </a:lnTo>
                  <a:lnTo>
                    <a:pt x="21084" y="11857"/>
                  </a:lnTo>
                  <a:lnTo>
                    <a:pt x="21600" y="19583"/>
                  </a:lnTo>
                  <a:lnTo>
                    <a:pt x="18098" y="19782"/>
                  </a:lnTo>
                  <a:lnTo>
                    <a:pt x="18144" y="21128"/>
                  </a:lnTo>
                  <a:lnTo>
                    <a:pt x="2514" y="21600"/>
                  </a:lnTo>
                  <a:lnTo>
                    <a:pt x="0" y="2468"/>
                  </a:lnTo>
                  <a:close/>
                </a:path>
              </a:pathLst>
            </a:custGeom>
            <a:solidFill>
              <a:srgbClr val="00A1FF">
                <a:alpha val="6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  <a:endParaRPr/>
            </a:p>
          </p:txBody>
        </p:sp>
        <p:sp>
          <p:nvSpPr>
            <p:cNvPr id="630" name="Forma"/>
            <p:cNvSpPr/>
            <p:nvPr/>
          </p:nvSpPr>
          <p:spPr>
            <a:xfrm>
              <a:off x="9704209" y="3713005"/>
              <a:ext cx="716834" cy="522996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110" y="2199"/>
                  </a:moveTo>
                  <a:lnTo>
                    <a:pt x="20847" y="0"/>
                  </a:lnTo>
                  <a:lnTo>
                    <a:pt x="21600" y="19041"/>
                  </a:lnTo>
                  <a:lnTo>
                    <a:pt x="0" y="21600"/>
                  </a:lnTo>
                  <a:lnTo>
                    <a:pt x="1110" y="2199"/>
                  </a:lnTo>
                  <a:close/>
                </a:path>
              </a:pathLst>
            </a:custGeom>
            <a:solidFill>
              <a:srgbClr val="00A1FF">
                <a:alpha val="6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  <a:endParaRPr/>
            </a:p>
          </p:txBody>
        </p:sp>
      </p:grpSp>
      <p:sp>
        <p:nvSpPr>
          <p:cNvPr id="632" name="Cerchio"/>
          <p:cNvSpPr/>
          <p:nvPr/>
        </p:nvSpPr>
        <p:spPr>
          <a:xfrm>
            <a:off x="11032894" y="5698894"/>
            <a:ext cx="2318212" cy="2318212"/>
          </a:xfrm>
          <a:prstGeom prst="ellipse">
            <a:avLst/>
          </a:prstGeom>
          <a:solidFill>
            <a:srgbClr val="60D937">
              <a:alpha val="60000"/>
            </a:srgbClr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sp>
        <p:nvSpPr>
          <p:cNvPr id="633" name="Impattare positivamente, facendo busines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2145738">
              <a:defRPr sz="7480" spc="-149">
                <a:solidFill>
                  <a:srgbClr val="FFFFFF"/>
                </a:solidFill>
              </a:defRPr>
            </a:lvl1pPr>
          </a:lstStyle>
          <a:p>
            <a:r>
              <a:t>Impattare positivamente, facendo business</a:t>
            </a:r>
          </a:p>
        </p:txBody>
      </p:sp>
      <p:sp>
        <p:nvSpPr>
          <p:cNvPr id="634" name="Insieme per cambiare"/>
          <p:cNvSpPr txBox="1">
            <a:spLocks noGrp="1"/>
          </p:cNvSpPr>
          <p:nvPr>
            <p:ph type="body" idx="21"/>
          </p:nvPr>
        </p:nvSpPr>
        <p:spPr>
          <a:prstGeom prst="rect">
            <a:avLst/>
          </a:prstGeo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r>
              <a:t>Insieme per cambiare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fill="hold" grpId="0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6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fill="hold" grpId="0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0" fill="hold"/>
                                        <p:tgtEl>
                                          <p:spTgt spid="6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6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5" grpId="0" animBg="1" advAuto="0"/>
      <p:bldP spid="631" grpId="0" animBg="1" advAuto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8" name="Gli stakeholder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2145738">
              <a:defRPr sz="7480" spc="-149"/>
            </a:lvl1pPr>
          </a:lstStyle>
          <a:p>
            <a:r>
              <a:t>Gli stakeholder</a:t>
            </a:r>
          </a:p>
        </p:txBody>
      </p:sp>
      <p:sp>
        <p:nvSpPr>
          <p:cNvPr id="639" name="Insieme per cambiare"/>
          <p:cNvSpPr txBox="1">
            <a:spLocks noGrp="1"/>
          </p:cNvSpPr>
          <p:nvPr>
            <p:ph type="body" idx="2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Insieme per cambiare</a:t>
            </a:r>
          </a:p>
        </p:txBody>
      </p:sp>
      <p:sp>
        <p:nvSpPr>
          <p:cNvPr id="640" name="PROGETTISTI Hanno un ruolo fondamentale. I professionisti qualificati sono essenziali per guidare il processo di riqualificazione energetica, garantendo competenza tecnica e sostenibilità degli interventi."/>
          <p:cNvSpPr txBox="1">
            <a:spLocks noGrp="1"/>
          </p:cNvSpPr>
          <p:nvPr>
            <p:ph type="body" sz="quarter" idx="1"/>
          </p:nvPr>
        </p:nvSpPr>
        <p:spPr>
          <a:xfrm>
            <a:off x="1206500" y="5524500"/>
            <a:ext cx="5461000" cy="8256011"/>
          </a:xfrm>
          <a:prstGeom prst="rect">
            <a:avLst/>
          </a:prstGeom>
        </p:spPr>
        <p:txBody>
          <a:bodyPr/>
          <a:lstStyle/>
          <a:p>
            <a:pPr>
              <a:defRPr sz="3800"/>
            </a:pPr>
            <a:r>
              <a:rPr>
                <a:latin typeface="Montserrat Thin Bold"/>
                <a:ea typeface="Montserrat Thin Bold"/>
                <a:cs typeface="Montserrat Thin Bold"/>
                <a:sym typeface="Montserrat Thin Bold"/>
              </a:rPr>
              <a:t>PROGETTISTI</a:t>
            </a:r>
            <a:br/>
            <a:r>
              <a:t>Hanno un ruolo fondamentale.</a:t>
            </a:r>
            <a:br/>
            <a:r>
              <a:t>I professionisti qualificati sono essenziali per </a:t>
            </a:r>
            <a:r>
              <a:rPr>
                <a:latin typeface="Montserrat Thin Bold"/>
                <a:ea typeface="Montserrat Thin Bold"/>
                <a:cs typeface="Montserrat Thin Bold"/>
                <a:sym typeface="Montserrat Thin Bold"/>
              </a:rPr>
              <a:t>guidare il processo</a:t>
            </a:r>
            <a:r>
              <a:t> di riqualificazione energetica, </a:t>
            </a:r>
            <a:r>
              <a:rPr>
                <a:latin typeface="Montserrat Thin Bold"/>
                <a:ea typeface="Montserrat Thin Bold"/>
                <a:cs typeface="Montserrat Thin Bold"/>
                <a:sym typeface="Montserrat Thin Bold"/>
              </a:rPr>
              <a:t>garantendo competenza</a:t>
            </a:r>
            <a:r>
              <a:t> tecnica e sostenibilità degli interventi.</a:t>
            </a:r>
          </a:p>
        </p:txBody>
      </p:sp>
      <p:sp>
        <p:nvSpPr>
          <p:cNvPr id="641" name="Il contenuto di questa presentazione è riservato. Non distribuire questa presentazione, o parte di essa, senza l'esplicito consenso di Harley&amp;Dikkinson. Grazie per la vostra collaborazione."/>
          <p:cNvSpPr txBox="1"/>
          <p:nvPr/>
        </p:nvSpPr>
        <p:spPr>
          <a:xfrm rot="16200000">
            <a:off x="-6267368" y="6662611"/>
            <a:ext cx="13103547" cy="24943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>
            <a:lvl1pPr algn="ctr">
              <a:lnSpc>
                <a:spcPct val="100000"/>
              </a:lnSpc>
              <a:spcBef>
                <a:spcPts val="0"/>
              </a:spcBef>
              <a:defRPr sz="1100">
                <a:solidFill>
                  <a:srgbClr val="5E5E5E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Il contenuto di questa presentazione è riservato. Non distribuire questa presentazione, o parte di essa, senza l'esplicito consenso di Harley&amp;Dikkinson. Grazie per la vostra collaborazione.</a:t>
            </a:r>
          </a:p>
        </p:txBody>
      </p:sp>
      <p:sp>
        <p:nvSpPr>
          <p:cNvPr id="642" name="Rettangolo"/>
          <p:cNvSpPr/>
          <p:nvPr/>
        </p:nvSpPr>
        <p:spPr>
          <a:xfrm>
            <a:off x="0" y="0"/>
            <a:ext cx="8128000" cy="127000"/>
          </a:xfrm>
          <a:prstGeom prst="rect">
            <a:avLst/>
          </a:prstGeom>
          <a:solidFill>
            <a:srgbClr val="CB2C34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sp>
        <p:nvSpPr>
          <p:cNvPr id="643" name="Rettangolo"/>
          <p:cNvSpPr/>
          <p:nvPr/>
        </p:nvSpPr>
        <p:spPr>
          <a:xfrm>
            <a:off x="8128000" y="0"/>
            <a:ext cx="8128000" cy="127000"/>
          </a:xfrm>
          <a:prstGeom prst="rect">
            <a:avLst/>
          </a:prstGeom>
          <a:solidFill>
            <a:srgbClr val="223868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sp>
        <p:nvSpPr>
          <p:cNvPr id="644" name="Rettangolo"/>
          <p:cNvSpPr/>
          <p:nvPr/>
        </p:nvSpPr>
        <p:spPr>
          <a:xfrm>
            <a:off x="16255227" y="0"/>
            <a:ext cx="8128001" cy="127000"/>
          </a:xfrm>
          <a:prstGeom prst="rect">
            <a:avLst/>
          </a:prstGeom>
          <a:solidFill>
            <a:srgbClr val="F4C543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pic>
        <p:nvPicPr>
          <p:cNvPr id="645" name="Harley&amp;Dikkinson_logo-positivo.png" descr="Harley&amp;Dikkinson_logo-positivo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86687" y="12472886"/>
            <a:ext cx="3114589" cy="732401"/>
          </a:xfrm>
          <a:prstGeom prst="rect">
            <a:avLst/>
          </a:prstGeom>
          <a:ln w="12700">
            <a:miter lim="400000"/>
          </a:ln>
        </p:spPr>
      </p:pic>
      <p:pic>
        <p:nvPicPr>
          <p:cNvPr id="646" name="Centopiazze_logo-positivo.png" descr="Centopiazze_logo-positivo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535050" y="1332560"/>
            <a:ext cx="2963863" cy="1054043"/>
          </a:xfrm>
          <a:prstGeom prst="rect">
            <a:avLst/>
          </a:prstGeom>
          <a:ln w="12700">
            <a:miter lim="400000"/>
          </a:ln>
        </p:spPr>
      </p:pic>
      <p:sp>
        <p:nvSpPr>
          <p:cNvPr id="647" name="CITTADINANZA Le persone possono partecipare attivamente all’alleanza trasformando il proprio amore per la zona in cui vivono in azioni per migliorarne la vita."/>
          <p:cNvSpPr txBox="1"/>
          <p:nvPr/>
        </p:nvSpPr>
        <p:spPr>
          <a:xfrm>
            <a:off x="6931999" y="5524500"/>
            <a:ext cx="5461001" cy="825601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/>
          <a:lstStyle/>
          <a:p>
            <a:pPr>
              <a:defRPr sz="3800"/>
            </a:pPr>
            <a:r>
              <a:rPr>
                <a:latin typeface="Montserrat Thin Bold"/>
                <a:ea typeface="Montserrat Thin Bold"/>
                <a:cs typeface="Montserrat Thin Bold"/>
                <a:sym typeface="Montserrat Thin Bold"/>
              </a:rPr>
              <a:t>CITTADINANZA</a:t>
            </a:r>
            <a:br/>
            <a:r>
              <a:t>Le persone possono partecipare attivamente all’alleanza trasformando il proprio amore per la zona in cui vivono in </a:t>
            </a:r>
            <a:r>
              <a:rPr>
                <a:latin typeface="Montserrat Thin Bold"/>
                <a:ea typeface="Montserrat Thin Bold"/>
                <a:cs typeface="Montserrat Thin Bold"/>
                <a:sym typeface="Montserrat Thin Bold"/>
              </a:rPr>
              <a:t>azioni per migliorarne la vita.</a:t>
            </a:r>
          </a:p>
        </p:txBody>
      </p:sp>
      <p:sp>
        <p:nvSpPr>
          <p:cNvPr id="648" name="IMPRESE Sono legate al territorio e conoscono i problemi delle nostre piazze e sanno come implementare le soluzioni più efficaci, innovative ed efficienti. Le maggiori sono già coinvolte nel programma,"/>
          <p:cNvSpPr txBox="1"/>
          <p:nvPr/>
        </p:nvSpPr>
        <p:spPr>
          <a:xfrm>
            <a:off x="12530498" y="5524500"/>
            <a:ext cx="5783676" cy="825601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/>
          <a:lstStyle/>
          <a:p>
            <a:pPr>
              <a:defRPr sz="3800"/>
            </a:pPr>
            <a:r>
              <a:rPr>
                <a:latin typeface="Montserrat Thin Bold"/>
                <a:ea typeface="Montserrat Thin Bold"/>
                <a:cs typeface="Montserrat Thin Bold"/>
                <a:sym typeface="Montserrat Thin Bold"/>
              </a:rPr>
              <a:t>IMPRESE</a:t>
            </a:r>
            <a:br/>
            <a:r>
              <a:t>Sono legate al territorio e conoscono i problemi delle nostre piazze e sanno come </a:t>
            </a:r>
            <a:r>
              <a:rPr>
                <a:latin typeface="Montserrat Thin Bold"/>
                <a:ea typeface="Montserrat Thin Bold"/>
                <a:cs typeface="Montserrat Thin Bold"/>
                <a:sym typeface="Montserrat Thin Bold"/>
              </a:rPr>
              <a:t>implementare le soluzioni più efficaci, innovative ed efficienti</a:t>
            </a:r>
            <a:r>
              <a:t>.</a:t>
            </a:r>
            <a:br/>
            <a:r>
              <a:t>Le maggiori sono già coinvolte nel programma,</a:t>
            </a:r>
          </a:p>
        </p:txBody>
      </p:sp>
      <p:sp>
        <p:nvSpPr>
          <p:cNvPr id="649" name="ISTITUZIONI Banche e municipalità sono punto di contatto tra le persone e la burocrazia. Sono tra i protagonisti dell’alleanza perché “abitano” i territori dove i problemi sono più visibili."/>
          <p:cNvSpPr txBox="1"/>
          <p:nvPr/>
        </p:nvSpPr>
        <p:spPr>
          <a:xfrm>
            <a:off x="18446450" y="5524500"/>
            <a:ext cx="5645456" cy="825601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/>
          <a:lstStyle/>
          <a:p>
            <a:pPr>
              <a:defRPr sz="3800"/>
            </a:pPr>
            <a:r>
              <a:rPr>
                <a:latin typeface="Montserrat Thin Bold"/>
                <a:ea typeface="Montserrat Thin Bold"/>
                <a:cs typeface="Montserrat Thin Bold"/>
                <a:sym typeface="Montserrat Thin Bold"/>
              </a:rPr>
              <a:t>ISTITUZIONI</a:t>
            </a:r>
            <a:br/>
            <a:r>
              <a:t>Banche e municipalità sono punto di contatto tra le persone e la burocrazia. Sono tra i protagonisti dell’alleanza perché </a:t>
            </a:r>
            <a:r>
              <a:rPr>
                <a:latin typeface="Montserrat Thin Bold"/>
                <a:ea typeface="Montserrat Thin Bold"/>
                <a:cs typeface="Montserrat Thin Bold"/>
                <a:sym typeface="Montserrat Thin Bold"/>
              </a:rPr>
              <a:t>“abitano” i territori dove i problemi sono più visibili.</a:t>
            </a:r>
          </a:p>
        </p:txBody>
      </p:sp>
      <p:pic>
        <p:nvPicPr>
          <p:cNvPr id="650" name="filmato-incollato.png" descr="filmato-incollato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46158" y="3869645"/>
            <a:ext cx="1506280" cy="1506280"/>
          </a:xfrm>
          <a:prstGeom prst="rect">
            <a:avLst/>
          </a:prstGeom>
          <a:ln w="12700">
            <a:miter lim="400000"/>
          </a:ln>
        </p:spPr>
      </p:pic>
      <p:pic>
        <p:nvPicPr>
          <p:cNvPr id="651" name="filmato-incollato.png" descr="filmato-incollato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517416" y="3606800"/>
            <a:ext cx="1843309" cy="1843309"/>
          </a:xfrm>
          <a:prstGeom prst="rect">
            <a:avLst/>
          </a:prstGeom>
          <a:ln w="12700">
            <a:miter lim="400000"/>
          </a:ln>
        </p:spPr>
      </p:pic>
      <p:pic>
        <p:nvPicPr>
          <p:cNvPr id="652" name="filmato-incollato.png" descr="filmato-incollato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8446450" y="3751931"/>
            <a:ext cx="1843309" cy="1843309"/>
          </a:xfrm>
          <a:prstGeom prst="rect">
            <a:avLst/>
          </a:prstGeom>
          <a:ln w="12700">
            <a:miter lim="400000"/>
          </a:ln>
        </p:spPr>
      </p:pic>
      <p:pic>
        <p:nvPicPr>
          <p:cNvPr id="653" name="filmato-incollato.png" descr="filmato-incollato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374901" y="3869645"/>
            <a:ext cx="1506280" cy="150628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" name="Il professionista, il cuore del progetto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2145738">
              <a:defRPr sz="7480" spc="-149"/>
            </a:lvl1pPr>
          </a:lstStyle>
          <a:p>
            <a:r>
              <a:t>Il professionista, il cuore del progetto</a:t>
            </a:r>
          </a:p>
        </p:txBody>
      </p:sp>
      <p:sp>
        <p:nvSpPr>
          <p:cNvPr id="656" name="Insieme per cambiare"/>
          <p:cNvSpPr txBox="1">
            <a:spLocks noGrp="1"/>
          </p:cNvSpPr>
          <p:nvPr>
            <p:ph type="body" idx="2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Insieme per cambiare</a:t>
            </a:r>
          </a:p>
        </p:txBody>
      </p:sp>
      <p:sp>
        <p:nvSpPr>
          <p:cNvPr id="657" name="Siete la chiave fondamentale per il successo dell’intero processo, per amministratori, imprese e sistema finanziario, e siete trasversali a tutte le realtà.…"/>
          <p:cNvSpPr txBox="1">
            <a:spLocks noGrp="1"/>
          </p:cNvSpPr>
          <p:nvPr>
            <p:ph type="body" sz="half" idx="1"/>
          </p:nvPr>
        </p:nvSpPr>
        <p:spPr>
          <a:xfrm>
            <a:off x="1206500" y="4254499"/>
            <a:ext cx="10018249" cy="8256012"/>
          </a:xfrm>
          <a:prstGeom prst="rect">
            <a:avLst/>
          </a:prstGeom>
        </p:spPr>
        <p:txBody>
          <a:bodyPr/>
          <a:lstStyle/>
          <a:p>
            <a:pPr defTabSz="1828800">
              <a:spcBef>
                <a:spcPts val="2000"/>
              </a:spcBef>
              <a:defRPr sz="5600">
                <a:latin typeface="+mn-lt"/>
                <a:ea typeface="+mn-ea"/>
                <a:cs typeface="+mn-cs"/>
                <a:sym typeface="Montserrat Bold"/>
              </a:defRPr>
            </a:pPr>
            <a:r>
              <a:t>Siete la chiave fondamentale per il successo dell’intero processo, </a:t>
            </a:r>
            <a:r>
              <a:rPr>
                <a:latin typeface="Montserrat Regular"/>
                <a:ea typeface="Montserrat Regular"/>
                <a:cs typeface="Montserrat Regular"/>
                <a:sym typeface="Montserrat Regular"/>
              </a:rPr>
              <a:t>per amministratori, imprese e sistema finanziario, e siete trasversali a tutte le realtà.</a:t>
            </a:r>
          </a:p>
          <a:p>
            <a:pPr defTabSz="1828800">
              <a:spcBef>
                <a:spcPts val="2000"/>
              </a:spcBef>
              <a:defRPr sz="5600"/>
            </a:pPr>
            <a:r>
              <a:t>Attraverso il </a:t>
            </a:r>
            <a:r>
              <a:rPr>
                <a:latin typeface="+mn-lt"/>
                <a:ea typeface="+mn-ea"/>
                <a:cs typeface="+mn-cs"/>
                <a:sym typeface="Montserrat Bold"/>
              </a:rPr>
              <a:t>portale HappyWay </a:t>
            </a:r>
            <a:r>
              <a:t>vi assistiamo,</a:t>
            </a:r>
            <a:br/>
            <a:r>
              <a:t>formiamo e guidiamo.</a:t>
            </a:r>
          </a:p>
        </p:txBody>
      </p:sp>
      <p:sp>
        <p:nvSpPr>
          <p:cNvPr id="658" name="Il contenuto di questa presentazione è riservato. Non distribuire questa presentazione, o parte di essa, senza l'esplicito consenso di Harley&amp;Dikkinson. Grazie per la vostra collaborazione."/>
          <p:cNvSpPr txBox="1"/>
          <p:nvPr/>
        </p:nvSpPr>
        <p:spPr>
          <a:xfrm rot="16200000">
            <a:off x="-6267368" y="6662611"/>
            <a:ext cx="13103547" cy="24943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>
            <a:lvl1pPr algn="ctr">
              <a:lnSpc>
                <a:spcPct val="100000"/>
              </a:lnSpc>
              <a:spcBef>
                <a:spcPts val="0"/>
              </a:spcBef>
              <a:defRPr sz="1100">
                <a:solidFill>
                  <a:srgbClr val="5E5E5E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Il contenuto di questa presentazione è riservato. Non distribuire questa presentazione, o parte di essa, senza l'esplicito consenso di Harley&amp;Dikkinson. Grazie per la vostra collaborazione.</a:t>
            </a:r>
          </a:p>
        </p:txBody>
      </p:sp>
      <p:sp>
        <p:nvSpPr>
          <p:cNvPr id="659" name="Rettangolo"/>
          <p:cNvSpPr/>
          <p:nvPr/>
        </p:nvSpPr>
        <p:spPr>
          <a:xfrm>
            <a:off x="0" y="0"/>
            <a:ext cx="8128000" cy="127000"/>
          </a:xfrm>
          <a:prstGeom prst="rect">
            <a:avLst/>
          </a:prstGeom>
          <a:solidFill>
            <a:srgbClr val="CB2C34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sp>
        <p:nvSpPr>
          <p:cNvPr id="660" name="Rettangolo"/>
          <p:cNvSpPr/>
          <p:nvPr/>
        </p:nvSpPr>
        <p:spPr>
          <a:xfrm>
            <a:off x="8128000" y="0"/>
            <a:ext cx="8128000" cy="127000"/>
          </a:xfrm>
          <a:prstGeom prst="rect">
            <a:avLst/>
          </a:prstGeom>
          <a:solidFill>
            <a:srgbClr val="223868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sp>
        <p:nvSpPr>
          <p:cNvPr id="661" name="Rettangolo"/>
          <p:cNvSpPr/>
          <p:nvPr/>
        </p:nvSpPr>
        <p:spPr>
          <a:xfrm>
            <a:off x="16255227" y="0"/>
            <a:ext cx="8128001" cy="127000"/>
          </a:xfrm>
          <a:prstGeom prst="rect">
            <a:avLst/>
          </a:prstGeom>
          <a:solidFill>
            <a:srgbClr val="F4C543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pic>
        <p:nvPicPr>
          <p:cNvPr id="662" name="Harley&amp;Dikkinson_logo-positivo.png" descr="Harley&amp;Dikkinson_logo-positivo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86687" y="12472886"/>
            <a:ext cx="3114589" cy="732401"/>
          </a:xfrm>
          <a:prstGeom prst="rect">
            <a:avLst/>
          </a:prstGeom>
          <a:ln w="12700">
            <a:miter lim="400000"/>
          </a:ln>
        </p:spPr>
      </p:pic>
      <p:pic>
        <p:nvPicPr>
          <p:cNvPr id="663" name="Centopiazze_logo-positivo.png" descr="Centopiazze_logo-positivo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535050" y="1332560"/>
            <a:ext cx="2963863" cy="1054043"/>
          </a:xfrm>
          <a:prstGeom prst="rect">
            <a:avLst/>
          </a:prstGeom>
          <a:ln w="12700">
            <a:miter lim="400000"/>
          </a:ln>
        </p:spPr>
      </p:pic>
      <p:grpSp>
        <p:nvGrpSpPr>
          <p:cNvPr id="666" name="Raggruppa"/>
          <p:cNvGrpSpPr/>
          <p:nvPr/>
        </p:nvGrpSpPr>
        <p:grpSpPr>
          <a:xfrm>
            <a:off x="16167704" y="6650490"/>
            <a:ext cx="2357230" cy="2357229"/>
            <a:chOff x="0" y="0"/>
            <a:chExt cx="2357228" cy="2357228"/>
          </a:xfrm>
        </p:grpSpPr>
        <p:sp>
          <p:nvSpPr>
            <p:cNvPr id="664" name="Cerchio"/>
            <p:cNvSpPr/>
            <p:nvPr/>
          </p:nvSpPr>
          <p:spPr>
            <a:xfrm>
              <a:off x="-1" y="0"/>
              <a:ext cx="2357230" cy="2357229"/>
            </a:xfrm>
            <a:prstGeom prst="ellipse">
              <a:avLst/>
            </a:prstGeom>
            <a:solidFill>
              <a:srgbClr val="FFFFFF"/>
            </a:solidFill>
            <a:ln w="254000" cap="flat">
              <a:solidFill>
                <a:srgbClr val="000000"/>
              </a:solidFill>
              <a:prstDash val="solid"/>
              <a:miter lim="400000"/>
            </a:ln>
            <a:effectLst/>
          </p:spPr>
          <p:txBody>
            <a:bodyPr wrap="square" lIns="91439" tIns="91439" rIns="91439" bIns="91439" numCol="1" anchor="ctr">
              <a:noAutofit/>
            </a:bodyPr>
            <a:lstStyle/>
            <a:p>
              <a:pPr algn="ctr" defTabSz="825459">
                <a:lnSpc>
                  <a:spcPct val="100000"/>
                </a:lnSpc>
                <a:spcBef>
                  <a:spcPts val="0"/>
                </a:spcBef>
                <a:defRPr sz="3200">
                  <a:solidFill>
                    <a:srgbClr val="FFFFFF"/>
                  </a:solidFill>
                  <a:latin typeface="Montserrat Medium"/>
                  <a:ea typeface="Montserrat Medium"/>
                  <a:cs typeface="Montserrat Medium"/>
                  <a:sym typeface="Montserrat Medium"/>
                </a:defRPr>
              </a:pPr>
              <a:endParaRPr/>
            </a:p>
          </p:txBody>
        </p:sp>
        <p:pic>
          <p:nvPicPr>
            <p:cNvPr id="665" name="filmato-incollato.png" descr="filmato-incollato.png"/>
            <p:cNvPicPr>
              <a:picLocks noChangeAspect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>
            <a:xfrm>
              <a:off x="441030" y="441031"/>
              <a:ext cx="1475166" cy="1475165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  <p:grpSp>
        <p:nvGrpSpPr>
          <p:cNvPr id="669" name="Professionisti"/>
          <p:cNvGrpSpPr/>
          <p:nvPr/>
        </p:nvGrpSpPr>
        <p:grpSpPr>
          <a:xfrm>
            <a:off x="14815610" y="8736820"/>
            <a:ext cx="5061417" cy="881378"/>
            <a:chOff x="0" y="0"/>
            <a:chExt cx="5061415" cy="881377"/>
          </a:xfrm>
        </p:grpSpPr>
        <p:sp>
          <p:nvSpPr>
            <p:cNvPr id="667" name="Rettangolo arrotondato"/>
            <p:cNvSpPr/>
            <p:nvPr/>
          </p:nvSpPr>
          <p:spPr>
            <a:xfrm>
              <a:off x="0" y="0"/>
              <a:ext cx="5061416" cy="881378"/>
            </a:xfrm>
            <a:prstGeom prst="roundRect">
              <a:avLst>
                <a:gd name="adj" fmla="val 50000"/>
              </a:avLst>
            </a:prstGeom>
            <a:solidFill>
              <a:srgbClr val="FFC000"/>
            </a:solidFill>
            <a:ln w="12700" cap="flat">
              <a:noFill/>
              <a:miter lim="400000"/>
            </a:ln>
            <a:effectLst/>
          </p:spPr>
          <p:txBody>
            <a:bodyPr wrap="square" lIns="91439" tIns="91439" rIns="91439" bIns="91439" numCol="1" anchor="ctr">
              <a:noAutofit/>
            </a:bodyPr>
            <a:lstStyle/>
            <a:p>
              <a:pPr algn="ctr" defTabSz="4876675">
                <a:spcBef>
                  <a:spcPts val="9000"/>
                </a:spcBef>
                <a:defRPr sz="4000">
                  <a:latin typeface="+mn-lt"/>
                  <a:ea typeface="+mn-ea"/>
                  <a:cs typeface="+mn-cs"/>
                  <a:sym typeface="Montserrat Bold"/>
                </a:defRPr>
              </a:pPr>
              <a:endParaRPr/>
            </a:p>
          </p:txBody>
        </p:sp>
        <p:sp>
          <p:nvSpPr>
            <p:cNvPr id="668" name="Professionista H&amp;D"/>
            <p:cNvSpPr txBox="1"/>
            <p:nvPr/>
          </p:nvSpPr>
          <p:spPr>
            <a:xfrm>
              <a:off x="129073" y="99006"/>
              <a:ext cx="4803270" cy="683366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="http://schemas.openxmlformats.org/officeDocument/2006/math" xmlns:a14="http://schemas.microsoft.com/office/drawing/2010/main" xmlns:ma14="http://schemas.microsoft.com/office/mac/drawingml/2011/main" val="1"/>
              </a:ext>
            </a:extLst>
          </p:spPr>
          <p:txBody>
            <a:bodyPr wrap="square" lIns="101600" tIns="101600" rIns="101600" bIns="101600" numCol="1" anchor="ctr">
              <a:noAutofit/>
            </a:bodyPr>
            <a:lstStyle/>
            <a:p>
              <a:pPr algn="ctr" defTabSz="4876675">
                <a:spcBef>
                  <a:spcPts val="9000"/>
                </a:spcBef>
                <a:defRPr sz="3400">
                  <a:latin typeface="+mn-lt"/>
                  <a:ea typeface="+mn-ea"/>
                  <a:cs typeface="+mn-cs"/>
                  <a:sym typeface="Montserrat Bold"/>
                </a:defRPr>
              </a:pPr>
              <a:r>
                <a:t>Professionista H&amp;D</a:t>
              </a:r>
            </a:p>
          </p:txBody>
        </p:sp>
      </p:grpSp>
      <p:grpSp>
        <p:nvGrpSpPr>
          <p:cNvPr id="672" name="Raggruppa"/>
          <p:cNvGrpSpPr/>
          <p:nvPr/>
        </p:nvGrpSpPr>
        <p:grpSpPr>
          <a:xfrm>
            <a:off x="12535873" y="8882804"/>
            <a:ext cx="2357230" cy="2357229"/>
            <a:chOff x="0" y="0"/>
            <a:chExt cx="2357228" cy="2357228"/>
          </a:xfrm>
        </p:grpSpPr>
        <p:sp>
          <p:nvSpPr>
            <p:cNvPr id="670" name="Cerchio"/>
            <p:cNvSpPr/>
            <p:nvPr/>
          </p:nvSpPr>
          <p:spPr>
            <a:xfrm>
              <a:off x="-1" y="0"/>
              <a:ext cx="2357230" cy="2357229"/>
            </a:xfrm>
            <a:prstGeom prst="ellipse">
              <a:avLst/>
            </a:prstGeom>
            <a:solidFill>
              <a:srgbClr val="FFFFFF"/>
            </a:solidFill>
            <a:ln w="254000" cap="flat">
              <a:solidFill>
                <a:srgbClr val="000000"/>
              </a:solidFill>
              <a:prstDash val="solid"/>
              <a:miter lim="400000"/>
            </a:ln>
            <a:effectLst/>
          </p:spPr>
          <p:txBody>
            <a:bodyPr wrap="square" lIns="91439" tIns="91439" rIns="91439" bIns="91439" numCol="1" anchor="ctr">
              <a:noAutofit/>
            </a:bodyPr>
            <a:lstStyle/>
            <a:p>
              <a:pPr algn="ctr" defTabSz="825459">
                <a:lnSpc>
                  <a:spcPct val="100000"/>
                </a:lnSpc>
                <a:spcBef>
                  <a:spcPts val="0"/>
                </a:spcBef>
                <a:defRPr sz="3200">
                  <a:solidFill>
                    <a:srgbClr val="FFFFFF"/>
                  </a:solidFill>
                  <a:latin typeface="Montserrat Medium"/>
                  <a:ea typeface="Montserrat Medium"/>
                  <a:cs typeface="Montserrat Medium"/>
                  <a:sym typeface="Montserrat Medium"/>
                </a:defRPr>
              </a:pPr>
              <a:endParaRPr/>
            </a:p>
          </p:txBody>
        </p:sp>
        <p:pic>
          <p:nvPicPr>
            <p:cNvPr id="671" name="filmato-incollato.png" descr="filmato-incollato.png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446869" y="428010"/>
              <a:ext cx="1463492" cy="1463492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  <p:grpSp>
        <p:nvGrpSpPr>
          <p:cNvPr id="675" name="Raggruppa"/>
          <p:cNvGrpSpPr/>
          <p:nvPr/>
        </p:nvGrpSpPr>
        <p:grpSpPr>
          <a:xfrm>
            <a:off x="19723099" y="4940703"/>
            <a:ext cx="2357230" cy="2357229"/>
            <a:chOff x="0" y="0"/>
            <a:chExt cx="2357228" cy="2357228"/>
          </a:xfrm>
        </p:grpSpPr>
        <p:sp>
          <p:nvSpPr>
            <p:cNvPr id="673" name="Cerchio"/>
            <p:cNvSpPr/>
            <p:nvPr/>
          </p:nvSpPr>
          <p:spPr>
            <a:xfrm>
              <a:off x="-1" y="0"/>
              <a:ext cx="2357230" cy="2357229"/>
            </a:xfrm>
            <a:prstGeom prst="ellipse">
              <a:avLst/>
            </a:prstGeom>
            <a:solidFill>
              <a:srgbClr val="FFFFFF"/>
            </a:solidFill>
            <a:ln w="254000" cap="flat">
              <a:solidFill>
                <a:srgbClr val="000000"/>
              </a:solidFill>
              <a:prstDash val="solid"/>
              <a:miter lim="400000"/>
            </a:ln>
            <a:effectLst/>
          </p:spPr>
          <p:txBody>
            <a:bodyPr wrap="square" lIns="91439" tIns="91439" rIns="91439" bIns="91439" numCol="1" anchor="ctr">
              <a:noAutofit/>
            </a:bodyPr>
            <a:lstStyle/>
            <a:p>
              <a:pPr algn="ctr" defTabSz="825459">
                <a:lnSpc>
                  <a:spcPct val="100000"/>
                </a:lnSpc>
                <a:spcBef>
                  <a:spcPts val="0"/>
                </a:spcBef>
                <a:defRPr sz="3200">
                  <a:solidFill>
                    <a:srgbClr val="FFFFFF"/>
                  </a:solidFill>
                  <a:latin typeface="Montserrat Medium"/>
                  <a:ea typeface="Montserrat Medium"/>
                  <a:cs typeface="Montserrat Medium"/>
                  <a:sym typeface="Montserrat Medium"/>
                </a:defRPr>
              </a:pPr>
              <a:endParaRPr/>
            </a:p>
          </p:txBody>
        </p:sp>
        <p:pic>
          <p:nvPicPr>
            <p:cNvPr id="674" name="filmato-incollato.png" descr="filmato-incollato.png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350899" y="350932"/>
              <a:ext cx="1655377" cy="1655377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  <p:sp>
        <p:nvSpPr>
          <p:cNvPr id="676" name="Cerchio"/>
          <p:cNvSpPr/>
          <p:nvPr/>
        </p:nvSpPr>
        <p:spPr>
          <a:xfrm>
            <a:off x="19904137" y="8979986"/>
            <a:ext cx="2357229" cy="2357230"/>
          </a:xfrm>
          <a:prstGeom prst="ellipse">
            <a:avLst/>
          </a:prstGeom>
          <a:solidFill>
            <a:srgbClr val="FFFFFF"/>
          </a:solidFill>
          <a:ln w="254000">
            <a:solidFill>
              <a:srgbClr val="000000"/>
            </a:solidFill>
            <a:miter lim="400000"/>
          </a:ln>
        </p:spPr>
        <p:txBody>
          <a:bodyPr tIns="91439" bIns="91439" anchor="ctr"/>
          <a:lstStyle/>
          <a:p>
            <a:pPr algn="ctr" defTabSz="825459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Montserrat Medium"/>
                <a:ea typeface="Montserrat Medium"/>
                <a:cs typeface="Montserrat Medium"/>
                <a:sym typeface="Montserrat Medium"/>
              </a:defRPr>
            </a:pPr>
            <a:endParaRPr/>
          </a:p>
        </p:txBody>
      </p:sp>
      <p:pic>
        <p:nvPicPr>
          <p:cNvPr id="677" name="filmato-incollato.png" descr="filmato-incollato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0290659" y="9351411"/>
            <a:ext cx="1420015" cy="1420015"/>
          </a:xfrm>
          <a:prstGeom prst="rect">
            <a:avLst/>
          </a:prstGeom>
          <a:ln w="12700">
            <a:miter lim="400000"/>
          </a:ln>
        </p:spPr>
      </p:pic>
      <p:sp>
        <p:nvSpPr>
          <p:cNvPr id="678" name="Cerchio"/>
          <p:cNvSpPr/>
          <p:nvPr/>
        </p:nvSpPr>
        <p:spPr>
          <a:xfrm>
            <a:off x="12792905" y="5032402"/>
            <a:ext cx="2357230" cy="2357229"/>
          </a:xfrm>
          <a:prstGeom prst="ellipse">
            <a:avLst/>
          </a:prstGeom>
          <a:solidFill>
            <a:srgbClr val="FFFFFF"/>
          </a:solidFill>
          <a:ln w="254000">
            <a:solidFill>
              <a:srgbClr val="000000"/>
            </a:solidFill>
            <a:miter lim="400000"/>
          </a:ln>
        </p:spPr>
        <p:txBody>
          <a:bodyPr tIns="91439" bIns="91439" anchor="ctr"/>
          <a:lstStyle/>
          <a:p>
            <a:pPr algn="ctr" defTabSz="825459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Montserrat Medium"/>
                <a:ea typeface="Montserrat Medium"/>
                <a:cs typeface="Montserrat Medium"/>
                <a:sym typeface="Montserrat Medium"/>
              </a:defRPr>
            </a:pPr>
            <a:endParaRPr/>
          </a:p>
        </p:txBody>
      </p:sp>
      <p:pic>
        <p:nvPicPr>
          <p:cNvPr id="679" name="filmato-incollato.png" descr="filmato-incollato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3127426" y="5300908"/>
            <a:ext cx="1688186" cy="1688186"/>
          </a:xfrm>
          <a:prstGeom prst="rect">
            <a:avLst/>
          </a:prstGeom>
          <a:ln w="12700">
            <a:miter lim="400000"/>
          </a:ln>
        </p:spPr>
      </p:pic>
      <p:grpSp>
        <p:nvGrpSpPr>
          <p:cNvPr id="682" name="Imprese"/>
          <p:cNvGrpSpPr/>
          <p:nvPr/>
        </p:nvGrpSpPr>
        <p:grpSpPr>
          <a:xfrm>
            <a:off x="12420387" y="11086902"/>
            <a:ext cx="2481247" cy="642882"/>
            <a:chOff x="0" y="0"/>
            <a:chExt cx="2481245" cy="642881"/>
          </a:xfrm>
        </p:grpSpPr>
        <p:sp>
          <p:nvSpPr>
            <p:cNvPr id="680" name="Rettangolo arrotondato"/>
            <p:cNvSpPr/>
            <p:nvPr/>
          </p:nvSpPr>
          <p:spPr>
            <a:xfrm>
              <a:off x="0" y="0"/>
              <a:ext cx="2481246" cy="642882"/>
            </a:xfrm>
            <a:prstGeom prst="roundRect">
              <a:avLst>
                <a:gd name="adj" fmla="val 50000"/>
              </a:avLst>
            </a:prstGeom>
            <a:solidFill>
              <a:srgbClr val="0F9ED5"/>
            </a:solidFill>
            <a:ln w="12700" cap="flat">
              <a:noFill/>
              <a:miter lim="400000"/>
            </a:ln>
            <a:effectLst/>
          </p:spPr>
          <p:txBody>
            <a:bodyPr wrap="square" lIns="91439" tIns="91439" rIns="91439" bIns="91439" numCol="1" anchor="ctr">
              <a:noAutofit/>
            </a:bodyPr>
            <a:lstStyle/>
            <a:p>
              <a:pPr algn="ctr" defTabSz="1651000">
                <a:lnSpc>
                  <a:spcPct val="100000"/>
                </a:lnSpc>
                <a:spcBef>
                  <a:spcPts val="0"/>
                </a:spcBef>
                <a:defRPr sz="5200">
                  <a:latin typeface="Aptos"/>
                  <a:ea typeface="Aptos"/>
                  <a:cs typeface="Aptos"/>
                  <a:sym typeface="Aptos"/>
                </a:defRPr>
              </a:pPr>
              <a:endParaRPr/>
            </a:p>
          </p:txBody>
        </p:sp>
        <p:sp>
          <p:nvSpPr>
            <p:cNvPr id="681" name="Imprese"/>
            <p:cNvSpPr txBox="1"/>
            <p:nvPr/>
          </p:nvSpPr>
          <p:spPr>
            <a:xfrm>
              <a:off x="94146" y="79634"/>
              <a:ext cx="2292954" cy="483613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="http://schemas.openxmlformats.org/officeDocument/2006/math" xmlns:a14="http://schemas.microsoft.com/office/drawing/2010/main" xmlns:ma14="http://schemas.microsoft.com/office/mac/drawingml/2011/main" val="1"/>
              </a:ext>
            </a:extLst>
          </p:spPr>
          <p:txBody>
            <a:bodyPr wrap="square" lIns="50800" tIns="50800" rIns="50800" bIns="50800" numCol="1" anchor="ctr">
              <a:noAutofit/>
            </a:bodyPr>
            <a:lstStyle>
              <a:lvl1pPr algn="ctr" defTabSz="1651000">
                <a:lnSpc>
                  <a:spcPct val="100000"/>
                </a:lnSpc>
                <a:spcBef>
                  <a:spcPts val="0"/>
                </a:spcBef>
                <a:defRPr sz="2600" b="1">
                  <a:solidFill>
                    <a:srgbClr val="FFFFFF"/>
                  </a:solidFill>
                  <a:latin typeface="Aptos"/>
                  <a:ea typeface="Aptos"/>
                  <a:cs typeface="Aptos"/>
                  <a:sym typeface="Aptos"/>
                </a:defRPr>
              </a:lvl1pPr>
            </a:lstStyle>
            <a:p>
              <a:r>
                <a:t>Imprese</a:t>
              </a:r>
            </a:p>
          </p:txBody>
        </p:sp>
      </p:grpSp>
      <p:grpSp>
        <p:nvGrpSpPr>
          <p:cNvPr id="685" name="Condòmini"/>
          <p:cNvGrpSpPr/>
          <p:nvPr/>
        </p:nvGrpSpPr>
        <p:grpSpPr>
          <a:xfrm>
            <a:off x="19661065" y="7070315"/>
            <a:ext cx="2481246" cy="642882"/>
            <a:chOff x="0" y="0"/>
            <a:chExt cx="2481245" cy="642881"/>
          </a:xfrm>
        </p:grpSpPr>
        <p:sp>
          <p:nvSpPr>
            <p:cNvPr id="683" name="Rettangolo arrotondato"/>
            <p:cNvSpPr/>
            <p:nvPr/>
          </p:nvSpPr>
          <p:spPr>
            <a:xfrm>
              <a:off x="0" y="0"/>
              <a:ext cx="2481246" cy="642882"/>
            </a:xfrm>
            <a:prstGeom prst="roundRect">
              <a:avLst>
                <a:gd name="adj" fmla="val 50000"/>
              </a:avLst>
            </a:prstGeom>
            <a:solidFill>
              <a:srgbClr val="0F9ED5"/>
            </a:solidFill>
            <a:ln w="12700" cap="flat">
              <a:noFill/>
              <a:miter lim="400000"/>
            </a:ln>
            <a:effectLst/>
          </p:spPr>
          <p:txBody>
            <a:bodyPr wrap="square" lIns="91439" tIns="91439" rIns="91439" bIns="91439" numCol="1" anchor="ctr">
              <a:noAutofit/>
            </a:bodyPr>
            <a:lstStyle/>
            <a:p>
              <a:pPr algn="ctr" defTabSz="1651000">
                <a:lnSpc>
                  <a:spcPct val="100000"/>
                </a:lnSpc>
                <a:spcBef>
                  <a:spcPts val="0"/>
                </a:spcBef>
                <a:defRPr sz="3200" b="1">
                  <a:solidFill>
                    <a:srgbClr val="FFFFFF"/>
                  </a:solidFill>
                  <a:latin typeface="Aptos"/>
                  <a:ea typeface="Aptos"/>
                  <a:cs typeface="Aptos"/>
                  <a:sym typeface="Aptos"/>
                </a:defRPr>
              </a:pPr>
              <a:endParaRPr/>
            </a:p>
          </p:txBody>
        </p:sp>
        <p:sp>
          <p:nvSpPr>
            <p:cNvPr id="684" name="Condòmini"/>
            <p:cNvSpPr txBox="1"/>
            <p:nvPr/>
          </p:nvSpPr>
          <p:spPr>
            <a:xfrm>
              <a:off x="94146" y="79634"/>
              <a:ext cx="2292954" cy="483613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="http://schemas.openxmlformats.org/officeDocument/2006/math" xmlns:a14="http://schemas.microsoft.com/office/drawing/2010/main" xmlns:ma14="http://schemas.microsoft.com/office/mac/drawingml/2011/main" val="1"/>
              </a:ext>
            </a:extLst>
          </p:spPr>
          <p:txBody>
            <a:bodyPr wrap="square" lIns="50800" tIns="50800" rIns="50800" bIns="50800" numCol="1" anchor="ctr">
              <a:noAutofit/>
            </a:bodyPr>
            <a:lstStyle>
              <a:lvl1pPr algn="ctr" defTabSz="1651000">
                <a:lnSpc>
                  <a:spcPct val="100000"/>
                </a:lnSpc>
                <a:spcBef>
                  <a:spcPts val="0"/>
                </a:spcBef>
                <a:defRPr sz="2600" b="1">
                  <a:solidFill>
                    <a:srgbClr val="FFFFFF"/>
                  </a:solidFill>
                  <a:latin typeface="Aptos"/>
                  <a:ea typeface="Aptos"/>
                  <a:cs typeface="Aptos"/>
                  <a:sym typeface="Aptos"/>
                </a:defRPr>
              </a:lvl1pPr>
            </a:lstStyle>
            <a:p>
              <a:r>
                <a:t>Condòmini</a:t>
              </a:r>
            </a:p>
          </p:txBody>
        </p:sp>
      </p:grpSp>
      <p:grpSp>
        <p:nvGrpSpPr>
          <p:cNvPr id="688" name="Industrie"/>
          <p:cNvGrpSpPr/>
          <p:nvPr/>
        </p:nvGrpSpPr>
        <p:grpSpPr>
          <a:xfrm>
            <a:off x="19842126" y="11337214"/>
            <a:ext cx="2481247" cy="642882"/>
            <a:chOff x="0" y="0"/>
            <a:chExt cx="2481245" cy="642881"/>
          </a:xfrm>
        </p:grpSpPr>
        <p:sp>
          <p:nvSpPr>
            <p:cNvPr id="686" name="Rettangolo arrotondato"/>
            <p:cNvSpPr/>
            <p:nvPr/>
          </p:nvSpPr>
          <p:spPr>
            <a:xfrm>
              <a:off x="0" y="0"/>
              <a:ext cx="2481246" cy="642882"/>
            </a:xfrm>
            <a:prstGeom prst="roundRect">
              <a:avLst>
                <a:gd name="adj" fmla="val 50000"/>
              </a:avLst>
            </a:prstGeom>
            <a:solidFill>
              <a:srgbClr val="0F9ED5"/>
            </a:solidFill>
            <a:ln w="12700" cap="flat">
              <a:noFill/>
              <a:miter lim="400000"/>
            </a:ln>
            <a:effectLst/>
          </p:spPr>
          <p:txBody>
            <a:bodyPr wrap="square" lIns="91439" tIns="91439" rIns="91439" bIns="91439" numCol="1" anchor="ctr">
              <a:noAutofit/>
            </a:bodyPr>
            <a:lstStyle/>
            <a:p>
              <a:pPr algn="ctr" defTabSz="1651000">
                <a:lnSpc>
                  <a:spcPct val="100000"/>
                </a:lnSpc>
                <a:spcBef>
                  <a:spcPts val="0"/>
                </a:spcBef>
                <a:defRPr sz="5200">
                  <a:latin typeface="Aptos"/>
                  <a:ea typeface="Aptos"/>
                  <a:cs typeface="Aptos"/>
                  <a:sym typeface="Aptos"/>
                </a:defRPr>
              </a:pPr>
              <a:endParaRPr/>
            </a:p>
          </p:txBody>
        </p:sp>
        <p:sp>
          <p:nvSpPr>
            <p:cNvPr id="687" name="Industrie"/>
            <p:cNvSpPr txBox="1"/>
            <p:nvPr/>
          </p:nvSpPr>
          <p:spPr>
            <a:xfrm>
              <a:off x="94146" y="79634"/>
              <a:ext cx="2292954" cy="483613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="http://schemas.openxmlformats.org/officeDocument/2006/math" xmlns:a14="http://schemas.microsoft.com/office/drawing/2010/main" xmlns:ma14="http://schemas.microsoft.com/office/mac/drawingml/2011/main" val="1"/>
              </a:ext>
            </a:extLst>
          </p:spPr>
          <p:txBody>
            <a:bodyPr wrap="square" lIns="50800" tIns="50800" rIns="50800" bIns="50800" numCol="1" anchor="ctr">
              <a:noAutofit/>
            </a:bodyPr>
            <a:lstStyle>
              <a:lvl1pPr algn="ctr" defTabSz="1651000">
                <a:lnSpc>
                  <a:spcPct val="100000"/>
                </a:lnSpc>
                <a:spcBef>
                  <a:spcPts val="0"/>
                </a:spcBef>
                <a:defRPr sz="2600" b="1">
                  <a:solidFill>
                    <a:srgbClr val="FFFFFF"/>
                  </a:solidFill>
                  <a:latin typeface="Aptos"/>
                  <a:ea typeface="Aptos"/>
                  <a:cs typeface="Aptos"/>
                  <a:sym typeface="Aptos"/>
                </a:defRPr>
              </a:lvl1pPr>
            </a:lstStyle>
            <a:p>
              <a:r>
                <a:t>Industrie</a:t>
              </a:r>
            </a:p>
          </p:txBody>
        </p:sp>
      </p:grpSp>
      <p:grpSp>
        <p:nvGrpSpPr>
          <p:cNvPr id="691" name="Amministratori"/>
          <p:cNvGrpSpPr/>
          <p:nvPr/>
        </p:nvGrpSpPr>
        <p:grpSpPr>
          <a:xfrm>
            <a:off x="12585203" y="7077100"/>
            <a:ext cx="2772633" cy="642882"/>
            <a:chOff x="0" y="0"/>
            <a:chExt cx="2772631" cy="642881"/>
          </a:xfrm>
        </p:grpSpPr>
        <p:sp>
          <p:nvSpPr>
            <p:cNvPr id="689" name="Rettangolo arrotondato"/>
            <p:cNvSpPr/>
            <p:nvPr/>
          </p:nvSpPr>
          <p:spPr>
            <a:xfrm>
              <a:off x="0" y="0"/>
              <a:ext cx="2772632" cy="642882"/>
            </a:xfrm>
            <a:prstGeom prst="roundRect">
              <a:avLst>
                <a:gd name="adj" fmla="val 50000"/>
              </a:avLst>
            </a:prstGeom>
            <a:solidFill>
              <a:srgbClr val="0F9ED5"/>
            </a:solidFill>
            <a:ln w="12700" cap="flat">
              <a:noFill/>
              <a:miter lim="400000"/>
            </a:ln>
            <a:effectLst/>
          </p:spPr>
          <p:txBody>
            <a:bodyPr wrap="square" lIns="91439" tIns="91439" rIns="91439" bIns="91439" numCol="1" anchor="ctr">
              <a:noAutofit/>
            </a:bodyPr>
            <a:lstStyle/>
            <a:p>
              <a:pPr algn="ctr" defTabSz="1651000">
                <a:lnSpc>
                  <a:spcPct val="100000"/>
                </a:lnSpc>
                <a:spcBef>
                  <a:spcPts val="0"/>
                </a:spcBef>
                <a:defRPr sz="3200" b="1">
                  <a:solidFill>
                    <a:srgbClr val="FFFFFF"/>
                  </a:solidFill>
                  <a:latin typeface="Aptos"/>
                  <a:ea typeface="Aptos"/>
                  <a:cs typeface="Aptos"/>
                  <a:sym typeface="Aptos"/>
                </a:defRPr>
              </a:pPr>
              <a:endParaRPr/>
            </a:p>
          </p:txBody>
        </p:sp>
        <p:sp>
          <p:nvSpPr>
            <p:cNvPr id="690" name="Amministratori"/>
            <p:cNvSpPr txBox="1"/>
            <p:nvPr/>
          </p:nvSpPr>
          <p:spPr>
            <a:xfrm>
              <a:off x="94146" y="79634"/>
              <a:ext cx="2584340" cy="483613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="http://schemas.openxmlformats.org/officeDocument/2006/math" xmlns:a14="http://schemas.microsoft.com/office/drawing/2010/main" xmlns:ma14="http://schemas.microsoft.com/office/mac/drawingml/2011/main" val="1"/>
              </a:ext>
            </a:extLst>
          </p:spPr>
          <p:txBody>
            <a:bodyPr wrap="square" lIns="50800" tIns="50800" rIns="50800" bIns="50800" numCol="1" anchor="ctr">
              <a:noAutofit/>
            </a:bodyPr>
            <a:lstStyle>
              <a:lvl1pPr algn="ctr" defTabSz="1651000">
                <a:lnSpc>
                  <a:spcPct val="100000"/>
                </a:lnSpc>
                <a:spcBef>
                  <a:spcPts val="0"/>
                </a:spcBef>
                <a:defRPr sz="2600" b="1">
                  <a:solidFill>
                    <a:srgbClr val="FFFFFF"/>
                  </a:solidFill>
                  <a:latin typeface="Aptos"/>
                  <a:ea typeface="Aptos"/>
                  <a:cs typeface="Aptos"/>
                  <a:sym typeface="Aptos"/>
                </a:defRPr>
              </a:lvl1pPr>
            </a:lstStyle>
            <a:p>
              <a:r>
                <a:t>Amministratori</a:t>
              </a:r>
            </a:p>
          </p:txBody>
        </p:sp>
      </p:grpSp>
      <p:sp>
        <p:nvSpPr>
          <p:cNvPr id="692" name="Cerchio"/>
          <p:cNvSpPr/>
          <p:nvPr/>
        </p:nvSpPr>
        <p:spPr>
          <a:xfrm>
            <a:off x="16072879" y="3056718"/>
            <a:ext cx="2357229" cy="2357230"/>
          </a:xfrm>
          <a:prstGeom prst="ellipse">
            <a:avLst/>
          </a:prstGeom>
          <a:solidFill>
            <a:srgbClr val="FFFFFF"/>
          </a:solidFill>
          <a:ln w="254000">
            <a:solidFill>
              <a:srgbClr val="000000"/>
            </a:solidFill>
            <a:miter lim="400000"/>
          </a:ln>
        </p:spPr>
        <p:txBody>
          <a:bodyPr tIns="91439" bIns="91439" anchor="ctr"/>
          <a:lstStyle/>
          <a:p>
            <a:pPr algn="ctr" defTabSz="825459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Montserrat Medium"/>
                <a:ea typeface="Montserrat Medium"/>
                <a:cs typeface="Montserrat Medium"/>
                <a:sym typeface="Montserrat Medium"/>
              </a:defRPr>
            </a:pPr>
            <a:endParaRPr/>
          </a:p>
        </p:txBody>
      </p:sp>
      <p:grpSp>
        <p:nvGrpSpPr>
          <p:cNvPr id="695" name="Condòmini"/>
          <p:cNvGrpSpPr/>
          <p:nvPr/>
        </p:nvGrpSpPr>
        <p:grpSpPr>
          <a:xfrm>
            <a:off x="16010844" y="5186331"/>
            <a:ext cx="2481247" cy="642882"/>
            <a:chOff x="0" y="0"/>
            <a:chExt cx="2481245" cy="642881"/>
          </a:xfrm>
        </p:grpSpPr>
        <p:sp>
          <p:nvSpPr>
            <p:cNvPr id="693" name="Rettangolo arrotondato"/>
            <p:cNvSpPr/>
            <p:nvPr/>
          </p:nvSpPr>
          <p:spPr>
            <a:xfrm>
              <a:off x="0" y="0"/>
              <a:ext cx="2481246" cy="642882"/>
            </a:xfrm>
            <a:prstGeom prst="roundRect">
              <a:avLst>
                <a:gd name="adj" fmla="val 50000"/>
              </a:avLst>
            </a:prstGeom>
            <a:solidFill>
              <a:srgbClr val="0F9ED5"/>
            </a:solidFill>
            <a:ln w="12700" cap="flat">
              <a:noFill/>
              <a:miter lim="400000"/>
            </a:ln>
            <a:effectLst/>
          </p:spPr>
          <p:txBody>
            <a:bodyPr wrap="square" lIns="91439" tIns="91439" rIns="91439" bIns="91439" numCol="1" anchor="ctr">
              <a:noAutofit/>
            </a:bodyPr>
            <a:lstStyle/>
            <a:p>
              <a:pPr algn="ctr" defTabSz="1651000">
                <a:lnSpc>
                  <a:spcPct val="100000"/>
                </a:lnSpc>
                <a:spcBef>
                  <a:spcPts val="0"/>
                </a:spcBef>
                <a:defRPr sz="3200" b="1">
                  <a:solidFill>
                    <a:srgbClr val="FFFFFF"/>
                  </a:solidFill>
                  <a:latin typeface="Aptos"/>
                  <a:ea typeface="Aptos"/>
                  <a:cs typeface="Aptos"/>
                  <a:sym typeface="Aptos"/>
                </a:defRPr>
              </a:pPr>
              <a:endParaRPr/>
            </a:p>
          </p:txBody>
        </p:sp>
        <p:sp>
          <p:nvSpPr>
            <p:cNvPr id="694" name="Banche"/>
            <p:cNvSpPr txBox="1"/>
            <p:nvPr/>
          </p:nvSpPr>
          <p:spPr>
            <a:xfrm>
              <a:off x="94146" y="79634"/>
              <a:ext cx="2292954" cy="483613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="http://schemas.openxmlformats.org/officeDocument/2006/math" xmlns:a14="http://schemas.microsoft.com/office/drawing/2010/main" xmlns:ma14="http://schemas.microsoft.com/office/mac/drawingml/2011/main" val="1"/>
              </a:ext>
            </a:extLst>
          </p:spPr>
          <p:txBody>
            <a:bodyPr wrap="square" lIns="50800" tIns="50800" rIns="50800" bIns="50800" numCol="1" anchor="ctr">
              <a:noAutofit/>
            </a:bodyPr>
            <a:lstStyle>
              <a:lvl1pPr algn="ctr" defTabSz="1651000">
                <a:lnSpc>
                  <a:spcPct val="100000"/>
                </a:lnSpc>
                <a:spcBef>
                  <a:spcPts val="0"/>
                </a:spcBef>
                <a:defRPr sz="2600" b="1">
                  <a:solidFill>
                    <a:srgbClr val="FFFFFF"/>
                  </a:solidFill>
                  <a:latin typeface="Aptos"/>
                  <a:ea typeface="Aptos"/>
                  <a:cs typeface="Aptos"/>
                  <a:sym typeface="Aptos"/>
                </a:defRPr>
              </a:lvl1pPr>
            </a:lstStyle>
            <a:p>
              <a:r>
                <a:t>Banche</a:t>
              </a:r>
            </a:p>
          </p:txBody>
        </p:sp>
      </p:grpSp>
      <p:sp>
        <p:nvSpPr>
          <p:cNvPr id="696" name="Cerchio"/>
          <p:cNvSpPr/>
          <p:nvPr/>
        </p:nvSpPr>
        <p:spPr>
          <a:xfrm>
            <a:off x="16224271" y="10289871"/>
            <a:ext cx="2357230" cy="2357230"/>
          </a:xfrm>
          <a:prstGeom prst="ellipse">
            <a:avLst/>
          </a:prstGeom>
          <a:solidFill>
            <a:srgbClr val="FFFFFF"/>
          </a:solidFill>
          <a:ln w="254000">
            <a:solidFill>
              <a:srgbClr val="000000"/>
            </a:solidFill>
            <a:miter lim="400000"/>
          </a:ln>
        </p:spPr>
        <p:txBody>
          <a:bodyPr tIns="91439" bIns="91439" anchor="ctr"/>
          <a:lstStyle/>
          <a:p>
            <a:pPr algn="ctr" defTabSz="825459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Montserrat Medium"/>
                <a:ea typeface="Montserrat Medium"/>
                <a:cs typeface="Montserrat Medium"/>
                <a:sym typeface="Montserrat Medium"/>
              </a:defRPr>
            </a:pPr>
            <a:endParaRPr/>
          </a:p>
        </p:txBody>
      </p:sp>
      <p:sp>
        <p:nvSpPr>
          <p:cNvPr id="697" name="Rettangolo arrotondato"/>
          <p:cNvSpPr/>
          <p:nvPr/>
        </p:nvSpPr>
        <p:spPr>
          <a:xfrm>
            <a:off x="16162236" y="12419485"/>
            <a:ext cx="2481247" cy="642882"/>
          </a:xfrm>
          <a:prstGeom prst="roundRect">
            <a:avLst>
              <a:gd name="adj" fmla="val 50000"/>
            </a:avLst>
          </a:prstGeom>
          <a:solidFill>
            <a:srgbClr val="0F9ED5"/>
          </a:solidFill>
          <a:ln w="12700">
            <a:miter lim="400000"/>
          </a:ln>
        </p:spPr>
        <p:txBody>
          <a:bodyPr tIns="91439" bIns="91439" anchor="ctr"/>
          <a:lstStyle/>
          <a:p>
            <a:pPr algn="ctr" defTabSz="1651000">
              <a:lnSpc>
                <a:spcPct val="100000"/>
              </a:lnSpc>
              <a:spcBef>
                <a:spcPts val="0"/>
              </a:spcBef>
              <a:defRPr sz="3200" b="1">
                <a:solidFill>
                  <a:srgbClr val="FFFFFF"/>
                </a:solidFill>
                <a:latin typeface="Aptos"/>
                <a:ea typeface="Aptos"/>
                <a:cs typeface="Aptos"/>
                <a:sym typeface="Aptos"/>
              </a:defRPr>
            </a:pPr>
            <a:endParaRPr/>
          </a:p>
        </p:txBody>
      </p:sp>
      <p:sp>
        <p:nvSpPr>
          <p:cNvPr id="698" name="Assicurazioni"/>
          <p:cNvSpPr txBox="1"/>
          <p:nvPr/>
        </p:nvSpPr>
        <p:spPr>
          <a:xfrm>
            <a:off x="16256382" y="12499120"/>
            <a:ext cx="2292955" cy="48361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 anchor="ctr"/>
          <a:lstStyle>
            <a:lvl1pPr algn="ctr" defTabSz="1651000">
              <a:lnSpc>
                <a:spcPct val="100000"/>
              </a:lnSpc>
              <a:spcBef>
                <a:spcPts val="0"/>
              </a:spcBef>
              <a:defRPr sz="2600" b="1">
                <a:solidFill>
                  <a:srgbClr val="FFFFFF"/>
                </a:solidFill>
                <a:latin typeface="Aptos"/>
                <a:ea typeface="Aptos"/>
                <a:cs typeface="Aptos"/>
                <a:sym typeface="Aptos"/>
              </a:defRPr>
            </a:lvl1pPr>
          </a:lstStyle>
          <a:p>
            <a:r>
              <a:t>Assicurazioni</a:t>
            </a:r>
          </a:p>
        </p:txBody>
      </p:sp>
      <p:pic>
        <p:nvPicPr>
          <p:cNvPr id="699" name="Immagine 33" descr="Immagine 33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6543655" y="3483890"/>
            <a:ext cx="1415625" cy="1415624"/>
          </a:xfrm>
          <a:prstGeom prst="rect">
            <a:avLst/>
          </a:prstGeom>
          <a:ln w="12700">
            <a:miter lim="400000"/>
          </a:ln>
        </p:spPr>
      </p:pic>
      <p:pic>
        <p:nvPicPr>
          <p:cNvPr id="700" name="Immagine 34" descr="Immagine 34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6786319" y="10850568"/>
            <a:ext cx="1233079" cy="1233079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2" name="Il contenuto di questa presentazione è riservato. Non distribuire questa presentazione, o parte di essa, senza l'esplicito consenso di Harley&amp;Dikkinson. Grazie per la vostra collaborazione."/>
          <p:cNvSpPr txBox="1"/>
          <p:nvPr/>
        </p:nvSpPr>
        <p:spPr>
          <a:xfrm rot="16200000">
            <a:off x="-6267368" y="6662611"/>
            <a:ext cx="13103547" cy="24943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>
            <a:lvl1pPr algn="ctr">
              <a:lnSpc>
                <a:spcPct val="100000"/>
              </a:lnSpc>
              <a:spcBef>
                <a:spcPts val="0"/>
              </a:spcBef>
              <a:defRPr sz="1100">
                <a:solidFill>
                  <a:srgbClr val="5E5E5E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Il contenuto di questa presentazione è riservato. Non distribuire questa presentazione, o parte di essa, senza l'esplicito consenso di Harley&amp;Dikkinson. Grazie per la vostra collaborazione.</a:t>
            </a:r>
          </a:p>
        </p:txBody>
      </p:sp>
      <p:sp>
        <p:nvSpPr>
          <p:cNvPr id="703" name="Rettangolo"/>
          <p:cNvSpPr/>
          <p:nvPr/>
        </p:nvSpPr>
        <p:spPr>
          <a:xfrm>
            <a:off x="0" y="0"/>
            <a:ext cx="8128000" cy="127000"/>
          </a:xfrm>
          <a:prstGeom prst="rect">
            <a:avLst/>
          </a:prstGeom>
          <a:solidFill>
            <a:srgbClr val="CB2C34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sp>
        <p:nvSpPr>
          <p:cNvPr id="704" name="Rettangolo"/>
          <p:cNvSpPr/>
          <p:nvPr/>
        </p:nvSpPr>
        <p:spPr>
          <a:xfrm>
            <a:off x="8128000" y="0"/>
            <a:ext cx="8128000" cy="127000"/>
          </a:xfrm>
          <a:prstGeom prst="rect">
            <a:avLst/>
          </a:prstGeom>
          <a:solidFill>
            <a:srgbClr val="223868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sp>
        <p:nvSpPr>
          <p:cNvPr id="705" name="Rettangolo"/>
          <p:cNvSpPr/>
          <p:nvPr/>
        </p:nvSpPr>
        <p:spPr>
          <a:xfrm>
            <a:off x="16255227" y="0"/>
            <a:ext cx="8128001" cy="127000"/>
          </a:xfrm>
          <a:prstGeom prst="rect">
            <a:avLst/>
          </a:prstGeom>
          <a:solidFill>
            <a:srgbClr val="F4C543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pic>
        <p:nvPicPr>
          <p:cNvPr id="706" name="Harley&amp;Dikkinson_logo-positivo.png" descr="Harley&amp;Dikkinson_logo-positivo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586687" y="12472886"/>
            <a:ext cx="3114589" cy="732401"/>
          </a:xfrm>
          <a:prstGeom prst="rect">
            <a:avLst/>
          </a:prstGeom>
          <a:ln w="12700">
            <a:miter lim="400000"/>
          </a:ln>
        </p:spPr>
      </p:pic>
      <p:pic>
        <p:nvPicPr>
          <p:cNvPr id="707" name="Centopiazze_logo-positivo.png" descr="Centopiazze_logo-positivo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535050" y="1332560"/>
            <a:ext cx="2963863" cy="1054043"/>
          </a:xfrm>
          <a:prstGeom prst="rect">
            <a:avLst/>
          </a:prstGeom>
          <a:ln w="12700">
            <a:miter lim="400000"/>
          </a:ln>
        </p:spPr>
      </p:pic>
      <p:pic>
        <p:nvPicPr>
          <p:cNvPr id="708" name="Immagine 43" descr="Immagine 43"/>
          <p:cNvPicPr>
            <a:picLocks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-4467"/>
            <a:ext cx="24384000" cy="13716001"/>
          </a:xfrm>
          <a:prstGeom prst="rect">
            <a:avLst/>
          </a:prstGeom>
          <a:ln w="12700">
            <a:miter lim="400000"/>
          </a:ln>
        </p:spPr>
      </p:pic>
      <p:sp>
        <p:nvSpPr>
          <p:cNvPr id="709" name="Connettore diritto 63"/>
          <p:cNvSpPr/>
          <p:nvPr/>
        </p:nvSpPr>
        <p:spPr>
          <a:xfrm flipH="1">
            <a:off x="9403643" y="7496999"/>
            <a:ext cx="2239369" cy="4324057"/>
          </a:xfrm>
          <a:prstGeom prst="line">
            <a:avLst/>
          </a:prstGeom>
          <a:ln w="25400">
            <a:solidFill>
              <a:srgbClr val="000000"/>
            </a:solidFill>
            <a:miter/>
          </a:ln>
        </p:spPr>
        <p:txBody>
          <a:bodyPr tIns="91439" bIns="91439"/>
          <a:lstStyle/>
          <a:p>
            <a:pPr defTabSz="1828800">
              <a:lnSpc>
                <a:spcPct val="100000"/>
              </a:lnSpc>
              <a:spcBef>
                <a:spcPts val="0"/>
              </a:spcBef>
              <a:defRPr sz="3600">
                <a:latin typeface="Aptos"/>
                <a:ea typeface="Aptos"/>
                <a:cs typeface="Aptos"/>
                <a:sym typeface="Aptos"/>
              </a:defRPr>
            </a:pPr>
            <a:endParaRPr/>
          </a:p>
        </p:txBody>
      </p:sp>
      <p:sp>
        <p:nvSpPr>
          <p:cNvPr id="710" name="Connettore diritto 65"/>
          <p:cNvSpPr/>
          <p:nvPr/>
        </p:nvSpPr>
        <p:spPr>
          <a:xfrm>
            <a:off x="12097772" y="7424791"/>
            <a:ext cx="1912829" cy="4706133"/>
          </a:xfrm>
          <a:prstGeom prst="line">
            <a:avLst/>
          </a:prstGeom>
          <a:ln w="25400">
            <a:solidFill>
              <a:srgbClr val="000000"/>
            </a:solidFill>
            <a:miter/>
          </a:ln>
        </p:spPr>
        <p:txBody>
          <a:bodyPr tIns="91439" bIns="91439"/>
          <a:lstStyle/>
          <a:p>
            <a:pPr defTabSz="1828800">
              <a:lnSpc>
                <a:spcPct val="100000"/>
              </a:lnSpc>
              <a:spcBef>
                <a:spcPts val="0"/>
              </a:spcBef>
              <a:defRPr sz="3600">
                <a:latin typeface="Aptos"/>
                <a:ea typeface="Aptos"/>
                <a:cs typeface="Aptos"/>
                <a:sym typeface="Aptos"/>
              </a:defRPr>
            </a:pPr>
            <a:endParaRPr/>
          </a:p>
        </p:txBody>
      </p:sp>
      <p:sp>
        <p:nvSpPr>
          <p:cNvPr id="711" name="Connettore diritto 67"/>
          <p:cNvSpPr/>
          <p:nvPr/>
        </p:nvSpPr>
        <p:spPr>
          <a:xfrm>
            <a:off x="12012682" y="7548254"/>
            <a:ext cx="4762023" cy="3357093"/>
          </a:xfrm>
          <a:prstGeom prst="line">
            <a:avLst/>
          </a:prstGeom>
          <a:ln w="25400">
            <a:solidFill>
              <a:srgbClr val="000000"/>
            </a:solidFill>
            <a:miter/>
          </a:ln>
        </p:spPr>
        <p:txBody>
          <a:bodyPr tIns="91439" bIns="91439"/>
          <a:lstStyle/>
          <a:p>
            <a:pPr defTabSz="1828800">
              <a:lnSpc>
                <a:spcPct val="100000"/>
              </a:lnSpc>
              <a:spcBef>
                <a:spcPts val="0"/>
              </a:spcBef>
              <a:defRPr sz="3600">
                <a:latin typeface="Aptos"/>
                <a:ea typeface="Aptos"/>
                <a:cs typeface="Aptos"/>
                <a:sym typeface="Aptos"/>
              </a:defRPr>
            </a:pPr>
            <a:endParaRPr/>
          </a:p>
        </p:txBody>
      </p:sp>
      <p:sp>
        <p:nvSpPr>
          <p:cNvPr id="712" name="Connettore diritto 69"/>
          <p:cNvSpPr/>
          <p:nvPr/>
        </p:nvSpPr>
        <p:spPr>
          <a:xfrm>
            <a:off x="11875843" y="7285870"/>
            <a:ext cx="6403549" cy="1942316"/>
          </a:xfrm>
          <a:prstGeom prst="line">
            <a:avLst/>
          </a:prstGeom>
          <a:ln w="25400">
            <a:solidFill>
              <a:srgbClr val="000000"/>
            </a:solidFill>
            <a:miter/>
          </a:ln>
        </p:spPr>
        <p:txBody>
          <a:bodyPr tIns="91439" bIns="91439"/>
          <a:lstStyle/>
          <a:p>
            <a:pPr defTabSz="1828800">
              <a:lnSpc>
                <a:spcPct val="100000"/>
              </a:lnSpc>
              <a:spcBef>
                <a:spcPts val="0"/>
              </a:spcBef>
              <a:defRPr sz="3600">
                <a:latin typeface="Aptos"/>
                <a:ea typeface="Aptos"/>
                <a:cs typeface="Aptos"/>
                <a:sym typeface="Aptos"/>
              </a:defRPr>
            </a:pPr>
            <a:endParaRPr/>
          </a:p>
        </p:txBody>
      </p:sp>
      <p:sp>
        <p:nvSpPr>
          <p:cNvPr id="713" name="Connettore diritto 71"/>
          <p:cNvSpPr/>
          <p:nvPr/>
        </p:nvSpPr>
        <p:spPr>
          <a:xfrm>
            <a:off x="12044151" y="7348260"/>
            <a:ext cx="6349557" cy="358428"/>
          </a:xfrm>
          <a:prstGeom prst="line">
            <a:avLst/>
          </a:prstGeom>
          <a:ln w="25400">
            <a:solidFill>
              <a:srgbClr val="000000"/>
            </a:solidFill>
            <a:miter/>
          </a:ln>
        </p:spPr>
        <p:txBody>
          <a:bodyPr tIns="91439" bIns="91439"/>
          <a:lstStyle/>
          <a:p>
            <a:pPr defTabSz="1828800">
              <a:lnSpc>
                <a:spcPct val="100000"/>
              </a:lnSpc>
              <a:spcBef>
                <a:spcPts val="0"/>
              </a:spcBef>
              <a:defRPr sz="3600">
                <a:latin typeface="Aptos"/>
                <a:ea typeface="Aptos"/>
                <a:cs typeface="Aptos"/>
                <a:sym typeface="Aptos"/>
              </a:defRPr>
            </a:pPr>
            <a:endParaRPr/>
          </a:p>
        </p:txBody>
      </p:sp>
      <p:sp>
        <p:nvSpPr>
          <p:cNvPr id="714" name="Connettore diritto 73"/>
          <p:cNvSpPr/>
          <p:nvPr/>
        </p:nvSpPr>
        <p:spPr>
          <a:xfrm flipV="1">
            <a:off x="11948365" y="4749216"/>
            <a:ext cx="6795061" cy="2722507"/>
          </a:xfrm>
          <a:prstGeom prst="line">
            <a:avLst/>
          </a:prstGeom>
          <a:ln w="25400">
            <a:solidFill>
              <a:srgbClr val="000000"/>
            </a:solidFill>
            <a:miter/>
          </a:ln>
        </p:spPr>
        <p:txBody>
          <a:bodyPr tIns="91439" bIns="91439"/>
          <a:lstStyle/>
          <a:p>
            <a:pPr defTabSz="1828800">
              <a:lnSpc>
                <a:spcPct val="100000"/>
              </a:lnSpc>
              <a:spcBef>
                <a:spcPts val="0"/>
              </a:spcBef>
              <a:defRPr sz="3600">
                <a:latin typeface="Aptos"/>
                <a:ea typeface="Aptos"/>
                <a:cs typeface="Aptos"/>
                <a:sym typeface="Aptos"/>
              </a:defRPr>
            </a:pPr>
            <a:endParaRPr/>
          </a:p>
        </p:txBody>
      </p:sp>
      <p:sp>
        <p:nvSpPr>
          <p:cNvPr id="715" name="Connettore diritto 75"/>
          <p:cNvSpPr/>
          <p:nvPr/>
        </p:nvSpPr>
        <p:spPr>
          <a:xfrm flipV="1">
            <a:off x="11827112" y="3880499"/>
            <a:ext cx="3616435" cy="3591221"/>
          </a:xfrm>
          <a:prstGeom prst="line">
            <a:avLst/>
          </a:prstGeom>
          <a:ln w="25400">
            <a:solidFill>
              <a:srgbClr val="000000"/>
            </a:solidFill>
            <a:miter/>
          </a:ln>
        </p:spPr>
        <p:txBody>
          <a:bodyPr tIns="91439" bIns="91439"/>
          <a:lstStyle/>
          <a:p>
            <a:pPr defTabSz="1828800">
              <a:lnSpc>
                <a:spcPct val="100000"/>
              </a:lnSpc>
              <a:spcBef>
                <a:spcPts val="0"/>
              </a:spcBef>
              <a:defRPr sz="3600">
                <a:latin typeface="Aptos"/>
                <a:ea typeface="Aptos"/>
                <a:cs typeface="Aptos"/>
                <a:sym typeface="Aptos"/>
              </a:defRPr>
            </a:pPr>
            <a:endParaRPr/>
          </a:p>
        </p:txBody>
      </p:sp>
      <p:sp>
        <p:nvSpPr>
          <p:cNvPr id="716" name="Connettore diritto 77"/>
          <p:cNvSpPr/>
          <p:nvPr/>
        </p:nvSpPr>
        <p:spPr>
          <a:xfrm flipH="1" flipV="1">
            <a:off x="12076100" y="1415533"/>
            <a:ext cx="22413" cy="6420277"/>
          </a:xfrm>
          <a:prstGeom prst="line">
            <a:avLst/>
          </a:prstGeom>
          <a:ln w="25400">
            <a:solidFill>
              <a:srgbClr val="000000"/>
            </a:solidFill>
            <a:miter/>
          </a:ln>
        </p:spPr>
        <p:txBody>
          <a:bodyPr tIns="91439" bIns="91439"/>
          <a:lstStyle/>
          <a:p>
            <a:pPr defTabSz="1828800">
              <a:lnSpc>
                <a:spcPct val="100000"/>
              </a:lnSpc>
              <a:spcBef>
                <a:spcPts val="0"/>
              </a:spcBef>
              <a:defRPr sz="3600">
                <a:latin typeface="Aptos"/>
                <a:ea typeface="Aptos"/>
                <a:cs typeface="Aptos"/>
                <a:sym typeface="Aptos"/>
              </a:defRPr>
            </a:pPr>
            <a:endParaRPr/>
          </a:p>
        </p:txBody>
      </p:sp>
      <p:sp>
        <p:nvSpPr>
          <p:cNvPr id="717" name="Connettore diritto 79"/>
          <p:cNvSpPr/>
          <p:nvPr/>
        </p:nvSpPr>
        <p:spPr>
          <a:xfrm flipH="1" flipV="1">
            <a:off x="8424722" y="4003545"/>
            <a:ext cx="3451122" cy="3451122"/>
          </a:xfrm>
          <a:prstGeom prst="line">
            <a:avLst/>
          </a:prstGeom>
          <a:ln w="25400">
            <a:solidFill>
              <a:srgbClr val="000000"/>
            </a:solidFill>
            <a:miter/>
          </a:ln>
        </p:spPr>
        <p:txBody>
          <a:bodyPr tIns="91439" bIns="91439"/>
          <a:lstStyle/>
          <a:p>
            <a:pPr defTabSz="1828800">
              <a:lnSpc>
                <a:spcPct val="100000"/>
              </a:lnSpc>
              <a:spcBef>
                <a:spcPts val="0"/>
              </a:spcBef>
              <a:defRPr sz="3600">
                <a:latin typeface="Aptos"/>
                <a:ea typeface="Aptos"/>
                <a:cs typeface="Aptos"/>
                <a:sym typeface="Aptos"/>
              </a:defRPr>
            </a:pPr>
            <a:endParaRPr/>
          </a:p>
        </p:txBody>
      </p:sp>
      <p:sp>
        <p:nvSpPr>
          <p:cNvPr id="718" name="Connettore diritto 81"/>
          <p:cNvSpPr/>
          <p:nvPr/>
        </p:nvSpPr>
        <p:spPr>
          <a:xfrm flipH="1" flipV="1">
            <a:off x="6338348" y="5894997"/>
            <a:ext cx="5705805" cy="1614549"/>
          </a:xfrm>
          <a:prstGeom prst="line">
            <a:avLst/>
          </a:prstGeom>
          <a:ln w="25400">
            <a:solidFill>
              <a:srgbClr val="000000"/>
            </a:solidFill>
            <a:miter/>
          </a:ln>
        </p:spPr>
        <p:txBody>
          <a:bodyPr tIns="91439" bIns="91439"/>
          <a:lstStyle/>
          <a:p>
            <a:pPr defTabSz="1828800">
              <a:lnSpc>
                <a:spcPct val="100000"/>
              </a:lnSpc>
              <a:spcBef>
                <a:spcPts val="0"/>
              </a:spcBef>
              <a:defRPr sz="3600">
                <a:latin typeface="Aptos"/>
                <a:ea typeface="Aptos"/>
                <a:cs typeface="Aptos"/>
                <a:sym typeface="Aptos"/>
              </a:defRPr>
            </a:pPr>
            <a:endParaRPr/>
          </a:p>
        </p:txBody>
      </p:sp>
      <p:sp>
        <p:nvSpPr>
          <p:cNvPr id="719" name="Connettore diritto 85"/>
          <p:cNvSpPr/>
          <p:nvPr/>
        </p:nvSpPr>
        <p:spPr>
          <a:xfrm flipH="1">
            <a:off x="6625177" y="7357029"/>
            <a:ext cx="5132147" cy="1799997"/>
          </a:xfrm>
          <a:prstGeom prst="line">
            <a:avLst/>
          </a:prstGeom>
          <a:ln w="25400">
            <a:solidFill>
              <a:srgbClr val="000000"/>
            </a:solidFill>
            <a:miter/>
          </a:ln>
        </p:spPr>
        <p:txBody>
          <a:bodyPr tIns="91439" bIns="91439"/>
          <a:lstStyle/>
          <a:p>
            <a:pPr defTabSz="1828800">
              <a:lnSpc>
                <a:spcPct val="100000"/>
              </a:lnSpc>
              <a:spcBef>
                <a:spcPts val="0"/>
              </a:spcBef>
              <a:defRPr sz="3600">
                <a:latin typeface="Aptos"/>
                <a:ea typeface="Aptos"/>
                <a:cs typeface="Aptos"/>
                <a:sym typeface="Aptos"/>
              </a:defRPr>
            </a:pPr>
            <a:endParaRPr/>
          </a:p>
        </p:txBody>
      </p:sp>
      <p:sp>
        <p:nvSpPr>
          <p:cNvPr id="720" name="Ovale 3"/>
          <p:cNvSpPr/>
          <p:nvPr/>
        </p:nvSpPr>
        <p:spPr>
          <a:xfrm>
            <a:off x="9100676" y="4163983"/>
            <a:ext cx="5570037" cy="5699589"/>
          </a:xfrm>
          <a:prstGeom prst="ellipse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txBody>
          <a:bodyPr tIns="91439" bIns="91439" anchor="ctr"/>
          <a:lstStyle/>
          <a:p>
            <a:pPr algn="ctr" defTabSz="1828800">
              <a:lnSpc>
                <a:spcPct val="100000"/>
              </a:lnSpc>
              <a:spcBef>
                <a:spcPts val="0"/>
              </a:spcBef>
              <a:defRPr sz="7200">
                <a:latin typeface="Aptos"/>
                <a:ea typeface="Aptos"/>
                <a:cs typeface="Aptos"/>
                <a:sym typeface="Aptos"/>
              </a:defRPr>
            </a:pPr>
            <a:endParaRPr/>
          </a:p>
        </p:txBody>
      </p:sp>
      <p:pic>
        <p:nvPicPr>
          <p:cNvPr id="721" name="TelesellingCom_logo-positivo.png" descr="TelesellingCom_logo-positivo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19679" h="19679" extrusionOk="0">
                <a:moveTo>
                  <a:pt x="16796" y="2882"/>
                </a:moveTo>
                <a:cubicBezTo>
                  <a:pt x="20639" y="6724"/>
                  <a:pt x="20639" y="12954"/>
                  <a:pt x="16796" y="16796"/>
                </a:cubicBezTo>
                <a:cubicBezTo>
                  <a:pt x="12954" y="20639"/>
                  <a:pt x="6724" y="20639"/>
                  <a:pt x="2882" y="16796"/>
                </a:cubicBezTo>
                <a:cubicBezTo>
                  <a:pt x="-961" y="12954"/>
                  <a:pt x="-961" y="6724"/>
                  <a:pt x="2882" y="2882"/>
                </a:cubicBezTo>
                <a:cubicBezTo>
                  <a:pt x="6724" y="-961"/>
                  <a:pt x="12954" y="-961"/>
                  <a:pt x="16796" y="2882"/>
                </a:cubicBezTo>
                <a:close/>
              </a:path>
            </a:pathLst>
          </a:custGeom>
        </p:spPr>
      </p:pic>
      <p:pic>
        <p:nvPicPr>
          <p:cNvPr id="722" name="Centopiazze_logo-positivo.png" descr="Centopiazze_logo-positivo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55986" y="6333994"/>
            <a:ext cx="4608617" cy="1638968"/>
          </a:xfrm>
          <a:prstGeom prst="rect">
            <a:avLst/>
          </a:prstGeom>
          <a:ln w="12700">
            <a:miter lim="400000"/>
          </a:ln>
        </p:spPr>
      </p:pic>
      <p:sp>
        <p:nvSpPr>
          <p:cNvPr id="723" name="L’unione fa la forza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2145738">
              <a:defRPr sz="7480" spc="-149">
                <a:solidFill>
                  <a:srgbClr val="FFFFFF"/>
                </a:solidFill>
              </a:defRPr>
            </a:lvl1pPr>
          </a:lstStyle>
          <a:p>
            <a:r>
              <a:t>L’unione fa la forza</a:t>
            </a:r>
          </a:p>
        </p:txBody>
      </p:sp>
      <p:sp>
        <p:nvSpPr>
          <p:cNvPr id="724" name="Insieme per cambiare"/>
          <p:cNvSpPr txBox="1">
            <a:spLocks noGrp="1"/>
          </p:cNvSpPr>
          <p:nvPr>
            <p:ph type="body" idx="21"/>
          </p:nvPr>
        </p:nvSpPr>
        <p:spPr>
          <a:prstGeom prst="rect">
            <a:avLst/>
          </a:prstGeo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r>
              <a:t>Insieme per cambiare</a:t>
            </a:r>
          </a:p>
        </p:txBody>
      </p:sp>
      <p:sp>
        <p:nvSpPr>
          <p:cNvPr id="725" name="Misurazione energetica…"/>
          <p:cNvSpPr/>
          <p:nvPr/>
        </p:nvSpPr>
        <p:spPr>
          <a:xfrm>
            <a:off x="2930500" y="5665854"/>
            <a:ext cx="4405091" cy="1910081"/>
          </a:xfrm>
          <a:prstGeom prst="roundRect">
            <a:avLst>
              <a:gd name="adj" fmla="val 15000"/>
            </a:avLst>
          </a:prstGeom>
          <a:solidFill>
            <a:srgbClr val="FFFFFF"/>
          </a:solidFill>
          <a:ln w="12700">
            <a:miter lim="400000"/>
          </a:ln>
          <a:effectLst>
            <a:outerShdw blurRad="101600" dist="76200" dir="2700000" rotWithShape="0">
              <a:srgbClr val="000000">
                <a:alpha val="40000"/>
              </a:srgbClr>
            </a:outerShdw>
          </a:effectLst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190500" tIns="190500" rIns="190500" bIns="190500" anchor="b"/>
          <a:lstStyle/>
          <a:p>
            <a:pPr indent="127000" algn="ctr" defTabSz="1828800">
              <a:lnSpc>
                <a:spcPct val="100000"/>
              </a:lnSpc>
              <a:spcBef>
                <a:spcPts val="0"/>
              </a:spcBef>
              <a:defRPr sz="2500">
                <a:latin typeface="Montserrat Thin Bold"/>
                <a:ea typeface="Montserrat Thin Bold"/>
                <a:cs typeface="Montserrat Thin Bold"/>
                <a:sym typeface="Montserrat Thin Bold"/>
              </a:defRPr>
            </a:pPr>
            <a:endParaRPr/>
          </a:p>
          <a:p>
            <a:pPr indent="127000" algn="ctr" defTabSz="1828800">
              <a:lnSpc>
                <a:spcPct val="100000"/>
              </a:lnSpc>
              <a:spcBef>
                <a:spcPts val="0"/>
              </a:spcBef>
              <a:defRPr sz="2500">
                <a:latin typeface="Montserrat Thin Bold"/>
                <a:ea typeface="Montserrat Thin Bold"/>
                <a:cs typeface="Montserrat Thin Bold"/>
                <a:sym typeface="Montserrat Thin Bold"/>
              </a:defRPr>
            </a:pPr>
            <a:endParaRPr/>
          </a:p>
          <a:p>
            <a:pPr indent="127000" defTabSz="1828800">
              <a:lnSpc>
                <a:spcPct val="100000"/>
              </a:lnSpc>
              <a:spcBef>
                <a:spcPts val="0"/>
              </a:spcBef>
              <a:defRPr sz="2500"/>
            </a:pPr>
            <a:r>
              <a:t>Misurazione energetica</a:t>
            </a:r>
          </a:p>
          <a:p>
            <a:pPr indent="127000" defTabSz="1828800">
              <a:lnSpc>
                <a:spcPct val="100000"/>
              </a:lnSpc>
              <a:spcBef>
                <a:spcPts val="0"/>
              </a:spcBef>
              <a:defRPr sz="2500"/>
            </a:pPr>
            <a:r>
              <a:t>Analisi dati</a:t>
            </a:r>
          </a:p>
        </p:txBody>
      </p:sp>
      <p:pic>
        <p:nvPicPr>
          <p:cNvPr id="726" name="RokkwellTechnologies_logo-positivo.png" descr="RokkwellTechnologies_logo-positivo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29028" y="5945317"/>
            <a:ext cx="2595407" cy="590830"/>
          </a:xfrm>
          <a:prstGeom prst="rect">
            <a:avLst/>
          </a:prstGeom>
          <a:ln w="12700">
            <a:miter lim="400000"/>
          </a:ln>
        </p:spPr>
      </p:pic>
      <p:sp>
        <p:nvSpPr>
          <p:cNvPr id="727" name="Finanza…"/>
          <p:cNvSpPr/>
          <p:nvPr/>
        </p:nvSpPr>
        <p:spPr>
          <a:xfrm>
            <a:off x="4349484" y="8389315"/>
            <a:ext cx="2803225" cy="1910081"/>
          </a:xfrm>
          <a:prstGeom prst="roundRect">
            <a:avLst>
              <a:gd name="adj" fmla="val 15000"/>
            </a:avLst>
          </a:prstGeom>
          <a:solidFill>
            <a:srgbClr val="FFFFFF"/>
          </a:solidFill>
          <a:ln w="12700">
            <a:miter lim="400000"/>
          </a:ln>
          <a:effectLst>
            <a:outerShdw blurRad="101600" dist="76200" dir="2700000" rotWithShape="0">
              <a:srgbClr val="000000">
                <a:alpha val="40000"/>
              </a:srgbClr>
            </a:outerShdw>
          </a:effectLst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190500" tIns="190500" rIns="190500" bIns="190500" anchor="b"/>
          <a:lstStyle/>
          <a:p>
            <a:pPr indent="127000" defTabSz="1828800">
              <a:lnSpc>
                <a:spcPct val="100000"/>
              </a:lnSpc>
              <a:spcBef>
                <a:spcPts val="0"/>
              </a:spcBef>
              <a:defRPr sz="2500"/>
            </a:pPr>
            <a:r>
              <a:t>Finanza</a:t>
            </a:r>
          </a:p>
          <a:p>
            <a:pPr indent="127000" defTabSz="1828800">
              <a:lnSpc>
                <a:spcPct val="100000"/>
              </a:lnSpc>
              <a:spcBef>
                <a:spcPts val="0"/>
              </a:spcBef>
              <a:defRPr sz="2500"/>
            </a:pPr>
            <a:r>
              <a:t>Fondo</a:t>
            </a:r>
          </a:p>
        </p:txBody>
      </p:sp>
      <p:sp>
        <p:nvSpPr>
          <p:cNvPr id="728" name="Crowdfunding"/>
          <p:cNvSpPr/>
          <p:nvPr/>
        </p:nvSpPr>
        <p:spPr>
          <a:xfrm>
            <a:off x="7364802" y="10761792"/>
            <a:ext cx="3071367" cy="1478281"/>
          </a:xfrm>
          <a:prstGeom prst="roundRect">
            <a:avLst>
              <a:gd name="adj" fmla="val 19381"/>
            </a:avLst>
          </a:prstGeom>
          <a:solidFill>
            <a:srgbClr val="FFFFFF"/>
          </a:solidFill>
          <a:ln w="12700">
            <a:miter lim="400000"/>
          </a:ln>
          <a:effectLst>
            <a:outerShdw blurRad="101600" dist="76200" dir="2700000" rotWithShape="0">
              <a:srgbClr val="000000">
                <a:alpha val="40000"/>
              </a:srgbClr>
            </a:outerShdw>
          </a:effectLst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190500" tIns="190500" rIns="190500" bIns="190500" anchor="b"/>
          <a:lstStyle>
            <a:lvl1pPr indent="127000" defTabSz="1828800">
              <a:lnSpc>
                <a:spcPct val="100000"/>
              </a:lnSpc>
              <a:spcBef>
                <a:spcPts val="0"/>
              </a:spcBef>
              <a:defRPr sz="2500"/>
            </a:lvl1pPr>
          </a:lstStyle>
          <a:p>
            <a:r>
              <a:t>Crowdfunding</a:t>
            </a:r>
          </a:p>
        </p:txBody>
      </p:sp>
      <p:pic>
        <p:nvPicPr>
          <p:cNvPr id="729" name="HDCreditBroker_logo-positivo.png" descr="HDCreditBroker_logo-positivo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62261" y="8726464"/>
            <a:ext cx="2304671" cy="451991"/>
          </a:xfrm>
          <a:prstGeom prst="rect">
            <a:avLst/>
          </a:prstGeom>
          <a:ln w="12700">
            <a:miter lim="400000"/>
          </a:ln>
        </p:spPr>
      </p:pic>
      <p:pic>
        <p:nvPicPr>
          <p:cNvPr id="730" name="ReAnima_logo-positivo.png" descr="ReAnima_logo-positivo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759429" y="10967322"/>
            <a:ext cx="1699689" cy="546987"/>
          </a:xfrm>
          <a:prstGeom prst="rect">
            <a:avLst/>
          </a:prstGeom>
          <a:ln w="12700">
            <a:miter lim="400000"/>
          </a:ln>
        </p:spPr>
      </p:pic>
      <p:sp>
        <p:nvSpPr>
          <p:cNvPr id="731" name="Marketing e comunicazione"/>
          <p:cNvSpPr/>
          <p:nvPr/>
        </p:nvSpPr>
        <p:spPr>
          <a:xfrm>
            <a:off x="11420132" y="11089655"/>
            <a:ext cx="3182095" cy="1910081"/>
          </a:xfrm>
          <a:prstGeom prst="roundRect">
            <a:avLst>
              <a:gd name="adj" fmla="val 15541"/>
            </a:avLst>
          </a:prstGeom>
          <a:solidFill>
            <a:srgbClr val="FFFFFF"/>
          </a:solidFill>
          <a:ln w="12700">
            <a:miter lim="400000"/>
          </a:ln>
          <a:effectLst>
            <a:outerShdw blurRad="101600" dist="76200" dir="2700000" rotWithShape="0">
              <a:srgbClr val="000000">
                <a:alpha val="40000"/>
              </a:srgbClr>
            </a:outerShdw>
          </a:effectLst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190500" tIns="190500" rIns="190500" bIns="190500" anchor="b"/>
          <a:lstStyle>
            <a:lvl1pPr indent="127000" defTabSz="1828800">
              <a:lnSpc>
                <a:spcPct val="100000"/>
              </a:lnSpc>
              <a:spcBef>
                <a:spcPts val="0"/>
              </a:spcBef>
              <a:defRPr sz="2500"/>
            </a:lvl1pPr>
          </a:lstStyle>
          <a:p>
            <a:r>
              <a:t>Marketing e comunicazione</a:t>
            </a:r>
          </a:p>
        </p:txBody>
      </p:sp>
      <p:pic>
        <p:nvPicPr>
          <p:cNvPr id="732" name="Humans&amp;Data_logo-positivo.png" descr="Humans&amp;Data_logo-positivo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1725740" y="11381755"/>
            <a:ext cx="2029431" cy="513948"/>
          </a:xfrm>
          <a:prstGeom prst="rect">
            <a:avLst/>
          </a:prstGeom>
          <a:ln w="12700">
            <a:miter lim="400000"/>
          </a:ln>
        </p:spPr>
      </p:pic>
      <p:sp>
        <p:nvSpPr>
          <p:cNvPr id="733" name="Recupero crediti"/>
          <p:cNvSpPr/>
          <p:nvPr/>
        </p:nvSpPr>
        <p:spPr>
          <a:xfrm>
            <a:off x="15043408" y="10698883"/>
            <a:ext cx="3409803" cy="1478281"/>
          </a:xfrm>
          <a:prstGeom prst="roundRect">
            <a:avLst>
              <a:gd name="adj" fmla="val 19381"/>
            </a:avLst>
          </a:prstGeom>
          <a:solidFill>
            <a:srgbClr val="FFFFFF"/>
          </a:solidFill>
          <a:ln w="12700">
            <a:miter lim="400000"/>
          </a:ln>
          <a:effectLst>
            <a:outerShdw blurRad="101600" dist="76200" dir="2700000" rotWithShape="0">
              <a:srgbClr val="000000">
                <a:alpha val="40000"/>
              </a:srgbClr>
            </a:outerShdw>
          </a:effectLst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190500" tIns="190500" rIns="190500" bIns="190500" anchor="b"/>
          <a:lstStyle>
            <a:lvl1pPr indent="127000" defTabSz="1828800">
              <a:lnSpc>
                <a:spcPct val="100000"/>
              </a:lnSpc>
              <a:spcBef>
                <a:spcPts val="0"/>
              </a:spcBef>
              <a:defRPr sz="2500"/>
            </a:lvl1pPr>
          </a:lstStyle>
          <a:p>
            <a:r>
              <a:t>Recupero crediti</a:t>
            </a:r>
          </a:p>
        </p:txBody>
      </p:sp>
      <p:pic>
        <p:nvPicPr>
          <p:cNvPr id="734" name="LaCento15_logo-positivo.png" descr="LaCento15_logo-positivo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5484591" y="10970260"/>
            <a:ext cx="1724036" cy="546986"/>
          </a:xfrm>
          <a:prstGeom prst="rect">
            <a:avLst/>
          </a:prstGeom>
          <a:ln w="12700">
            <a:miter lim="400000"/>
          </a:ln>
        </p:spPr>
      </p:pic>
      <p:sp>
        <p:nvSpPr>
          <p:cNvPr id="735" name="Assicurazioni"/>
          <p:cNvSpPr/>
          <p:nvPr/>
        </p:nvSpPr>
        <p:spPr>
          <a:xfrm>
            <a:off x="17692954" y="8833453"/>
            <a:ext cx="3409803" cy="1478281"/>
          </a:xfrm>
          <a:prstGeom prst="roundRect">
            <a:avLst>
              <a:gd name="adj" fmla="val 19381"/>
            </a:avLst>
          </a:prstGeom>
          <a:solidFill>
            <a:srgbClr val="FFFFFF"/>
          </a:solidFill>
          <a:ln w="12700">
            <a:miter lim="400000"/>
          </a:ln>
          <a:effectLst>
            <a:outerShdw blurRad="101600" dist="76200" dir="2700000" rotWithShape="0">
              <a:srgbClr val="000000">
                <a:alpha val="40000"/>
              </a:srgbClr>
            </a:outerShdw>
          </a:effectLst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190500" tIns="190500" rIns="190500" bIns="190500" anchor="b"/>
          <a:lstStyle>
            <a:lvl1pPr indent="127000" defTabSz="1828800">
              <a:lnSpc>
                <a:spcPct val="100000"/>
              </a:lnSpc>
              <a:spcBef>
                <a:spcPts val="0"/>
              </a:spcBef>
              <a:defRPr sz="2500"/>
            </a:lvl1pPr>
          </a:lstStyle>
          <a:p>
            <a:r>
              <a:t>Assicurazioni</a:t>
            </a:r>
          </a:p>
        </p:txBody>
      </p:sp>
      <p:sp>
        <p:nvSpPr>
          <p:cNvPr id="736" name="Community manager"/>
          <p:cNvSpPr/>
          <p:nvPr/>
        </p:nvSpPr>
        <p:spPr>
          <a:xfrm>
            <a:off x="17973380" y="6690604"/>
            <a:ext cx="4156919" cy="1478281"/>
          </a:xfrm>
          <a:prstGeom prst="roundRect">
            <a:avLst>
              <a:gd name="adj" fmla="val 19381"/>
            </a:avLst>
          </a:prstGeom>
          <a:solidFill>
            <a:srgbClr val="FFFFFF"/>
          </a:solidFill>
          <a:ln w="12700">
            <a:miter lim="400000"/>
          </a:ln>
          <a:effectLst>
            <a:outerShdw blurRad="101600" dist="76200" dir="2700000" rotWithShape="0">
              <a:srgbClr val="000000">
                <a:alpha val="40000"/>
              </a:srgbClr>
            </a:outerShdw>
          </a:effectLst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190500" tIns="190500" rIns="190500" bIns="190500" anchor="b"/>
          <a:lstStyle>
            <a:lvl1pPr indent="127000" defTabSz="1828800">
              <a:lnSpc>
                <a:spcPct val="100000"/>
              </a:lnSpc>
              <a:spcBef>
                <a:spcPts val="0"/>
              </a:spcBef>
              <a:defRPr sz="2500"/>
            </a:lvl1pPr>
          </a:lstStyle>
          <a:p>
            <a:r>
              <a:t>Community manager</a:t>
            </a:r>
          </a:p>
        </p:txBody>
      </p:sp>
      <p:pic>
        <p:nvPicPr>
          <p:cNvPr id="737" name="Immagine 14" descr="Immagine 14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7973380" y="9025560"/>
            <a:ext cx="1562983" cy="658223"/>
          </a:xfrm>
          <a:prstGeom prst="rect">
            <a:avLst/>
          </a:prstGeom>
          <a:ln w="12700">
            <a:miter lim="400000"/>
          </a:ln>
        </p:spPr>
      </p:pic>
      <p:pic>
        <p:nvPicPr>
          <p:cNvPr id="738" name="fondazione_xsmall_oriz.png" descr="fondazione_xsmall_oriz.png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18350610" y="7015284"/>
            <a:ext cx="2803225" cy="434543"/>
          </a:xfrm>
          <a:prstGeom prst="rect">
            <a:avLst/>
          </a:prstGeom>
          <a:ln w="12700">
            <a:miter lim="400000"/>
          </a:ln>
        </p:spPr>
      </p:pic>
      <p:sp>
        <p:nvSpPr>
          <p:cNvPr id="739" name="Call-center IA"/>
          <p:cNvSpPr/>
          <p:nvPr/>
        </p:nvSpPr>
        <p:spPr>
          <a:xfrm>
            <a:off x="5603035" y="3489850"/>
            <a:ext cx="3114589" cy="1478281"/>
          </a:xfrm>
          <a:prstGeom prst="roundRect">
            <a:avLst>
              <a:gd name="adj" fmla="val 19381"/>
            </a:avLst>
          </a:prstGeom>
          <a:solidFill>
            <a:srgbClr val="FFFFFF"/>
          </a:solidFill>
          <a:ln w="12700">
            <a:miter lim="400000"/>
          </a:ln>
          <a:effectLst>
            <a:outerShdw blurRad="101600" dist="76200" dir="2700000" rotWithShape="0">
              <a:srgbClr val="000000">
                <a:alpha val="40000"/>
              </a:srgbClr>
            </a:outerShdw>
          </a:effectLst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190500" tIns="190500" rIns="190500" bIns="190500" anchor="b"/>
          <a:lstStyle>
            <a:lvl1pPr indent="127000" defTabSz="1828800">
              <a:lnSpc>
                <a:spcPct val="100000"/>
              </a:lnSpc>
              <a:spcBef>
                <a:spcPts val="0"/>
              </a:spcBef>
              <a:defRPr sz="2500"/>
            </a:lvl1pPr>
          </a:lstStyle>
          <a:p>
            <a:r>
              <a:t>Call-center IA</a:t>
            </a:r>
          </a:p>
        </p:txBody>
      </p:sp>
      <p:sp>
        <p:nvSpPr>
          <p:cNvPr id="740" name="Benefit…"/>
          <p:cNvSpPr/>
          <p:nvPr/>
        </p:nvSpPr>
        <p:spPr>
          <a:xfrm>
            <a:off x="18182467" y="3766264"/>
            <a:ext cx="2803225" cy="2253852"/>
          </a:xfrm>
          <a:prstGeom prst="roundRect">
            <a:avLst>
              <a:gd name="adj" fmla="val 12712"/>
            </a:avLst>
          </a:prstGeom>
          <a:solidFill>
            <a:srgbClr val="FFFFFF"/>
          </a:solidFill>
          <a:ln w="12700">
            <a:miter lim="400000"/>
          </a:ln>
          <a:effectLst>
            <a:outerShdw blurRad="101600" dist="76200" dir="2700000" rotWithShape="0">
              <a:srgbClr val="000000">
                <a:alpha val="40000"/>
              </a:srgbClr>
            </a:outerShdw>
          </a:effectLst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190500" tIns="190500" rIns="190500" bIns="190500" anchor="b"/>
          <a:lstStyle/>
          <a:p>
            <a:pPr indent="127000" defTabSz="1828800">
              <a:lnSpc>
                <a:spcPct val="100000"/>
              </a:lnSpc>
              <a:spcBef>
                <a:spcPts val="0"/>
              </a:spcBef>
              <a:defRPr sz="2500"/>
            </a:pPr>
            <a:r>
              <a:t>Benefit</a:t>
            </a:r>
          </a:p>
          <a:p>
            <a:pPr indent="127000" defTabSz="1828800">
              <a:lnSpc>
                <a:spcPct val="100000"/>
              </a:lnSpc>
              <a:spcBef>
                <a:spcPts val="0"/>
              </a:spcBef>
              <a:defRPr sz="2500"/>
            </a:pPr>
            <a:r>
              <a:t>Esg</a:t>
            </a:r>
          </a:p>
          <a:p>
            <a:pPr indent="127000" defTabSz="1828800">
              <a:lnSpc>
                <a:spcPct val="100000"/>
              </a:lnSpc>
              <a:spcBef>
                <a:spcPts val="0"/>
              </a:spcBef>
              <a:defRPr sz="2500"/>
            </a:pPr>
            <a:r>
              <a:t>Happy Way</a:t>
            </a:r>
          </a:p>
        </p:txBody>
      </p:sp>
      <p:pic>
        <p:nvPicPr>
          <p:cNvPr id="741" name="HDEsg_logo-positivo.png" descr="HDEsg_logo-positivo.png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18553034" y="4074329"/>
            <a:ext cx="1034863" cy="513947"/>
          </a:xfrm>
          <a:prstGeom prst="rect">
            <a:avLst/>
          </a:prstGeom>
          <a:ln w="12700">
            <a:miter lim="400000"/>
          </a:ln>
        </p:spPr>
      </p:pic>
      <p:pic>
        <p:nvPicPr>
          <p:cNvPr id="742" name="TelesellingCom_logo-positivo.png" descr="TelesellingCom_logo-positivo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91708" y="3773504"/>
            <a:ext cx="2341919" cy="479840"/>
          </a:xfrm>
          <a:prstGeom prst="rect">
            <a:avLst/>
          </a:prstGeom>
          <a:ln w="12700">
            <a:miter lim="400000"/>
          </a:ln>
        </p:spPr>
      </p:pic>
      <p:sp>
        <p:nvSpPr>
          <p:cNvPr id="743" name="Progetto Agorà"/>
          <p:cNvSpPr/>
          <p:nvPr/>
        </p:nvSpPr>
        <p:spPr>
          <a:xfrm>
            <a:off x="10199233" y="2229978"/>
            <a:ext cx="3395892" cy="1478281"/>
          </a:xfrm>
          <a:prstGeom prst="roundRect">
            <a:avLst>
              <a:gd name="adj" fmla="val 19381"/>
            </a:avLst>
          </a:prstGeom>
          <a:solidFill>
            <a:srgbClr val="FFFFFF"/>
          </a:solidFill>
          <a:ln w="12700">
            <a:miter lim="400000"/>
          </a:ln>
          <a:effectLst>
            <a:outerShdw blurRad="101600" dist="76200" dir="2700000" rotWithShape="0">
              <a:srgbClr val="000000">
                <a:alpha val="40000"/>
              </a:srgbClr>
            </a:outerShdw>
          </a:effectLst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190500" tIns="190500" rIns="190500" bIns="190500" anchor="b"/>
          <a:lstStyle>
            <a:lvl1pPr indent="127000" defTabSz="1828800">
              <a:lnSpc>
                <a:spcPct val="100000"/>
              </a:lnSpc>
              <a:spcBef>
                <a:spcPts val="0"/>
              </a:spcBef>
              <a:defRPr sz="2500"/>
            </a:lvl1pPr>
          </a:lstStyle>
          <a:p>
            <a:r>
              <a:t>Progetto Agorà</a:t>
            </a:r>
          </a:p>
        </p:txBody>
      </p:sp>
      <p:pic>
        <p:nvPicPr>
          <p:cNvPr id="744" name="HDConsulting_logo-positivo.png" descr="HDConsulting_logo-positivo.png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10538527" y="2490152"/>
            <a:ext cx="2056914" cy="546986"/>
          </a:xfrm>
          <a:prstGeom prst="rect">
            <a:avLst/>
          </a:prstGeom>
          <a:ln w="12700">
            <a:miter lim="400000"/>
          </a:ln>
        </p:spPr>
      </p:pic>
      <p:sp>
        <p:nvSpPr>
          <p:cNvPr id="745" name="Piattaforme"/>
          <p:cNvSpPr/>
          <p:nvPr/>
        </p:nvSpPr>
        <p:spPr>
          <a:xfrm>
            <a:off x="14127350" y="2961218"/>
            <a:ext cx="3114589" cy="1478281"/>
          </a:xfrm>
          <a:prstGeom prst="roundRect">
            <a:avLst>
              <a:gd name="adj" fmla="val 19381"/>
            </a:avLst>
          </a:prstGeom>
          <a:solidFill>
            <a:srgbClr val="FFFFFF"/>
          </a:solidFill>
          <a:ln w="12700">
            <a:miter lim="400000"/>
          </a:ln>
          <a:effectLst>
            <a:outerShdw blurRad="101600" dist="76200" dir="2700000" rotWithShape="0">
              <a:srgbClr val="000000">
                <a:alpha val="40000"/>
              </a:srgbClr>
            </a:outerShdw>
          </a:effectLst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190500" tIns="190500" rIns="190500" bIns="190500" anchor="b"/>
          <a:lstStyle>
            <a:lvl1pPr indent="127000" defTabSz="1828800">
              <a:lnSpc>
                <a:spcPct val="100000"/>
              </a:lnSpc>
              <a:spcBef>
                <a:spcPts val="0"/>
              </a:spcBef>
              <a:defRPr sz="2500"/>
            </a:lvl1pPr>
          </a:lstStyle>
          <a:p>
            <a:r>
              <a:t>Piattaforme</a:t>
            </a:r>
          </a:p>
        </p:txBody>
      </p:sp>
      <p:pic>
        <p:nvPicPr>
          <p:cNvPr id="746" name="HDCommunity_logo-positivo.png" descr="HDCommunity_logo-positivo.png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14480212" y="3225949"/>
            <a:ext cx="2260046" cy="546987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0" name="Il contenuto di questa presentazione è riservato. Non distribuire questa presentazione, o parte di essa, senza l'esplicito consenso di Harley&amp;Dikkinson. Grazie per la vostra collaborazione."/>
          <p:cNvSpPr txBox="1"/>
          <p:nvPr/>
        </p:nvSpPr>
        <p:spPr>
          <a:xfrm rot="16200000">
            <a:off x="-6267368" y="6662611"/>
            <a:ext cx="13103547" cy="24943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ctr">
            <a:spAutoFit/>
          </a:bodyPr>
          <a:lstStyle>
            <a:lvl1pPr algn="ctr">
              <a:lnSpc>
                <a:spcPct val="100000"/>
              </a:lnSpc>
              <a:spcBef>
                <a:spcPts val="0"/>
              </a:spcBef>
              <a:defRPr sz="1100">
                <a:solidFill>
                  <a:srgbClr val="5E5E5E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Il contenuto di questa presentazione è riservato. Non distribuire questa presentazione, o parte di essa, senza l'esplicito consenso di Harley&amp;Dikkinson. Grazie per la vostra collaborazione.</a:t>
            </a:r>
          </a:p>
        </p:txBody>
      </p:sp>
      <p:sp>
        <p:nvSpPr>
          <p:cNvPr id="751" name="Rettangolo"/>
          <p:cNvSpPr/>
          <p:nvPr/>
        </p:nvSpPr>
        <p:spPr>
          <a:xfrm>
            <a:off x="0" y="0"/>
            <a:ext cx="8128000" cy="127000"/>
          </a:xfrm>
          <a:prstGeom prst="rect">
            <a:avLst/>
          </a:prstGeom>
          <a:solidFill>
            <a:srgbClr val="CB2C34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sp>
        <p:nvSpPr>
          <p:cNvPr id="752" name="Rettangolo"/>
          <p:cNvSpPr/>
          <p:nvPr/>
        </p:nvSpPr>
        <p:spPr>
          <a:xfrm>
            <a:off x="8128000" y="0"/>
            <a:ext cx="8128000" cy="127000"/>
          </a:xfrm>
          <a:prstGeom prst="rect">
            <a:avLst/>
          </a:prstGeom>
          <a:solidFill>
            <a:srgbClr val="223868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sp>
        <p:nvSpPr>
          <p:cNvPr id="753" name="Rettangolo"/>
          <p:cNvSpPr/>
          <p:nvPr/>
        </p:nvSpPr>
        <p:spPr>
          <a:xfrm>
            <a:off x="16255227" y="0"/>
            <a:ext cx="8128001" cy="127000"/>
          </a:xfrm>
          <a:prstGeom prst="rect">
            <a:avLst/>
          </a:prstGeom>
          <a:solidFill>
            <a:srgbClr val="F4C543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pic>
        <p:nvPicPr>
          <p:cNvPr id="754" name="Harley&amp;Dikkinson_logo-positivo.png" descr="Harley&amp;Dikkinson_logo-positivo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86687" y="12472886"/>
            <a:ext cx="3114589" cy="732401"/>
          </a:xfrm>
          <a:prstGeom prst="rect">
            <a:avLst/>
          </a:prstGeom>
          <a:ln w="12700">
            <a:miter lim="400000"/>
          </a:ln>
        </p:spPr>
      </p:pic>
      <p:pic>
        <p:nvPicPr>
          <p:cNvPr id="755" name="Centopiazze_logo-positivo.png" descr="Centopiazze_logo-positivo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535050" y="1332560"/>
            <a:ext cx="2963863" cy="1054043"/>
          </a:xfrm>
          <a:prstGeom prst="rect">
            <a:avLst/>
          </a:prstGeom>
          <a:ln w="12700">
            <a:miter lim="400000"/>
          </a:ln>
        </p:spPr>
      </p:pic>
      <p:grpSp>
        <p:nvGrpSpPr>
          <p:cNvPr id="759" name="Gruppo 27"/>
          <p:cNvGrpSpPr/>
          <p:nvPr/>
        </p:nvGrpSpPr>
        <p:grpSpPr>
          <a:xfrm>
            <a:off x="8688013" y="4178457"/>
            <a:ext cx="6744104" cy="1442021"/>
            <a:chOff x="0" y="0"/>
            <a:chExt cx="6744103" cy="1442020"/>
          </a:xfrm>
        </p:grpSpPr>
        <p:sp>
          <p:nvSpPr>
            <p:cNvPr id="756" name="Rectangle: Rounded Corners 20"/>
            <p:cNvSpPr/>
            <p:nvPr/>
          </p:nvSpPr>
          <p:spPr>
            <a:xfrm>
              <a:off x="527256" y="137335"/>
              <a:ext cx="6216848" cy="1167350"/>
            </a:xfrm>
            <a:prstGeom prst="roundRect">
              <a:avLst>
                <a:gd name="adj" fmla="val 6025"/>
              </a:avLst>
            </a:prstGeom>
            <a:solidFill>
              <a:srgbClr val="4472C4"/>
            </a:solidFill>
            <a:ln w="12700" cap="flat">
              <a:noFill/>
              <a:miter lim="400000"/>
            </a:ln>
            <a:effectLst>
              <a:outerShdw blurRad="838200" dist="584200" dir="2700000" rotWithShape="0">
                <a:srgbClr val="000000">
                  <a:alpha val="0"/>
                </a:srgbClr>
              </a:outerShdw>
            </a:effectLst>
          </p:spPr>
          <p:txBody>
            <a:bodyPr wrap="square" lIns="91439" tIns="91439" rIns="91439" bIns="91439" numCol="1" anchor="ctr">
              <a:noAutofit/>
            </a:bodyPr>
            <a:lstStyle/>
            <a:p>
              <a:pPr algn="ctr" defTabSz="1828800">
                <a:lnSpc>
                  <a:spcPct val="100000"/>
                </a:lnSpc>
                <a:spcBef>
                  <a:spcPts val="0"/>
                </a:spcBef>
                <a:defRPr sz="3200">
                  <a:solidFill>
                    <a:srgbClr val="767676"/>
                  </a:solidFill>
                  <a:latin typeface="+mn-lt"/>
                  <a:ea typeface="+mn-ea"/>
                  <a:cs typeface="+mn-cs"/>
                  <a:sym typeface="Montserrat Bold"/>
                </a:defRPr>
              </a:pPr>
              <a:endParaRPr/>
            </a:p>
          </p:txBody>
        </p:sp>
        <p:sp>
          <p:nvSpPr>
            <p:cNvPr id="757" name="Rectangle: Rounded Corners 20"/>
            <p:cNvSpPr/>
            <p:nvPr/>
          </p:nvSpPr>
          <p:spPr>
            <a:xfrm>
              <a:off x="0" y="0"/>
              <a:ext cx="6612677" cy="1442021"/>
            </a:xfrm>
            <a:prstGeom prst="roundRect">
              <a:avLst>
                <a:gd name="adj" fmla="val 6025"/>
              </a:avLst>
            </a:prstGeom>
            <a:solidFill>
              <a:srgbClr val="FFFFFF"/>
            </a:solidFill>
            <a:ln w="12700" cap="flat">
              <a:noFill/>
              <a:miter lim="400000"/>
            </a:ln>
            <a:effectLst>
              <a:outerShdw blurRad="838200" dist="381000" dir="2700000" rotWithShape="0">
                <a:srgbClr val="000000">
                  <a:alpha val="25000"/>
                </a:srgbClr>
              </a:outerShdw>
            </a:effectLst>
          </p:spPr>
          <p:txBody>
            <a:bodyPr wrap="square" lIns="91439" tIns="91439" rIns="91439" bIns="91439" numCol="1" anchor="ctr">
              <a:noAutofit/>
            </a:bodyPr>
            <a:lstStyle/>
            <a:p>
              <a:pPr algn="ctr" defTabSz="2063251">
                <a:lnSpc>
                  <a:spcPct val="100000"/>
                </a:lnSpc>
                <a:spcBef>
                  <a:spcPts val="0"/>
                </a:spcBef>
                <a:defRPr sz="2800">
                  <a:solidFill>
                    <a:srgbClr val="767676"/>
                  </a:solidFill>
                </a:defRPr>
              </a:pPr>
              <a:endParaRPr/>
            </a:p>
          </p:txBody>
        </p:sp>
        <p:sp>
          <p:nvSpPr>
            <p:cNvPr id="758" name="CasellaDiTesto 30"/>
            <p:cNvSpPr/>
            <p:nvPr/>
          </p:nvSpPr>
          <p:spPr>
            <a:xfrm>
              <a:off x="396676" y="187405"/>
              <a:ext cx="6032501" cy="1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extrusionOk="0">
                  <a:moveTo>
                    <a:pt x="0" y="0"/>
                  </a:moveTo>
                  <a:lnTo>
                    <a:pt x="21600" y="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91439" tIns="91439" rIns="91439" bIns="91439" numCol="1" anchor="t">
              <a:spAutoFit/>
            </a:bodyPr>
            <a:lstStyle/>
            <a:p>
              <a:pPr indent="12700" defTabSz="1828800">
                <a:lnSpc>
                  <a:spcPct val="100000"/>
                </a:lnSpc>
                <a:spcBef>
                  <a:spcPts val="200"/>
                </a:spcBef>
                <a:defRPr sz="3200">
                  <a:latin typeface="Poppins Regular"/>
                  <a:ea typeface="Poppins Regular"/>
                  <a:cs typeface="Poppins Regular"/>
                  <a:sym typeface="Poppins Regular"/>
                </a:defRPr>
              </a:pPr>
              <a:r>
                <a:t>WIKI HOME                              srl</a:t>
              </a:r>
            </a:p>
            <a:p>
              <a:pPr indent="12700" algn="r" defTabSz="1828800">
                <a:lnSpc>
                  <a:spcPct val="100000"/>
                </a:lnSpc>
                <a:spcBef>
                  <a:spcPts val="200"/>
                </a:spcBef>
                <a:defRPr sz="2800" i="1">
                  <a:latin typeface="Poppins Bold"/>
                  <a:ea typeface="Poppins Bold"/>
                  <a:cs typeface="Poppins Bold"/>
                  <a:sym typeface="Poppins Bold"/>
                </a:defRPr>
              </a:pPr>
              <a:r>
                <a:t>gestione piattaforma HDHome</a:t>
              </a:r>
            </a:p>
          </p:txBody>
        </p:sp>
      </p:grpSp>
      <p:grpSp>
        <p:nvGrpSpPr>
          <p:cNvPr id="763" name="Gruppo 31"/>
          <p:cNvGrpSpPr/>
          <p:nvPr/>
        </p:nvGrpSpPr>
        <p:grpSpPr>
          <a:xfrm>
            <a:off x="775911" y="5787371"/>
            <a:ext cx="6744104" cy="1442021"/>
            <a:chOff x="0" y="0"/>
            <a:chExt cx="6744103" cy="1442020"/>
          </a:xfrm>
        </p:grpSpPr>
        <p:sp>
          <p:nvSpPr>
            <p:cNvPr id="760" name="Rectangle: Rounded Corners 20"/>
            <p:cNvSpPr/>
            <p:nvPr/>
          </p:nvSpPr>
          <p:spPr>
            <a:xfrm>
              <a:off x="527256" y="137335"/>
              <a:ext cx="6216848" cy="1167350"/>
            </a:xfrm>
            <a:prstGeom prst="roundRect">
              <a:avLst>
                <a:gd name="adj" fmla="val 6025"/>
              </a:avLst>
            </a:prstGeom>
            <a:solidFill>
              <a:srgbClr val="4472C4"/>
            </a:solidFill>
            <a:ln w="12700" cap="flat">
              <a:noFill/>
              <a:miter lim="400000"/>
            </a:ln>
            <a:effectLst>
              <a:outerShdw blurRad="838200" dist="584200" dir="2700000" rotWithShape="0">
                <a:srgbClr val="000000">
                  <a:alpha val="0"/>
                </a:srgbClr>
              </a:outerShdw>
            </a:effectLst>
          </p:spPr>
          <p:txBody>
            <a:bodyPr wrap="square" lIns="91439" tIns="91439" rIns="91439" bIns="91439" numCol="1" anchor="ctr">
              <a:noAutofit/>
            </a:bodyPr>
            <a:lstStyle/>
            <a:p>
              <a:pPr algn="ctr" defTabSz="1828800">
                <a:lnSpc>
                  <a:spcPct val="100000"/>
                </a:lnSpc>
                <a:spcBef>
                  <a:spcPts val="0"/>
                </a:spcBef>
                <a:defRPr sz="3200">
                  <a:solidFill>
                    <a:srgbClr val="767676"/>
                  </a:solidFill>
                  <a:latin typeface="+mn-lt"/>
                  <a:ea typeface="+mn-ea"/>
                  <a:cs typeface="+mn-cs"/>
                  <a:sym typeface="Montserrat Bold"/>
                </a:defRPr>
              </a:pPr>
              <a:endParaRPr/>
            </a:p>
          </p:txBody>
        </p:sp>
        <p:sp>
          <p:nvSpPr>
            <p:cNvPr id="761" name="Rectangle: Rounded Corners 20"/>
            <p:cNvSpPr/>
            <p:nvPr/>
          </p:nvSpPr>
          <p:spPr>
            <a:xfrm>
              <a:off x="0" y="0"/>
              <a:ext cx="6612677" cy="1442021"/>
            </a:xfrm>
            <a:prstGeom prst="roundRect">
              <a:avLst>
                <a:gd name="adj" fmla="val 6025"/>
              </a:avLst>
            </a:prstGeom>
            <a:solidFill>
              <a:srgbClr val="FFFFFF"/>
            </a:solidFill>
            <a:ln w="12700" cap="flat">
              <a:noFill/>
              <a:miter lim="400000"/>
            </a:ln>
            <a:effectLst>
              <a:outerShdw blurRad="838200" dist="381000" dir="2700000" rotWithShape="0">
                <a:srgbClr val="000000">
                  <a:alpha val="25000"/>
                </a:srgbClr>
              </a:outerShdw>
            </a:effectLst>
          </p:spPr>
          <p:txBody>
            <a:bodyPr wrap="square" lIns="91439" tIns="91439" rIns="91439" bIns="91439" numCol="1" anchor="ctr">
              <a:noAutofit/>
            </a:bodyPr>
            <a:lstStyle/>
            <a:p>
              <a:pPr algn="ctr" defTabSz="2063251">
                <a:lnSpc>
                  <a:spcPct val="100000"/>
                </a:lnSpc>
                <a:spcBef>
                  <a:spcPts val="0"/>
                </a:spcBef>
                <a:defRPr sz="2800">
                  <a:solidFill>
                    <a:srgbClr val="767676"/>
                  </a:solidFill>
                </a:defRPr>
              </a:pPr>
              <a:endParaRPr/>
            </a:p>
          </p:txBody>
        </p:sp>
        <p:sp>
          <p:nvSpPr>
            <p:cNvPr id="762" name="CasellaDiTesto 34"/>
            <p:cNvSpPr/>
            <p:nvPr/>
          </p:nvSpPr>
          <p:spPr>
            <a:xfrm>
              <a:off x="367088" y="128454"/>
              <a:ext cx="6033966" cy="1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extrusionOk="0">
                  <a:moveTo>
                    <a:pt x="0" y="0"/>
                  </a:moveTo>
                  <a:lnTo>
                    <a:pt x="21600" y="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91439" tIns="91439" rIns="91439" bIns="91439" numCol="1" anchor="t">
              <a:spAutoFit/>
            </a:bodyPr>
            <a:lstStyle/>
            <a:p>
              <a:pPr indent="12700" defTabSz="1828800">
                <a:lnSpc>
                  <a:spcPct val="100000"/>
                </a:lnSpc>
                <a:spcBef>
                  <a:spcPts val="200"/>
                </a:spcBef>
                <a:defRPr sz="3200">
                  <a:latin typeface="Poppins Regular"/>
                  <a:ea typeface="Poppins Regular"/>
                  <a:cs typeface="Poppins Regular"/>
                  <a:sym typeface="Poppins Regular"/>
                </a:defRPr>
              </a:pPr>
              <a:r>
                <a:t>WINDY ENGINEERING            srl</a:t>
              </a:r>
            </a:p>
            <a:p>
              <a:pPr indent="12700" algn="r" defTabSz="1828800">
                <a:lnSpc>
                  <a:spcPct val="100000"/>
                </a:lnSpc>
                <a:spcBef>
                  <a:spcPts val="200"/>
                </a:spcBef>
                <a:defRPr sz="2800" i="1">
                  <a:latin typeface="Poppins Bold"/>
                  <a:ea typeface="Poppins Bold"/>
                  <a:cs typeface="Poppins Bold"/>
                  <a:sym typeface="Poppins Bold"/>
                </a:defRPr>
              </a:pPr>
              <a:r>
                <a:t>ingegneria</a:t>
              </a:r>
            </a:p>
          </p:txBody>
        </p:sp>
      </p:grpSp>
      <p:grpSp>
        <p:nvGrpSpPr>
          <p:cNvPr id="767" name="Gruppo 35"/>
          <p:cNvGrpSpPr/>
          <p:nvPr/>
        </p:nvGrpSpPr>
        <p:grpSpPr>
          <a:xfrm>
            <a:off x="775911" y="4122113"/>
            <a:ext cx="6744104" cy="1442021"/>
            <a:chOff x="0" y="0"/>
            <a:chExt cx="6744103" cy="1442020"/>
          </a:xfrm>
        </p:grpSpPr>
        <p:sp>
          <p:nvSpPr>
            <p:cNvPr id="764" name="Rectangle: Rounded Corners 20"/>
            <p:cNvSpPr/>
            <p:nvPr/>
          </p:nvSpPr>
          <p:spPr>
            <a:xfrm>
              <a:off x="527256" y="137335"/>
              <a:ext cx="6216848" cy="1167350"/>
            </a:xfrm>
            <a:prstGeom prst="roundRect">
              <a:avLst>
                <a:gd name="adj" fmla="val 6025"/>
              </a:avLst>
            </a:prstGeom>
            <a:solidFill>
              <a:srgbClr val="4472C4"/>
            </a:solidFill>
            <a:ln w="12700" cap="flat">
              <a:noFill/>
              <a:miter lim="400000"/>
            </a:ln>
            <a:effectLst>
              <a:outerShdw blurRad="838200" dist="584200" dir="2700000" rotWithShape="0">
                <a:srgbClr val="000000">
                  <a:alpha val="0"/>
                </a:srgbClr>
              </a:outerShdw>
            </a:effectLst>
          </p:spPr>
          <p:txBody>
            <a:bodyPr wrap="square" lIns="91439" tIns="91439" rIns="91439" bIns="91439" numCol="1" anchor="ctr">
              <a:noAutofit/>
            </a:bodyPr>
            <a:lstStyle/>
            <a:p>
              <a:pPr algn="ctr" defTabSz="1828800">
                <a:lnSpc>
                  <a:spcPct val="100000"/>
                </a:lnSpc>
                <a:spcBef>
                  <a:spcPts val="0"/>
                </a:spcBef>
                <a:defRPr sz="3200">
                  <a:solidFill>
                    <a:srgbClr val="767676"/>
                  </a:solidFill>
                  <a:latin typeface="+mn-lt"/>
                  <a:ea typeface="+mn-ea"/>
                  <a:cs typeface="+mn-cs"/>
                  <a:sym typeface="Montserrat Bold"/>
                </a:defRPr>
              </a:pPr>
              <a:endParaRPr/>
            </a:p>
          </p:txBody>
        </p:sp>
        <p:sp>
          <p:nvSpPr>
            <p:cNvPr id="765" name="Rectangle: Rounded Corners 20"/>
            <p:cNvSpPr/>
            <p:nvPr/>
          </p:nvSpPr>
          <p:spPr>
            <a:xfrm>
              <a:off x="0" y="0"/>
              <a:ext cx="6612677" cy="1442021"/>
            </a:xfrm>
            <a:prstGeom prst="roundRect">
              <a:avLst>
                <a:gd name="adj" fmla="val 6025"/>
              </a:avLst>
            </a:prstGeom>
            <a:solidFill>
              <a:srgbClr val="FFFFFF"/>
            </a:solidFill>
            <a:ln w="12700" cap="flat">
              <a:noFill/>
              <a:miter lim="400000"/>
            </a:ln>
            <a:effectLst>
              <a:outerShdw blurRad="838200" dist="381000" dir="2700000" rotWithShape="0">
                <a:srgbClr val="000000">
                  <a:alpha val="25000"/>
                </a:srgbClr>
              </a:outerShdw>
            </a:effectLst>
          </p:spPr>
          <p:txBody>
            <a:bodyPr wrap="square" lIns="91439" tIns="91439" rIns="91439" bIns="91439" numCol="1" anchor="ctr">
              <a:noAutofit/>
            </a:bodyPr>
            <a:lstStyle/>
            <a:p>
              <a:pPr algn="ctr" defTabSz="2063251">
                <a:lnSpc>
                  <a:spcPct val="100000"/>
                </a:lnSpc>
                <a:spcBef>
                  <a:spcPts val="0"/>
                </a:spcBef>
                <a:defRPr sz="2800">
                  <a:solidFill>
                    <a:srgbClr val="767676"/>
                  </a:solidFill>
                </a:defRPr>
              </a:pPr>
              <a:endParaRPr/>
            </a:p>
          </p:txBody>
        </p:sp>
        <p:sp>
          <p:nvSpPr>
            <p:cNvPr id="766" name="CasellaDiTesto 38"/>
            <p:cNvSpPr/>
            <p:nvPr/>
          </p:nvSpPr>
          <p:spPr>
            <a:xfrm>
              <a:off x="335595" y="169975"/>
              <a:ext cx="6033969" cy="1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extrusionOk="0">
                  <a:moveTo>
                    <a:pt x="0" y="0"/>
                  </a:moveTo>
                  <a:lnTo>
                    <a:pt x="21600" y="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91439" tIns="91439" rIns="91439" bIns="91439" numCol="1" anchor="t">
              <a:spAutoFit/>
            </a:bodyPr>
            <a:lstStyle/>
            <a:p>
              <a:pPr indent="12700" algn="r" defTabSz="1828800">
                <a:lnSpc>
                  <a:spcPct val="100000"/>
                </a:lnSpc>
                <a:spcBef>
                  <a:spcPts val="200"/>
                </a:spcBef>
                <a:defRPr sz="3200">
                  <a:latin typeface="Poppins Regular"/>
                  <a:ea typeface="Poppins Regular"/>
                  <a:cs typeface="Poppins Regular"/>
                  <a:sym typeface="Poppins Regular"/>
                </a:defRPr>
              </a:pPr>
              <a:r>
                <a:t> srl</a:t>
              </a:r>
            </a:p>
            <a:p>
              <a:pPr indent="12700" algn="r" defTabSz="1828800">
                <a:lnSpc>
                  <a:spcPct val="100000"/>
                </a:lnSpc>
                <a:spcBef>
                  <a:spcPts val="200"/>
                </a:spcBef>
                <a:defRPr sz="2800" i="1">
                  <a:latin typeface="Poppins Bold"/>
                  <a:ea typeface="Poppins Bold"/>
                  <a:cs typeface="Poppins Bold"/>
                  <a:sym typeface="Poppins Bold"/>
                </a:defRPr>
              </a:pPr>
              <a:r>
                <a:t>tematiche green</a:t>
              </a:r>
            </a:p>
          </p:txBody>
        </p:sp>
      </p:grpSp>
      <p:grpSp>
        <p:nvGrpSpPr>
          <p:cNvPr id="771" name="Gruppo 51"/>
          <p:cNvGrpSpPr/>
          <p:nvPr/>
        </p:nvGrpSpPr>
        <p:grpSpPr>
          <a:xfrm>
            <a:off x="775911" y="7421411"/>
            <a:ext cx="6744104" cy="1442021"/>
            <a:chOff x="0" y="0"/>
            <a:chExt cx="6744103" cy="1442020"/>
          </a:xfrm>
        </p:grpSpPr>
        <p:sp>
          <p:nvSpPr>
            <p:cNvPr id="768" name="Rectangle: Rounded Corners 20"/>
            <p:cNvSpPr/>
            <p:nvPr/>
          </p:nvSpPr>
          <p:spPr>
            <a:xfrm>
              <a:off x="527256" y="137335"/>
              <a:ext cx="6216848" cy="1167350"/>
            </a:xfrm>
            <a:prstGeom prst="roundRect">
              <a:avLst>
                <a:gd name="adj" fmla="val 6025"/>
              </a:avLst>
            </a:prstGeom>
            <a:solidFill>
              <a:srgbClr val="4472C4"/>
            </a:solidFill>
            <a:ln w="12700" cap="flat">
              <a:noFill/>
              <a:miter lim="400000"/>
            </a:ln>
            <a:effectLst>
              <a:outerShdw blurRad="838200" dist="584200" dir="2700000" rotWithShape="0">
                <a:srgbClr val="000000">
                  <a:alpha val="0"/>
                </a:srgbClr>
              </a:outerShdw>
            </a:effectLst>
          </p:spPr>
          <p:txBody>
            <a:bodyPr wrap="square" lIns="91439" tIns="91439" rIns="91439" bIns="91439" numCol="1" anchor="ctr">
              <a:noAutofit/>
            </a:bodyPr>
            <a:lstStyle/>
            <a:p>
              <a:pPr algn="ctr" defTabSz="1828800">
                <a:lnSpc>
                  <a:spcPct val="100000"/>
                </a:lnSpc>
                <a:spcBef>
                  <a:spcPts val="0"/>
                </a:spcBef>
                <a:defRPr sz="3200">
                  <a:solidFill>
                    <a:srgbClr val="767676"/>
                  </a:solidFill>
                  <a:latin typeface="+mn-lt"/>
                  <a:ea typeface="+mn-ea"/>
                  <a:cs typeface="+mn-cs"/>
                  <a:sym typeface="Montserrat Bold"/>
                </a:defRPr>
              </a:pPr>
              <a:endParaRPr/>
            </a:p>
          </p:txBody>
        </p:sp>
        <p:sp>
          <p:nvSpPr>
            <p:cNvPr id="769" name="Rectangle: Rounded Corners 20"/>
            <p:cNvSpPr/>
            <p:nvPr/>
          </p:nvSpPr>
          <p:spPr>
            <a:xfrm>
              <a:off x="0" y="0"/>
              <a:ext cx="6612677" cy="1442021"/>
            </a:xfrm>
            <a:prstGeom prst="roundRect">
              <a:avLst>
                <a:gd name="adj" fmla="val 6025"/>
              </a:avLst>
            </a:prstGeom>
            <a:solidFill>
              <a:srgbClr val="FFFFFF"/>
            </a:solidFill>
            <a:ln w="12700" cap="flat">
              <a:noFill/>
              <a:miter lim="400000"/>
            </a:ln>
            <a:effectLst>
              <a:outerShdw blurRad="838200" dist="381000" dir="2700000" rotWithShape="0">
                <a:srgbClr val="000000">
                  <a:alpha val="25000"/>
                </a:srgbClr>
              </a:outerShdw>
            </a:effectLst>
          </p:spPr>
          <p:txBody>
            <a:bodyPr wrap="square" lIns="91439" tIns="91439" rIns="91439" bIns="91439" numCol="1" anchor="ctr">
              <a:noAutofit/>
            </a:bodyPr>
            <a:lstStyle/>
            <a:p>
              <a:pPr algn="ctr" defTabSz="2063251">
                <a:lnSpc>
                  <a:spcPct val="100000"/>
                </a:lnSpc>
                <a:spcBef>
                  <a:spcPts val="0"/>
                </a:spcBef>
                <a:defRPr sz="2800">
                  <a:solidFill>
                    <a:srgbClr val="767676"/>
                  </a:solidFill>
                </a:defRPr>
              </a:pPr>
              <a:endParaRPr/>
            </a:p>
          </p:txBody>
        </p:sp>
        <p:sp>
          <p:nvSpPr>
            <p:cNvPr id="770" name="CasellaDiTesto 54"/>
            <p:cNvSpPr/>
            <p:nvPr/>
          </p:nvSpPr>
          <p:spPr>
            <a:xfrm>
              <a:off x="876063" y="115025"/>
              <a:ext cx="5462271" cy="1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extrusionOk="0">
                  <a:moveTo>
                    <a:pt x="0" y="0"/>
                  </a:moveTo>
                  <a:lnTo>
                    <a:pt x="21600" y="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91439" tIns="91439" rIns="91439" bIns="91439" numCol="1" anchor="t">
              <a:spAutoFit/>
            </a:bodyPr>
            <a:lstStyle/>
            <a:p>
              <a:pPr indent="12700" algn="r" defTabSz="1828800">
                <a:lnSpc>
                  <a:spcPct val="100000"/>
                </a:lnSpc>
                <a:spcBef>
                  <a:spcPts val="200"/>
                </a:spcBef>
                <a:defRPr sz="3200">
                  <a:latin typeface="Poppins Regular"/>
                  <a:ea typeface="Poppins Regular"/>
                  <a:cs typeface="Poppins Regular"/>
                  <a:sym typeface="Poppins Regular"/>
                </a:defRPr>
              </a:pPr>
              <a:r>
                <a:t>srl</a:t>
              </a:r>
            </a:p>
            <a:p>
              <a:pPr indent="12700" algn="r" defTabSz="1828800">
                <a:lnSpc>
                  <a:spcPct val="100000"/>
                </a:lnSpc>
                <a:spcBef>
                  <a:spcPts val="200"/>
                </a:spcBef>
                <a:defRPr sz="2800" i="1">
                  <a:latin typeface="Poppins Bold"/>
                  <a:ea typeface="Poppins Bold"/>
                  <a:cs typeface="Poppins Bold"/>
                  <a:sym typeface="Poppins Bold"/>
                </a:defRPr>
              </a:pPr>
              <a:r>
                <a:t>assicurazioni</a:t>
              </a:r>
            </a:p>
          </p:txBody>
        </p:sp>
      </p:grpSp>
      <p:grpSp>
        <p:nvGrpSpPr>
          <p:cNvPr id="775" name="Gruppo 55"/>
          <p:cNvGrpSpPr/>
          <p:nvPr/>
        </p:nvGrpSpPr>
        <p:grpSpPr>
          <a:xfrm>
            <a:off x="775911" y="9066325"/>
            <a:ext cx="6744104" cy="1442021"/>
            <a:chOff x="0" y="0"/>
            <a:chExt cx="6744103" cy="1442020"/>
          </a:xfrm>
        </p:grpSpPr>
        <p:sp>
          <p:nvSpPr>
            <p:cNvPr id="772" name="Rectangle: Rounded Corners 20"/>
            <p:cNvSpPr/>
            <p:nvPr/>
          </p:nvSpPr>
          <p:spPr>
            <a:xfrm>
              <a:off x="527256" y="137335"/>
              <a:ext cx="6216848" cy="1167350"/>
            </a:xfrm>
            <a:prstGeom prst="roundRect">
              <a:avLst>
                <a:gd name="adj" fmla="val 6025"/>
              </a:avLst>
            </a:prstGeom>
            <a:solidFill>
              <a:srgbClr val="4472C4"/>
            </a:solidFill>
            <a:ln w="12700" cap="flat">
              <a:noFill/>
              <a:miter lim="400000"/>
            </a:ln>
            <a:effectLst>
              <a:outerShdw blurRad="838200" dist="584200" dir="2700000" rotWithShape="0">
                <a:srgbClr val="000000">
                  <a:alpha val="0"/>
                </a:srgbClr>
              </a:outerShdw>
            </a:effectLst>
          </p:spPr>
          <p:txBody>
            <a:bodyPr wrap="square" lIns="91439" tIns="91439" rIns="91439" bIns="91439" numCol="1" anchor="ctr">
              <a:noAutofit/>
            </a:bodyPr>
            <a:lstStyle/>
            <a:p>
              <a:pPr algn="ctr" defTabSz="1828800">
                <a:lnSpc>
                  <a:spcPct val="100000"/>
                </a:lnSpc>
                <a:spcBef>
                  <a:spcPts val="0"/>
                </a:spcBef>
                <a:defRPr sz="3200">
                  <a:solidFill>
                    <a:srgbClr val="767676"/>
                  </a:solidFill>
                  <a:latin typeface="+mn-lt"/>
                  <a:ea typeface="+mn-ea"/>
                  <a:cs typeface="+mn-cs"/>
                  <a:sym typeface="Montserrat Bold"/>
                </a:defRPr>
              </a:pPr>
              <a:endParaRPr/>
            </a:p>
          </p:txBody>
        </p:sp>
        <p:sp>
          <p:nvSpPr>
            <p:cNvPr id="773" name="Rectangle: Rounded Corners 20"/>
            <p:cNvSpPr/>
            <p:nvPr/>
          </p:nvSpPr>
          <p:spPr>
            <a:xfrm>
              <a:off x="0" y="0"/>
              <a:ext cx="6612677" cy="1442021"/>
            </a:xfrm>
            <a:prstGeom prst="roundRect">
              <a:avLst>
                <a:gd name="adj" fmla="val 6025"/>
              </a:avLst>
            </a:prstGeom>
            <a:solidFill>
              <a:srgbClr val="FFFFFF"/>
            </a:solidFill>
            <a:ln w="12700" cap="flat">
              <a:noFill/>
              <a:miter lim="400000"/>
            </a:ln>
            <a:effectLst>
              <a:outerShdw blurRad="838200" dist="381000" dir="2700000" rotWithShape="0">
                <a:srgbClr val="000000">
                  <a:alpha val="25000"/>
                </a:srgbClr>
              </a:outerShdw>
            </a:effectLst>
          </p:spPr>
          <p:txBody>
            <a:bodyPr wrap="square" lIns="91439" tIns="91439" rIns="91439" bIns="91439" numCol="1" anchor="ctr">
              <a:noAutofit/>
            </a:bodyPr>
            <a:lstStyle/>
            <a:p>
              <a:pPr algn="ctr" defTabSz="2063251">
                <a:lnSpc>
                  <a:spcPct val="100000"/>
                </a:lnSpc>
                <a:spcBef>
                  <a:spcPts val="0"/>
                </a:spcBef>
                <a:defRPr sz="2800">
                  <a:solidFill>
                    <a:srgbClr val="767676"/>
                  </a:solidFill>
                </a:defRPr>
              </a:pPr>
              <a:endParaRPr/>
            </a:p>
          </p:txBody>
        </p:sp>
        <p:sp>
          <p:nvSpPr>
            <p:cNvPr id="774" name="CasellaDiTesto 58"/>
            <p:cNvSpPr/>
            <p:nvPr/>
          </p:nvSpPr>
          <p:spPr>
            <a:xfrm>
              <a:off x="370491" y="166024"/>
              <a:ext cx="6032501" cy="1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extrusionOk="0">
                  <a:moveTo>
                    <a:pt x="0" y="0"/>
                  </a:moveTo>
                  <a:lnTo>
                    <a:pt x="21600" y="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91439" tIns="91439" rIns="91439" bIns="91439" numCol="1" anchor="t">
              <a:spAutoFit/>
            </a:bodyPr>
            <a:lstStyle/>
            <a:p>
              <a:pPr indent="12700" defTabSz="1828800">
                <a:lnSpc>
                  <a:spcPct val="100000"/>
                </a:lnSpc>
                <a:spcBef>
                  <a:spcPts val="200"/>
                </a:spcBef>
                <a:defRPr sz="3200">
                  <a:latin typeface="Poppins Regular"/>
                  <a:ea typeface="Poppins Regular"/>
                  <a:cs typeface="Poppins Regular"/>
                  <a:sym typeface="Poppins Regular"/>
                </a:defRPr>
              </a:pPr>
              <a:r>
                <a:t>LA 115                                       srl</a:t>
              </a:r>
            </a:p>
            <a:p>
              <a:pPr indent="12700" algn="r" defTabSz="1828800">
                <a:lnSpc>
                  <a:spcPct val="100000"/>
                </a:lnSpc>
                <a:spcBef>
                  <a:spcPts val="200"/>
                </a:spcBef>
                <a:defRPr sz="2800" i="1">
                  <a:latin typeface="Poppins Bold"/>
                  <a:ea typeface="Poppins Bold"/>
                  <a:cs typeface="Poppins Bold"/>
                  <a:sym typeface="Poppins Bold"/>
                </a:defRPr>
              </a:pPr>
              <a:r>
                <a:t>recupero crediti</a:t>
              </a:r>
            </a:p>
          </p:txBody>
        </p:sp>
      </p:grpSp>
      <p:grpSp>
        <p:nvGrpSpPr>
          <p:cNvPr id="779" name="Gruppo 75"/>
          <p:cNvGrpSpPr/>
          <p:nvPr/>
        </p:nvGrpSpPr>
        <p:grpSpPr>
          <a:xfrm>
            <a:off x="775911" y="10720709"/>
            <a:ext cx="6744104" cy="1442021"/>
            <a:chOff x="0" y="0"/>
            <a:chExt cx="6744103" cy="1442020"/>
          </a:xfrm>
        </p:grpSpPr>
        <p:sp>
          <p:nvSpPr>
            <p:cNvPr id="776" name="Rectangle: Rounded Corners 20"/>
            <p:cNvSpPr/>
            <p:nvPr/>
          </p:nvSpPr>
          <p:spPr>
            <a:xfrm>
              <a:off x="527256" y="137335"/>
              <a:ext cx="6216848" cy="1167350"/>
            </a:xfrm>
            <a:prstGeom prst="roundRect">
              <a:avLst>
                <a:gd name="adj" fmla="val 6025"/>
              </a:avLst>
            </a:prstGeom>
            <a:solidFill>
              <a:srgbClr val="4472C4"/>
            </a:solidFill>
            <a:ln w="12700" cap="flat">
              <a:noFill/>
              <a:miter lim="400000"/>
            </a:ln>
            <a:effectLst>
              <a:outerShdw blurRad="838200" dist="584200" dir="2700000" rotWithShape="0">
                <a:srgbClr val="000000">
                  <a:alpha val="0"/>
                </a:srgbClr>
              </a:outerShdw>
            </a:effectLst>
          </p:spPr>
          <p:txBody>
            <a:bodyPr wrap="square" lIns="91439" tIns="91439" rIns="91439" bIns="91439" numCol="1" anchor="ctr">
              <a:noAutofit/>
            </a:bodyPr>
            <a:lstStyle/>
            <a:p>
              <a:pPr algn="ctr" defTabSz="1828800">
                <a:lnSpc>
                  <a:spcPct val="100000"/>
                </a:lnSpc>
                <a:spcBef>
                  <a:spcPts val="0"/>
                </a:spcBef>
                <a:defRPr sz="3200">
                  <a:solidFill>
                    <a:srgbClr val="767676"/>
                  </a:solidFill>
                  <a:latin typeface="+mn-lt"/>
                  <a:ea typeface="+mn-ea"/>
                  <a:cs typeface="+mn-cs"/>
                  <a:sym typeface="Montserrat Bold"/>
                </a:defRPr>
              </a:pPr>
              <a:endParaRPr/>
            </a:p>
          </p:txBody>
        </p:sp>
        <p:sp>
          <p:nvSpPr>
            <p:cNvPr id="777" name="Rectangle: Rounded Corners 20"/>
            <p:cNvSpPr/>
            <p:nvPr/>
          </p:nvSpPr>
          <p:spPr>
            <a:xfrm>
              <a:off x="0" y="0"/>
              <a:ext cx="6592916" cy="1442021"/>
            </a:xfrm>
            <a:prstGeom prst="roundRect">
              <a:avLst>
                <a:gd name="adj" fmla="val 6025"/>
              </a:avLst>
            </a:prstGeom>
            <a:solidFill>
              <a:srgbClr val="FFFFFF"/>
            </a:solidFill>
            <a:ln w="12700" cap="flat">
              <a:noFill/>
              <a:miter lim="400000"/>
            </a:ln>
            <a:effectLst>
              <a:outerShdw blurRad="838200" dist="381000" dir="2700000" rotWithShape="0">
                <a:srgbClr val="000000">
                  <a:alpha val="25000"/>
                </a:srgbClr>
              </a:outerShdw>
            </a:effectLst>
          </p:spPr>
          <p:txBody>
            <a:bodyPr wrap="square" lIns="91439" tIns="91439" rIns="91439" bIns="91439" numCol="1" anchor="ctr">
              <a:noAutofit/>
            </a:bodyPr>
            <a:lstStyle/>
            <a:p>
              <a:pPr algn="ctr" defTabSz="2063251">
                <a:lnSpc>
                  <a:spcPct val="100000"/>
                </a:lnSpc>
                <a:spcBef>
                  <a:spcPts val="0"/>
                </a:spcBef>
                <a:defRPr sz="2800">
                  <a:solidFill>
                    <a:srgbClr val="767676"/>
                  </a:solidFill>
                </a:defRPr>
              </a:pPr>
              <a:endParaRPr/>
            </a:p>
          </p:txBody>
        </p:sp>
        <p:sp>
          <p:nvSpPr>
            <p:cNvPr id="778" name="CasellaDiTesto 78"/>
            <p:cNvSpPr/>
            <p:nvPr/>
          </p:nvSpPr>
          <p:spPr>
            <a:xfrm>
              <a:off x="367088" y="175890"/>
              <a:ext cx="6032501" cy="1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extrusionOk="0">
                  <a:moveTo>
                    <a:pt x="0" y="0"/>
                  </a:moveTo>
                  <a:lnTo>
                    <a:pt x="21600" y="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91439" tIns="91439" rIns="91439" bIns="91439" numCol="1" anchor="t">
              <a:spAutoFit/>
            </a:bodyPr>
            <a:lstStyle/>
            <a:p>
              <a:pPr indent="12700" algn="r" defTabSz="1828800">
                <a:lnSpc>
                  <a:spcPct val="100000"/>
                </a:lnSpc>
                <a:spcBef>
                  <a:spcPts val="200"/>
                </a:spcBef>
                <a:defRPr sz="3200">
                  <a:latin typeface="Poppins Regular"/>
                  <a:ea typeface="Poppins Regular"/>
                  <a:cs typeface="Poppins Regular"/>
                  <a:sym typeface="Poppins Regular"/>
                </a:defRPr>
              </a:pPr>
              <a:r>
                <a:t>RE-ANIMA                     srl</a:t>
              </a:r>
            </a:p>
            <a:p>
              <a:pPr indent="12700" algn="r" defTabSz="1828800">
                <a:lnSpc>
                  <a:spcPct val="100000"/>
                </a:lnSpc>
                <a:spcBef>
                  <a:spcPts val="200"/>
                </a:spcBef>
                <a:defRPr sz="2800" i="1">
                  <a:latin typeface="Poppins Bold"/>
                  <a:ea typeface="Poppins Bold"/>
                  <a:cs typeface="Poppins Bold"/>
                  <a:sym typeface="Poppins Bold"/>
                </a:defRPr>
              </a:pPr>
              <a:r>
                <a:t>crowdfunding</a:t>
              </a:r>
            </a:p>
          </p:txBody>
        </p:sp>
      </p:grpSp>
      <p:grpSp>
        <p:nvGrpSpPr>
          <p:cNvPr id="783" name="Gruppo 7"/>
          <p:cNvGrpSpPr/>
          <p:nvPr/>
        </p:nvGrpSpPr>
        <p:grpSpPr>
          <a:xfrm>
            <a:off x="8688013" y="5871019"/>
            <a:ext cx="6744104" cy="1442023"/>
            <a:chOff x="0" y="0"/>
            <a:chExt cx="6744103" cy="1442021"/>
          </a:xfrm>
        </p:grpSpPr>
        <p:sp>
          <p:nvSpPr>
            <p:cNvPr id="780" name="Rectangle: Rounded Corners 20"/>
            <p:cNvSpPr/>
            <p:nvPr/>
          </p:nvSpPr>
          <p:spPr>
            <a:xfrm>
              <a:off x="527256" y="137335"/>
              <a:ext cx="6216848" cy="1167352"/>
            </a:xfrm>
            <a:prstGeom prst="roundRect">
              <a:avLst>
                <a:gd name="adj" fmla="val 6025"/>
              </a:avLst>
            </a:prstGeom>
            <a:solidFill>
              <a:srgbClr val="4472C4"/>
            </a:solidFill>
            <a:ln w="12700" cap="flat">
              <a:noFill/>
              <a:miter lim="400000"/>
            </a:ln>
            <a:effectLst>
              <a:outerShdw blurRad="838200" dist="584200" dir="2700000" rotWithShape="0">
                <a:srgbClr val="000000">
                  <a:alpha val="0"/>
                </a:srgbClr>
              </a:outerShdw>
            </a:effectLst>
          </p:spPr>
          <p:txBody>
            <a:bodyPr wrap="square" lIns="91439" tIns="91439" rIns="91439" bIns="91439" numCol="1" anchor="ctr">
              <a:noAutofit/>
            </a:bodyPr>
            <a:lstStyle/>
            <a:p>
              <a:pPr algn="ctr" defTabSz="1828800">
                <a:lnSpc>
                  <a:spcPct val="100000"/>
                </a:lnSpc>
                <a:spcBef>
                  <a:spcPts val="0"/>
                </a:spcBef>
                <a:defRPr sz="3200">
                  <a:solidFill>
                    <a:srgbClr val="767676"/>
                  </a:solidFill>
                  <a:latin typeface="+mn-lt"/>
                  <a:ea typeface="+mn-ea"/>
                  <a:cs typeface="+mn-cs"/>
                  <a:sym typeface="Montserrat Bold"/>
                </a:defRPr>
              </a:pPr>
              <a:endParaRPr/>
            </a:p>
          </p:txBody>
        </p:sp>
        <p:sp>
          <p:nvSpPr>
            <p:cNvPr id="781" name="Rectangle: Rounded Corners 20"/>
            <p:cNvSpPr/>
            <p:nvPr/>
          </p:nvSpPr>
          <p:spPr>
            <a:xfrm>
              <a:off x="0" y="0"/>
              <a:ext cx="6612677" cy="1442022"/>
            </a:xfrm>
            <a:prstGeom prst="roundRect">
              <a:avLst>
                <a:gd name="adj" fmla="val 6025"/>
              </a:avLst>
            </a:prstGeom>
            <a:solidFill>
              <a:srgbClr val="FFFFFF"/>
            </a:solidFill>
            <a:ln w="12700" cap="flat">
              <a:noFill/>
              <a:miter lim="400000"/>
            </a:ln>
            <a:effectLst>
              <a:outerShdw blurRad="838200" dist="381000" dir="2700000" rotWithShape="0">
                <a:srgbClr val="000000">
                  <a:alpha val="25000"/>
                </a:srgbClr>
              </a:outerShdw>
            </a:effectLst>
          </p:spPr>
          <p:txBody>
            <a:bodyPr wrap="square" lIns="91439" tIns="91439" rIns="91439" bIns="91439" numCol="1" anchor="ctr">
              <a:noAutofit/>
            </a:bodyPr>
            <a:lstStyle/>
            <a:p>
              <a:pPr algn="ctr" defTabSz="2063251">
                <a:lnSpc>
                  <a:spcPct val="100000"/>
                </a:lnSpc>
                <a:spcBef>
                  <a:spcPts val="0"/>
                </a:spcBef>
                <a:defRPr sz="2800">
                  <a:solidFill>
                    <a:srgbClr val="767676"/>
                  </a:solidFill>
                </a:defRPr>
              </a:pPr>
              <a:endParaRPr/>
            </a:p>
          </p:txBody>
        </p:sp>
        <p:sp>
          <p:nvSpPr>
            <p:cNvPr id="782" name="CasellaDiTesto 10"/>
            <p:cNvSpPr/>
            <p:nvPr/>
          </p:nvSpPr>
          <p:spPr>
            <a:xfrm>
              <a:off x="392486" y="178711"/>
              <a:ext cx="6033966" cy="1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extrusionOk="0">
                  <a:moveTo>
                    <a:pt x="0" y="0"/>
                  </a:moveTo>
                  <a:lnTo>
                    <a:pt x="21600" y="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91439" tIns="91439" rIns="91439" bIns="91439" numCol="1" anchor="t">
              <a:spAutoFit/>
            </a:bodyPr>
            <a:lstStyle/>
            <a:p>
              <a:pPr indent="12700" defTabSz="1828800">
                <a:lnSpc>
                  <a:spcPct val="100000"/>
                </a:lnSpc>
                <a:spcBef>
                  <a:spcPts val="200"/>
                </a:spcBef>
                <a:defRPr sz="3200">
                  <a:latin typeface="Poppins Regular"/>
                  <a:ea typeface="Poppins Regular"/>
                  <a:cs typeface="Poppins Regular"/>
                  <a:sym typeface="Poppins Regular"/>
                </a:defRPr>
              </a:pPr>
              <a:r>
                <a:t>HUMANS&amp;DATA                     srl</a:t>
              </a:r>
            </a:p>
            <a:p>
              <a:pPr indent="12700" algn="r" defTabSz="1828800">
                <a:lnSpc>
                  <a:spcPct val="100000"/>
                </a:lnSpc>
                <a:spcBef>
                  <a:spcPts val="200"/>
                </a:spcBef>
                <a:defRPr sz="2800" i="1">
                  <a:latin typeface="Poppins Bold"/>
                  <a:ea typeface="Poppins Bold"/>
                  <a:cs typeface="Poppins Bold"/>
                  <a:sym typeface="Poppins Bold"/>
                </a:defRPr>
              </a:pPr>
              <a:r>
                <a:t>comunicazione</a:t>
              </a:r>
            </a:p>
          </p:txBody>
        </p:sp>
      </p:grpSp>
      <p:grpSp>
        <p:nvGrpSpPr>
          <p:cNvPr id="787" name="Gruppo 15"/>
          <p:cNvGrpSpPr/>
          <p:nvPr/>
        </p:nvGrpSpPr>
        <p:grpSpPr>
          <a:xfrm>
            <a:off x="775911" y="2525859"/>
            <a:ext cx="6744104" cy="1442021"/>
            <a:chOff x="0" y="0"/>
            <a:chExt cx="6744103" cy="1442020"/>
          </a:xfrm>
        </p:grpSpPr>
        <p:sp>
          <p:nvSpPr>
            <p:cNvPr id="784" name="Rectangle: Rounded Corners 20"/>
            <p:cNvSpPr/>
            <p:nvPr/>
          </p:nvSpPr>
          <p:spPr>
            <a:xfrm>
              <a:off x="527256" y="137335"/>
              <a:ext cx="6216848" cy="1167350"/>
            </a:xfrm>
            <a:prstGeom prst="roundRect">
              <a:avLst>
                <a:gd name="adj" fmla="val 6025"/>
              </a:avLst>
            </a:prstGeom>
            <a:solidFill>
              <a:srgbClr val="4472C4"/>
            </a:solidFill>
            <a:ln w="12700" cap="flat">
              <a:noFill/>
              <a:miter lim="400000"/>
            </a:ln>
            <a:effectLst>
              <a:outerShdw blurRad="838200" dist="584200" dir="2700000" rotWithShape="0">
                <a:srgbClr val="000000">
                  <a:alpha val="0"/>
                </a:srgbClr>
              </a:outerShdw>
            </a:effectLst>
          </p:spPr>
          <p:txBody>
            <a:bodyPr wrap="square" lIns="91439" tIns="91439" rIns="91439" bIns="91439" numCol="1" anchor="ctr">
              <a:noAutofit/>
            </a:bodyPr>
            <a:lstStyle/>
            <a:p>
              <a:pPr algn="ctr" defTabSz="1828800">
                <a:lnSpc>
                  <a:spcPct val="100000"/>
                </a:lnSpc>
                <a:spcBef>
                  <a:spcPts val="0"/>
                </a:spcBef>
                <a:defRPr sz="3200">
                  <a:solidFill>
                    <a:srgbClr val="767676"/>
                  </a:solidFill>
                  <a:latin typeface="+mn-lt"/>
                  <a:ea typeface="+mn-ea"/>
                  <a:cs typeface="+mn-cs"/>
                  <a:sym typeface="Montserrat Bold"/>
                </a:defRPr>
              </a:pPr>
              <a:endParaRPr/>
            </a:p>
          </p:txBody>
        </p:sp>
        <p:sp>
          <p:nvSpPr>
            <p:cNvPr id="785" name="Rectangle: Rounded Corners 20"/>
            <p:cNvSpPr/>
            <p:nvPr/>
          </p:nvSpPr>
          <p:spPr>
            <a:xfrm>
              <a:off x="0" y="0"/>
              <a:ext cx="6612677" cy="1442021"/>
            </a:xfrm>
            <a:prstGeom prst="roundRect">
              <a:avLst>
                <a:gd name="adj" fmla="val 6025"/>
              </a:avLst>
            </a:prstGeom>
            <a:solidFill>
              <a:srgbClr val="FFFFFF"/>
            </a:solidFill>
            <a:ln w="12700" cap="flat">
              <a:noFill/>
              <a:miter lim="400000"/>
            </a:ln>
            <a:effectLst>
              <a:outerShdw blurRad="838200" dist="381000" dir="2700000" rotWithShape="0">
                <a:srgbClr val="000000">
                  <a:alpha val="25000"/>
                </a:srgbClr>
              </a:outerShdw>
            </a:effectLst>
          </p:spPr>
          <p:txBody>
            <a:bodyPr wrap="square" lIns="91439" tIns="91439" rIns="91439" bIns="91439" numCol="1" anchor="ctr">
              <a:noAutofit/>
            </a:bodyPr>
            <a:lstStyle/>
            <a:p>
              <a:pPr algn="ctr" defTabSz="2063251">
                <a:lnSpc>
                  <a:spcPct val="100000"/>
                </a:lnSpc>
                <a:spcBef>
                  <a:spcPts val="0"/>
                </a:spcBef>
                <a:defRPr sz="2800">
                  <a:solidFill>
                    <a:srgbClr val="767676"/>
                  </a:solidFill>
                </a:defRPr>
              </a:pPr>
              <a:endParaRPr/>
            </a:p>
          </p:txBody>
        </p:sp>
        <p:sp>
          <p:nvSpPr>
            <p:cNvPr id="786" name="CasellaDiTesto 18"/>
            <p:cNvSpPr/>
            <p:nvPr/>
          </p:nvSpPr>
          <p:spPr>
            <a:xfrm>
              <a:off x="1058964" y="209276"/>
              <a:ext cx="5462271" cy="1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extrusionOk="0">
                  <a:moveTo>
                    <a:pt x="0" y="0"/>
                  </a:moveTo>
                  <a:lnTo>
                    <a:pt x="21600" y="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91439" tIns="91439" rIns="91439" bIns="91439" numCol="1" anchor="t">
              <a:spAutoFit/>
            </a:bodyPr>
            <a:lstStyle/>
            <a:p>
              <a:pPr indent="12700" defTabSz="1828800">
                <a:lnSpc>
                  <a:spcPct val="100000"/>
                </a:lnSpc>
                <a:spcBef>
                  <a:spcPts val="200"/>
                </a:spcBef>
                <a:defRPr sz="3200">
                  <a:latin typeface="Poppins Regular"/>
                  <a:ea typeface="Poppins Regular"/>
                  <a:cs typeface="Poppins Regular"/>
                  <a:sym typeface="Poppins Regular"/>
                </a:defRPr>
              </a:pPr>
              <a:r>
                <a:t>                              Benefit srl</a:t>
              </a:r>
            </a:p>
            <a:p>
              <a:pPr indent="12700" defTabSz="1828800">
                <a:lnSpc>
                  <a:spcPct val="100000"/>
                </a:lnSpc>
                <a:spcBef>
                  <a:spcPts val="200"/>
                </a:spcBef>
                <a:defRPr sz="2800">
                  <a:latin typeface="Poppins Regular"/>
                  <a:ea typeface="Poppins Regular"/>
                  <a:cs typeface="Poppins Regular"/>
                  <a:sym typeface="Poppins Regular"/>
                </a:defRPr>
              </a:pPr>
              <a:r>
                <a:t>                             </a:t>
              </a:r>
              <a:r>
                <a:rPr i="1">
                  <a:latin typeface="Poppins Bold"/>
                  <a:ea typeface="Poppins Bold"/>
                  <a:cs typeface="Poppins Bold"/>
                  <a:sym typeface="Poppins Bold"/>
                </a:rPr>
                <a:t>commerciale</a:t>
              </a:r>
            </a:p>
          </p:txBody>
        </p:sp>
      </p:grpSp>
      <p:grpSp>
        <p:nvGrpSpPr>
          <p:cNvPr id="791" name="Gruppo 19"/>
          <p:cNvGrpSpPr/>
          <p:nvPr/>
        </p:nvGrpSpPr>
        <p:grpSpPr>
          <a:xfrm>
            <a:off x="16649278" y="894401"/>
            <a:ext cx="7024525" cy="1672020"/>
            <a:chOff x="0" y="0"/>
            <a:chExt cx="7024523" cy="1672019"/>
          </a:xfrm>
        </p:grpSpPr>
        <p:sp>
          <p:nvSpPr>
            <p:cNvPr id="788" name="Rectangle: Rounded Corners 20"/>
            <p:cNvSpPr/>
            <p:nvPr/>
          </p:nvSpPr>
          <p:spPr>
            <a:xfrm>
              <a:off x="549180" y="159239"/>
              <a:ext cx="6475344" cy="1353541"/>
            </a:xfrm>
            <a:prstGeom prst="roundRect">
              <a:avLst>
                <a:gd name="adj" fmla="val 6025"/>
              </a:avLst>
            </a:prstGeom>
            <a:solidFill>
              <a:srgbClr val="FFC000"/>
            </a:solidFill>
            <a:ln w="12700" cap="flat">
              <a:noFill/>
              <a:miter lim="400000"/>
            </a:ln>
            <a:effectLst>
              <a:outerShdw blurRad="838200" dist="584200" dir="2700000" rotWithShape="0">
                <a:srgbClr val="000000">
                  <a:alpha val="0"/>
                </a:srgbClr>
              </a:outerShdw>
            </a:effectLst>
          </p:spPr>
          <p:txBody>
            <a:bodyPr wrap="square" lIns="91439" tIns="91439" rIns="91439" bIns="91439" numCol="1" anchor="ctr">
              <a:noAutofit/>
            </a:bodyPr>
            <a:lstStyle/>
            <a:p>
              <a:pPr algn="ctr" defTabSz="1828800">
                <a:lnSpc>
                  <a:spcPct val="100000"/>
                </a:lnSpc>
                <a:spcBef>
                  <a:spcPts val="0"/>
                </a:spcBef>
                <a:defRPr sz="3200">
                  <a:solidFill>
                    <a:srgbClr val="767676"/>
                  </a:solidFill>
                  <a:latin typeface="+mn-lt"/>
                  <a:ea typeface="+mn-ea"/>
                  <a:cs typeface="+mn-cs"/>
                  <a:sym typeface="Montserrat Bold"/>
                </a:defRPr>
              </a:pPr>
              <a:endParaRPr/>
            </a:p>
          </p:txBody>
        </p:sp>
        <p:sp>
          <p:nvSpPr>
            <p:cNvPr id="789" name="Rectangle: Rounded Corners 20"/>
            <p:cNvSpPr/>
            <p:nvPr/>
          </p:nvSpPr>
          <p:spPr>
            <a:xfrm>
              <a:off x="0" y="0"/>
              <a:ext cx="6867053" cy="1672020"/>
            </a:xfrm>
            <a:prstGeom prst="roundRect">
              <a:avLst>
                <a:gd name="adj" fmla="val 6025"/>
              </a:avLst>
            </a:prstGeom>
            <a:solidFill>
              <a:srgbClr val="FFFFFF"/>
            </a:solidFill>
            <a:ln w="12700" cap="flat">
              <a:noFill/>
              <a:miter lim="400000"/>
            </a:ln>
            <a:effectLst>
              <a:outerShdw blurRad="838200" dist="381000" dir="2700000" rotWithShape="0">
                <a:srgbClr val="000000">
                  <a:alpha val="25000"/>
                </a:srgbClr>
              </a:outerShdw>
            </a:effectLst>
          </p:spPr>
          <p:txBody>
            <a:bodyPr wrap="square" lIns="91439" tIns="91439" rIns="91439" bIns="91439" numCol="1" anchor="ctr">
              <a:noAutofit/>
            </a:bodyPr>
            <a:lstStyle/>
            <a:p>
              <a:pPr algn="ctr" defTabSz="2063251">
                <a:lnSpc>
                  <a:spcPct val="100000"/>
                </a:lnSpc>
                <a:spcBef>
                  <a:spcPts val="0"/>
                </a:spcBef>
                <a:defRPr sz="2800">
                  <a:solidFill>
                    <a:srgbClr val="767676"/>
                  </a:solidFill>
                </a:defRPr>
              </a:pPr>
              <a:endParaRPr/>
            </a:p>
          </p:txBody>
        </p:sp>
        <p:sp>
          <p:nvSpPr>
            <p:cNvPr id="790" name="CasellaDiTesto 85"/>
            <p:cNvSpPr/>
            <p:nvPr/>
          </p:nvSpPr>
          <p:spPr>
            <a:xfrm>
              <a:off x="427280" y="216788"/>
              <a:ext cx="6292465" cy="1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extrusionOk="0">
                  <a:moveTo>
                    <a:pt x="0" y="0"/>
                  </a:moveTo>
                  <a:lnTo>
                    <a:pt x="21600" y="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91439" tIns="91439" rIns="91439" bIns="91439" numCol="1" anchor="t">
              <a:spAutoFit/>
            </a:bodyPr>
            <a:lstStyle/>
            <a:p>
              <a:pPr indent="12700" defTabSz="1828800">
                <a:lnSpc>
                  <a:spcPct val="100000"/>
                </a:lnSpc>
                <a:spcBef>
                  <a:spcPts val="200"/>
                </a:spcBef>
                <a:defRPr sz="3200">
                  <a:latin typeface="Poppins Regular"/>
                  <a:ea typeface="Poppins Regular"/>
                  <a:cs typeface="Poppins Regular"/>
                  <a:sym typeface="Poppins Regular"/>
                </a:defRPr>
              </a:pPr>
              <a:r>
                <a:t>FONDO IMMOBILIARE            srl</a:t>
              </a:r>
            </a:p>
            <a:p>
              <a:pPr indent="12700" algn="r" defTabSz="1828800">
                <a:lnSpc>
                  <a:spcPct val="100000"/>
                </a:lnSpc>
                <a:spcBef>
                  <a:spcPts val="200"/>
                </a:spcBef>
                <a:defRPr sz="2800" i="1">
                  <a:latin typeface="Poppins Bold"/>
                  <a:ea typeface="Poppins Bold"/>
                  <a:cs typeface="Poppins Bold"/>
                  <a:sym typeface="Poppins Bold"/>
                </a:defRPr>
              </a:pPr>
              <a:r>
                <a:t>fondo comune investimento</a:t>
              </a:r>
            </a:p>
          </p:txBody>
        </p:sp>
      </p:grpSp>
      <p:grpSp>
        <p:nvGrpSpPr>
          <p:cNvPr id="797" name="Raggruppa"/>
          <p:cNvGrpSpPr/>
          <p:nvPr/>
        </p:nvGrpSpPr>
        <p:grpSpPr>
          <a:xfrm>
            <a:off x="775911" y="894401"/>
            <a:ext cx="6744104" cy="1442021"/>
            <a:chOff x="0" y="0"/>
            <a:chExt cx="6744103" cy="1442020"/>
          </a:xfrm>
        </p:grpSpPr>
        <p:grpSp>
          <p:nvGrpSpPr>
            <p:cNvPr id="795" name="Gruppo 20"/>
            <p:cNvGrpSpPr/>
            <p:nvPr/>
          </p:nvGrpSpPr>
          <p:grpSpPr>
            <a:xfrm>
              <a:off x="-1" y="0"/>
              <a:ext cx="6744105" cy="1442021"/>
              <a:chOff x="0" y="0"/>
              <a:chExt cx="6744103" cy="1442020"/>
            </a:xfrm>
          </p:grpSpPr>
          <p:sp>
            <p:nvSpPr>
              <p:cNvPr id="792" name="Rectangle: Rounded Corners 20"/>
              <p:cNvSpPr/>
              <p:nvPr/>
            </p:nvSpPr>
            <p:spPr>
              <a:xfrm>
                <a:off x="527256" y="137335"/>
                <a:ext cx="6216848" cy="1167350"/>
              </a:xfrm>
              <a:prstGeom prst="roundRect">
                <a:avLst>
                  <a:gd name="adj" fmla="val 6025"/>
                </a:avLst>
              </a:prstGeom>
              <a:solidFill>
                <a:srgbClr val="4472C4"/>
              </a:solidFill>
              <a:ln w="12700" cap="flat">
                <a:noFill/>
                <a:miter lim="400000"/>
              </a:ln>
              <a:effectLst>
                <a:outerShdw blurRad="838200" dist="584200" dir="2700000" rotWithShape="0">
                  <a:srgbClr val="000000">
                    <a:alpha val="0"/>
                  </a:srgbClr>
                </a:outerShdw>
              </a:effectLst>
            </p:spPr>
            <p:txBody>
              <a:bodyPr wrap="square" lIns="91439" tIns="91439" rIns="91439" bIns="91439" numCol="1" anchor="ctr">
                <a:noAutofit/>
              </a:bodyPr>
              <a:lstStyle/>
              <a:p>
                <a:pPr algn="ctr" defTabSz="1828800">
                  <a:lnSpc>
                    <a:spcPct val="100000"/>
                  </a:lnSpc>
                  <a:spcBef>
                    <a:spcPts val="0"/>
                  </a:spcBef>
                  <a:defRPr sz="3200">
                    <a:solidFill>
                      <a:srgbClr val="767676"/>
                    </a:solidFill>
                    <a:latin typeface="+mn-lt"/>
                    <a:ea typeface="+mn-ea"/>
                    <a:cs typeface="+mn-cs"/>
                    <a:sym typeface="Montserrat Bold"/>
                  </a:defRPr>
                </a:pPr>
                <a:endParaRPr/>
              </a:p>
            </p:txBody>
          </p:sp>
          <p:sp>
            <p:nvSpPr>
              <p:cNvPr id="793" name="Rectangle: Rounded Corners 20"/>
              <p:cNvSpPr/>
              <p:nvPr/>
            </p:nvSpPr>
            <p:spPr>
              <a:xfrm>
                <a:off x="0" y="0"/>
                <a:ext cx="6612677" cy="1442021"/>
              </a:xfrm>
              <a:prstGeom prst="roundRect">
                <a:avLst>
                  <a:gd name="adj" fmla="val 6025"/>
                </a:avLst>
              </a:prstGeom>
              <a:solidFill>
                <a:srgbClr val="FFFFFF"/>
              </a:solidFill>
              <a:ln w="12700" cap="flat">
                <a:noFill/>
                <a:miter lim="400000"/>
              </a:ln>
              <a:effectLst>
                <a:outerShdw blurRad="838200" dist="381000" dir="2700000" rotWithShape="0">
                  <a:srgbClr val="000000">
                    <a:alpha val="25000"/>
                  </a:srgbClr>
                </a:outerShdw>
              </a:effectLst>
            </p:spPr>
            <p:txBody>
              <a:bodyPr wrap="square" lIns="91439" tIns="91439" rIns="91439" bIns="91439" numCol="1" anchor="ctr">
                <a:noAutofit/>
              </a:bodyPr>
              <a:lstStyle/>
              <a:p>
                <a:pPr algn="ctr" defTabSz="2063251">
                  <a:lnSpc>
                    <a:spcPct val="100000"/>
                  </a:lnSpc>
                  <a:spcBef>
                    <a:spcPts val="0"/>
                  </a:spcBef>
                  <a:defRPr sz="2800">
                    <a:solidFill>
                      <a:srgbClr val="767676"/>
                    </a:solidFill>
                  </a:defRPr>
                </a:pPr>
                <a:endParaRPr/>
              </a:p>
            </p:txBody>
          </p:sp>
          <p:sp>
            <p:nvSpPr>
              <p:cNvPr id="794" name="CasellaDiTesto 23"/>
              <p:cNvSpPr/>
              <p:nvPr/>
            </p:nvSpPr>
            <p:spPr>
              <a:xfrm>
                <a:off x="278688" y="283591"/>
                <a:ext cx="6274691" cy="1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extrusionOk="0">
                    <a:moveTo>
                      <a:pt x="0" y="0"/>
                    </a:moveTo>
                    <a:lnTo>
                      <a:pt x="21600" y="0"/>
                    </a:lnTo>
                    <a:lnTo>
                      <a:pt x="21600" y="0"/>
                    </a:lnTo>
                    <a:lnTo>
                      <a:pt x="0" y="0"/>
                    </a:lnTo>
                    <a:close/>
                  </a:path>
                </a:pathLst>
              </a:custGeom>
              <a:noFill/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  </a:ext>
              </a:extLst>
            </p:spPr>
            <p:txBody>
              <a:bodyPr wrap="square" lIns="91439" tIns="91439" rIns="91439" bIns="91439" numCol="1" anchor="t">
                <a:spAutoFit/>
              </a:bodyPr>
              <a:lstStyle/>
              <a:p>
                <a:pPr indent="12700" algn="r" defTabSz="1828800">
                  <a:lnSpc>
                    <a:spcPct val="100000"/>
                  </a:lnSpc>
                  <a:spcBef>
                    <a:spcPts val="200"/>
                  </a:spcBef>
                  <a:defRPr sz="3200">
                    <a:latin typeface="Poppins Regular"/>
                    <a:ea typeface="Poppins Regular"/>
                    <a:cs typeface="Poppins Regular"/>
                    <a:sym typeface="Poppins Regular"/>
                  </a:defRPr>
                </a:pPr>
                <a:r>
                  <a:t>                               Benefit srl</a:t>
                </a:r>
              </a:p>
              <a:p>
                <a:pPr indent="12700" algn="r" defTabSz="1828800">
                  <a:lnSpc>
                    <a:spcPct val="100000"/>
                  </a:lnSpc>
                  <a:spcBef>
                    <a:spcPts val="200"/>
                  </a:spcBef>
                  <a:defRPr sz="2800" i="1">
                    <a:latin typeface="Poppins Bold"/>
                    <a:ea typeface="Poppins Bold"/>
                    <a:cs typeface="Poppins Bold"/>
                    <a:sym typeface="Poppins Bold"/>
                  </a:defRPr>
                </a:pPr>
                <a:r>
                  <a:t>commerciale</a:t>
                </a:r>
              </a:p>
            </p:txBody>
          </p:sp>
        </p:grpSp>
        <p:pic>
          <p:nvPicPr>
            <p:cNvPr id="796" name="Immagine 3" descr="Immagine 3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290615" y="351838"/>
              <a:ext cx="2807736" cy="723630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  <p:pic>
        <p:nvPicPr>
          <p:cNvPr id="798" name="Immagine 5" descr="Immagin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87708" y="2909785"/>
            <a:ext cx="2577651" cy="537166"/>
          </a:xfrm>
          <a:prstGeom prst="rect">
            <a:avLst/>
          </a:prstGeom>
          <a:ln w="12700">
            <a:miter lim="400000"/>
          </a:ln>
        </p:spPr>
      </p:pic>
      <p:pic>
        <p:nvPicPr>
          <p:cNvPr id="799" name="Immagine 12" descr="Immagine 1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232197" y="4249501"/>
            <a:ext cx="2288618" cy="958796"/>
          </a:xfrm>
          <a:prstGeom prst="rect">
            <a:avLst/>
          </a:prstGeom>
          <a:ln w="12700">
            <a:miter lim="400000"/>
          </a:ln>
        </p:spPr>
      </p:pic>
      <p:pic>
        <p:nvPicPr>
          <p:cNvPr id="800" name="Immagine 14" descr="Immagine 14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120977" y="7620734"/>
            <a:ext cx="1989314" cy="837766"/>
          </a:xfrm>
          <a:prstGeom prst="rect">
            <a:avLst/>
          </a:prstGeom>
          <a:ln w="12700">
            <a:miter lim="400000"/>
          </a:ln>
        </p:spPr>
      </p:pic>
      <p:grpSp>
        <p:nvGrpSpPr>
          <p:cNvPr id="806" name="Raggruppa"/>
          <p:cNvGrpSpPr/>
          <p:nvPr/>
        </p:nvGrpSpPr>
        <p:grpSpPr>
          <a:xfrm>
            <a:off x="8688013" y="10617273"/>
            <a:ext cx="6744104" cy="1442021"/>
            <a:chOff x="0" y="0"/>
            <a:chExt cx="6744103" cy="1442020"/>
          </a:xfrm>
        </p:grpSpPr>
        <p:grpSp>
          <p:nvGrpSpPr>
            <p:cNvPr id="804" name="Gruppo 59"/>
            <p:cNvGrpSpPr/>
            <p:nvPr/>
          </p:nvGrpSpPr>
          <p:grpSpPr>
            <a:xfrm>
              <a:off x="-1" y="0"/>
              <a:ext cx="6744105" cy="1442021"/>
              <a:chOff x="0" y="0"/>
              <a:chExt cx="6744103" cy="1442020"/>
            </a:xfrm>
          </p:grpSpPr>
          <p:sp>
            <p:nvSpPr>
              <p:cNvPr id="801" name="Rectangle: Rounded Corners 20"/>
              <p:cNvSpPr/>
              <p:nvPr/>
            </p:nvSpPr>
            <p:spPr>
              <a:xfrm>
                <a:off x="527256" y="137335"/>
                <a:ext cx="6216848" cy="1167350"/>
              </a:xfrm>
              <a:prstGeom prst="roundRect">
                <a:avLst>
                  <a:gd name="adj" fmla="val 6025"/>
                </a:avLst>
              </a:prstGeom>
              <a:solidFill>
                <a:srgbClr val="4472C4"/>
              </a:solidFill>
              <a:ln w="12700" cap="flat">
                <a:noFill/>
                <a:miter lim="400000"/>
              </a:ln>
              <a:effectLst>
                <a:outerShdw blurRad="838200" dist="584200" dir="2700000" rotWithShape="0">
                  <a:srgbClr val="000000">
                    <a:alpha val="0"/>
                  </a:srgbClr>
                </a:outerShdw>
              </a:effectLst>
            </p:spPr>
            <p:txBody>
              <a:bodyPr wrap="square" lIns="91439" tIns="91439" rIns="91439" bIns="91439" numCol="1" anchor="ctr">
                <a:noAutofit/>
              </a:bodyPr>
              <a:lstStyle/>
              <a:p>
                <a:pPr algn="ctr" defTabSz="1828800">
                  <a:lnSpc>
                    <a:spcPct val="100000"/>
                  </a:lnSpc>
                  <a:spcBef>
                    <a:spcPts val="0"/>
                  </a:spcBef>
                  <a:defRPr sz="3200">
                    <a:solidFill>
                      <a:srgbClr val="767676"/>
                    </a:solidFill>
                    <a:latin typeface="+mn-lt"/>
                    <a:ea typeface="+mn-ea"/>
                    <a:cs typeface="+mn-cs"/>
                    <a:sym typeface="Montserrat Bold"/>
                  </a:defRPr>
                </a:pPr>
                <a:endParaRPr/>
              </a:p>
            </p:txBody>
          </p:sp>
          <p:sp>
            <p:nvSpPr>
              <p:cNvPr id="802" name="Rectangle: Rounded Corners 20"/>
              <p:cNvSpPr/>
              <p:nvPr/>
            </p:nvSpPr>
            <p:spPr>
              <a:xfrm>
                <a:off x="0" y="0"/>
                <a:ext cx="6612677" cy="1442021"/>
              </a:xfrm>
              <a:prstGeom prst="roundRect">
                <a:avLst>
                  <a:gd name="adj" fmla="val 6025"/>
                </a:avLst>
              </a:prstGeom>
              <a:solidFill>
                <a:srgbClr val="FFFFFF"/>
              </a:solidFill>
              <a:ln w="12700" cap="flat">
                <a:noFill/>
                <a:miter lim="400000"/>
              </a:ln>
              <a:effectLst>
                <a:outerShdw blurRad="838200" dist="381000" dir="2700000" rotWithShape="0">
                  <a:srgbClr val="000000">
                    <a:alpha val="25000"/>
                  </a:srgbClr>
                </a:outerShdw>
              </a:effectLst>
            </p:spPr>
            <p:txBody>
              <a:bodyPr wrap="square" lIns="91439" tIns="91439" rIns="91439" bIns="91439" numCol="1" anchor="ctr">
                <a:noAutofit/>
              </a:bodyPr>
              <a:lstStyle/>
              <a:p>
                <a:pPr algn="ctr" defTabSz="2063251">
                  <a:lnSpc>
                    <a:spcPct val="100000"/>
                  </a:lnSpc>
                  <a:spcBef>
                    <a:spcPts val="0"/>
                  </a:spcBef>
                  <a:defRPr sz="2800">
                    <a:solidFill>
                      <a:srgbClr val="767676"/>
                    </a:solidFill>
                  </a:defRPr>
                </a:pPr>
                <a:endParaRPr/>
              </a:p>
            </p:txBody>
          </p:sp>
          <p:sp>
            <p:nvSpPr>
              <p:cNvPr id="803" name="CasellaDiTesto 62"/>
              <p:cNvSpPr/>
              <p:nvPr/>
            </p:nvSpPr>
            <p:spPr>
              <a:xfrm>
                <a:off x="198208" y="166675"/>
                <a:ext cx="6268813" cy="1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extrusionOk="0">
                    <a:moveTo>
                      <a:pt x="0" y="0"/>
                    </a:moveTo>
                    <a:lnTo>
                      <a:pt x="21600" y="0"/>
                    </a:lnTo>
                    <a:lnTo>
                      <a:pt x="21600" y="0"/>
                    </a:lnTo>
                    <a:lnTo>
                      <a:pt x="0" y="0"/>
                    </a:lnTo>
                    <a:close/>
                  </a:path>
                </a:pathLst>
              </a:custGeom>
              <a:noFill/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  </a:ext>
              </a:extLst>
            </p:spPr>
            <p:txBody>
              <a:bodyPr wrap="square" lIns="91439" tIns="91439" rIns="91439" bIns="91439" numCol="1" anchor="t">
                <a:spAutoFit/>
              </a:bodyPr>
              <a:lstStyle/>
              <a:p>
                <a:pPr indent="12700" defTabSz="1828800">
                  <a:lnSpc>
                    <a:spcPct val="100000"/>
                  </a:lnSpc>
                  <a:spcBef>
                    <a:spcPts val="200"/>
                  </a:spcBef>
                  <a:defRPr sz="3200">
                    <a:latin typeface="Poppins Regular"/>
                    <a:ea typeface="Poppins Regular"/>
                    <a:cs typeface="Poppins Regular"/>
                    <a:sym typeface="Poppins Regular"/>
                  </a:defRPr>
                </a:pPr>
                <a:r>
                  <a:t>                                                 srls</a:t>
                </a:r>
              </a:p>
              <a:p>
                <a:pPr indent="12700" algn="r" defTabSz="1828800">
                  <a:lnSpc>
                    <a:spcPct val="100000"/>
                  </a:lnSpc>
                  <a:spcBef>
                    <a:spcPts val="200"/>
                  </a:spcBef>
                  <a:defRPr sz="2700" i="1">
                    <a:latin typeface="Poppins Bold"/>
                    <a:ea typeface="Poppins Bold"/>
                    <a:cs typeface="Poppins Bold"/>
                    <a:sym typeface="Poppins Bold"/>
                  </a:defRPr>
                </a:pPr>
                <a:r>
                  <a:t>call center per supporto operativo     </a:t>
                </a:r>
              </a:p>
            </p:txBody>
          </p:sp>
        </p:grpSp>
        <p:pic>
          <p:nvPicPr>
            <p:cNvPr id="805" name="Immagine 64" descr="Immagine 64"/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239041" y="196501"/>
              <a:ext cx="3057394" cy="707454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  <p:grpSp>
        <p:nvGrpSpPr>
          <p:cNvPr id="812" name="Raggruppa"/>
          <p:cNvGrpSpPr/>
          <p:nvPr/>
        </p:nvGrpSpPr>
        <p:grpSpPr>
          <a:xfrm>
            <a:off x="8688013" y="9014720"/>
            <a:ext cx="6744104" cy="1482208"/>
            <a:chOff x="0" y="-40187"/>
            <a:chExt cx="6744103" cy="1482207"/>
          </a:xfrm>
        </p:grpSpPr>
        <p:grpSp>
          <p:nvGrpSpPr>
            <p:cNvPr id="810" name="Gruppo 43"/>
            <p:cNvGrpSpPr/>
            <p:nvPr/>
          </p:nvGrpSpPr>
          <p:grpSpPr>
            <a:xfrm>
              <a:off x="-1" y="-40188"/>
              <a:ext cx="6744105" cy="1482209"/>
              <a:chOff x="0" y="0"/>
              <a:chExt cx="6744103" cy="1482207"/>
            </a:xfrm>
          </p:grpSpPr>
          <p:sp>
            <p:nvSpPr>
              <p:cNvPr id="807" name="Rectangle: Rounded Corners 20"/>
              <p:cNvSpPr/>
              <p:nvPr/>
            </p:nvSpPr>
            <p:spPr>
              <a:xfrm>
                <a:off x="527256" y="177522"/>
                <a:ext cx="6216848" cy="1167351"/>
              </a:xfrm>
              <a:prstGeom prst="roundRect">
                <a:avLst>
                  <a:gd name="adj" fmla="val 6025"/>
                </a:avLst>
              </a:prstGeom>
              <a:solidFill>
                <a:srgbClr val="4472C4"/>
              </a:solidFill>
              <a:ln w="12700" cap="flat">
                <a:noFill/>
                <a:miter lim="400000"/>
              </a:ln>
              <a:effectLst>
                <a:outerShdw blurRad="838200" dist="584200" dir="2700000" rotWithShape="0">
                  <a:srgbClr val="000000">
                    <a:alpha val="0"/>
                  </a:srgbClr>
                </a:outerShdw>
              </a:effectLst>
            </p:spPr>
            <p:txBody>
              <a:bodyPr wrap="square" lIns="91439" tIns="91439" rIns="91439" bIns="91439" numCol="1" anchor="ctr">
                <a:noAutofit/>
              </a:bodyPr>
              <a:lstStyle/>
              <a:p>
                <a:pPr algn="ctr" defTabSz="1828800">
                  <a:lnSpc>
                    <a:spcPct val="100000"/>
                  </a:lnSpc>
                  <a:spcBef>
                    <a:spcPts val="0"/>
                  </a:spcBef>
                  <a:defRPr sz="3200">
                    <a:solidFill>
                      <a:srgbClr val="767676"/>
                    </a:solidFill>
                    <a:latin typeface="+mn-lt"/>
                    <a:ea typeface="+mn-ea"/>
                    <a:cs typeface="+mn-cs"/>
                    <a:sym typeface="Montserrat Bold"/>
                  </a:defRPr>
                </a:pPr>
                <a:endParaRPr/>
              </a:p>
            </p:txBody>
          </p:sp>
          <p:sp>
            <p:nvSpPr>
              <p:cNvPr id="808" name="Rectangle: Rounded Corners 20"/>
              <p:cNvSpPr/>
              <p:nvPr/>
            </p:nvSpPr>
            <p:spPr>
              <a:xfrm>
                <a:off x="0" y="40187"/>
                <a:ext cx="6612677" cy="1442021"/>
              </a:xfrm>
              <a:prstGeom prst="roundRect">
                <a:avLst>
                  <a:gd name="adj" fmla="val 6025"/>
                </a:avLst>
              </a:prstGeom>
              <a:solidFill>
                <a:srgbClr val="FFFFFF"/>
              </a:solidFill>
              <a:ln w="12700" cap="flat">
                <a:noFill/>
                <a:miter lim="400000"/>
              </a:ln>
              <a:effectLst>
                <a:outerShdw blurRad="838200" dist="381000" dir="2700000" rotWithShape="0">
                  <a:srgbClr val="000000">
                    <a:alpha val="25000"/>
                  </a:srgbClr>
                </a:outerShdw>
              </a:effectLst>
            </p:spPr>
            <p:txBody>
              <a:bodyPr wrap="square" lIns="91439" tIns="91439" rIns="91439" bIns="91439" numCol="1" anchor="ctr">
                <a:noAutofit/>
              </a:bodyPr>
              <a:lstStyle/>
              <a:p>
                <a:pPr algn="ctr" defTabSz="2063251">
                  <a:lnSpc>
                    <a:spcPct val="100000"/>
                  </a:lnSpc>
                  <a:spcBef>
                    <a:spcPts val="0"/>
                  </a:spcBef>
                  <a:defRPr sz="2800">
                    <a:solidFill>
                      <a:srgbClr val="767676"/>
                    </a:solidFill>
                  </a:defRPr>
                </a:pPr>
                <a:endParaRPr/>
              </a:p>
            </p:txBody>
          </p:sp>
          <p:sp>
            <p:nvSpPr>
              <p:cNvPr id="809" name="CasellaDiTesto 46"/>
              <p:cNvSpPr/>
              <p:nvPr/>
            </p:nvSpPr>
            <p:spPr>
              <a:xfrm>
                <a:off x="1880932" y="0"/>
                <a:ext cx="4523691" cy="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extrusionOk="0">
                    <a:moveTo>
                      <a:pt x="0" y="0"/>
                    </a:moveTo>
                    <a:lnTo>
                      <a:pt x="21600" y="0"/>
                    </a:lnTo>
                    <a:lnTo>
                      <a:pt x="21600" y="0"/>
                    </a:lnTo>
                    <a:lnTo>
                      <a:pt x="0" y="0"/>
                    </a:lnTo>
                    <a:close/>
                  </a:path>
                </a:pathLst>
              </a:custGeom>
              <a:noFill/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  </a:ext>
              </a:extLst>
            </p:spPr>
            <p:txBody>
              <a:bodyPr wrap="square" lIns="91439" tIns="91439" rIns="91439" bIns="91439" numCol="1" anchor="t">
                <a:spAutoFit/>
              </a:bodyPr>
              <a:lstStyle/>
              <a:p>
                <a:pPr indent="12700" algn="r" defTabSz="1828800">
                  <a:lnSpc>
                    <a:spcPct val="70000"/>
                  </a:lnSpc>
                  <a:spcBef>
                    <a:spcPts val="200"/>
                  </a:spcBef>
                  <a:defRPr sz="3000">
                    <a:latin typeface="Poppins Regular"/>
                    <a:ea typeface="Poppins Regular"/>
                    <a:cs typeface="Poppins Regular"/>
                    <a:sym typeface="Poppins Regular"/>
                  </a:defRPr>
                </a:pPr>
                <a:r>
                  <a:t>srl</a:t>
                </a:r>
              </a:p>
              <a:p>
                <a:pPr indent="12700" algn="r" defTabSz="1828800">
                  <a:lnSpc>
                    <a:spcPct val="70000"/>
                  </a:lnSpc>
                  <a:spcBef>
                    <a:spcPts val="200"/>
                  </a:spcBef>
                  <a:defRPr sz="2800" i="1">
                    <a:latin typeface="Poppins Bold"/>
                    <a:ea typeface="Poppins Bold"/>
                    <a:cs typeface="Poppins Bold"/>
                    <a:sym typeface="Poppins Bold"/>
                  </a:defRPr>
                </a:pPr>
                <a:r>
                  <a:t>building automation</a:t>
                </a:r>
                <a:br/>
                <a:r>
                  <a:t>e data analisys</a:t>
                </a:r>
              </a:p>
            </p:txBody>
          </p:sp>
        </p:grpSp>
        <p:pic>
          <p:nvPicPr>
            <p:cNvPr id="811" name="Immagine 66" descr="Immagine 66"/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245493" y="180213"/>
              <a:ext cx="2121632" cy="844171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  <p:grpSp>
        <p:nvGrpSpPr>
          <p:cNvPr id="818" name="Raggruppa"/>
          <p:cNvGrpSpPr/>
          <p:nvPr/>
        </p:nvGrpSpPr>
        <p:grpSpPr>
          <a:xfrm>
            <a:off x="8688013" y="7433375"/>
            <a:ext cx="6744104" cy="1442021"/>
            <a:chOff x="0" y="0"/>
            <a:chExt cx="6744103" cy="1442020"/>
          </a:xfrm>
        </p:grpSpPr>
        <p:grpSp>
          <p:nvGrpSpPr>
            <p:cNvPr id="816" name="Gruppo 39"/>
            <p:cNvGrpSpPr/>
            <p:nvPr/>
          </p:nvGrpSpPr>
          <p:grpSpPr>
            <a:xfrm>
              <a:off x="0" y="0"/>
              <a:ext cx="6744104" cy="1442021"/>
              <a:chOff x="0" y="0"/>
              <a:chExt cx="6744103" cy="1442020"/>
            </a:xfrm>
          </p:grpSpPr>
          <p:sp>
            <p:nvSpPr>
              <p:cNvPr id="813" name="Rectangle: Rounded Corners 20"/>
              <p:cNvSpPr/>
              <p:nvPr/>
            </p:nvSpPr>
            <p:spPr>
              <a:xfrm>
                <a:off x="527256" y="137335"/>
                <a:ext cx="6216848" cy="1167350"/>
              </a:xfrm>
              <a:prstGeom prst="roundRect">
                <a:avLst>
                  <a:gd name="adj" fmla="val 6025"/>
                </a:avLst>
              </a:prstGeom>
              <a:solidFill>
                <a:srgbClr val="4472C4"/>
              </a:solidFill>
              <a:ln w="12700" cap="flat">
                <a:noFill/>
                <a:miter lim="400000"/>
              </a:ln>
              <a:effectLst>
                <a:outerShdw blurRad="838200" dist="584200" dir="2700000" rotWithShape="0">
                  <a:srgbClr val="000000">
                    <a:alpha val="0"/>
                  </a:srgbClr>
                </a:outerShdw>
              </a:effectLst>
            </p:spPr>
            <p:txBody>
              <a:bodyPr wrap="square" lIns="91439" tIns="91439" rIns="91439" bIns="91439" numCol="1" anchor="ctr">
                <a:noAutofit/>
              </a:bodyPr>
              <a:lstStyle/>
              <a:p>
                <a:pPr algn="ctr" defTabSz="1828800">
                  <a:lnSpc>
                    <a:spcPct val="100000"/>
                  </a:lnSpc>
                  <a:spcBef>
                    <a:spcPts val="0"/>
                  </a:spcBef>
                  <a:defRPr sz="3200">
                    <a:solidFill>
                      <a:srgbClr val="767676"/>
                    </a:solidFill>
                    <a:latin typeface="+mn-lt"/>
                    <a:ea typeface="+mn-ea"/>
                    <a:cs typeface="+mn-cs"/>
                    <a:sym typeface="Montserrat Bold"/>
                  </a:defRPr>
                </a:pPr>
                <a:endParaRPr/>
              </a:p>
            </p:txBody>
          </p:sp>
          <p:sp>
            <p:nvSpPr>
              <p:cNvPr id="814" name="Rectangle: Rounded Corners 20"/>
              <p:cNvSpPr/>
              <p:nvPr/>
            </p:nvSpPr>
            <p:spPr>
              <a:xfrm>
                <a:off x="0" y="0"/>
                <a:ext cx="6612678" cy="1442021"/>
              </a:xfrm>
              <a:prstGeom prst="roundRect">
                <a:avLst>
                  <a:gd name="adj" fmla="val 6025"/>
                </a:avLst>
              </a:prstGeom>
              <a:solidFill>
                <a:srgbClr val="FFFFFF"/>
              </a:solidFill>
              <a:ln w="12700" cap="flat">
                <a:noFill/>
                <a:miter lim="400000"/>
              </a:ln>
              <a:effectLst>
                <a:outerShdw blurRad="838200" dist="381000" dir="2700000" rotWithShape="0">
                  <a:srgbClr val="000000">
                    <a:alpha val="25000"/>
                  </a:srgbClr>
                </a:outerShdw>
              </a:effectLst>
            </p:spPr>
            <p:txBody>
              <a:bodyPr wrap="square" lIns="91439" tIns="91439" rIns="91439" bIns="91439" numCol="1" anchor="ctr">
                <a:noAutofit/>
              </a:bodyPr>
              <a:lstStyle/>
              <a:p>
                <a:pPr algn="ctr" defTabSz="2063251">
                  <a:lnSpc>
                    <a:spcPct val="100000"/>
                  </a:lnSpc>
                  <a:spcBef>
                    <a:spcPts val="0"/>
                  </a:spcBef>
                  <a:defRPr sz="2800">
                    <a:solidFill>
                      <a:srgbClr val="767676"/>
                    </a:solidFill>
                  </a:defRPr>
                </a:pPr>
                <a:endParaRPr/>
              </a:p>
            </p:txBody>
          </p:sp>
          <p:sp>
            <p:nvSpPr>
              <p:cNvPr id="815" name="CasellaDiTesto 42"/>
              <p:cNvSpPr/>
              <p:nvPr/>
            </p:nvSpPr>
            <p:spPr>
              <a:xfrm>
                <a:off x="347754" y="124822"/>
                <a:ext cx="6033965" cy="1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extrusionOk="0">
                    <a:moveTo>
                      <a:pt x="0" y="0"/>
                    </a:moveTo>
                    <a:lnTo>
                      <a:pt x="21600" y="0"/>
                    </a:lnTo>
                    <a:lnTo>
                      <a:pt x="21600" y="0"/>
                    </a:lnTo>
                    <a:lnTo>
                      <a:pt x="0" y="0"/>
                    </a:lnTo>
                    <a:close/>
                  </a:path>
                </a:pathLst>
              </a:custGeom>
              <a:noFill/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  </a:ext>
              </a:extLst>
            </p:spPr>
            <p:txBody>
              <a:bodyPr wrap="square" lIns="91439" tIns="91439" rIns="91439" bIns="91439" numCol="1" anchor="t">
                <a:spAutoFit/>
              </a:bodyPr>
              <a:lstStyle/>
              <a:p>
                <a:pPr indent="12700" algn="r" defTabSz="1828800">
                  <a:lnSpc>
                    <a:spcPct val="100000"/>
                  </a:lnSpc>
                  <a:spcBef>
                    <a:spcPts val="200"/>
                  </a:spcBef>
                  <a:defRPr sz="3200">
                    <a:latin typeface="Poppins Regular"/>
                    <a:ea typeface="Poppins Regular"/>
                    <a:cs typeface="Poppins Regular"/>
                    <a:sym typeface="Poppins Regular"/>
                  </a:defRPr>
                </a:pPr>
                <a:r>
                  <a:t>     srl</a:t>
                </a:r>
              </a:p>
              <a:p>
                <a:pPr indent="12700" algn="r" defTabSz="1828800">
                  <a:lnSpc>
                    <a:spcPct val="100000"/>
                  </a:lnSpc>
                  <a:spcBef>
                    <a:spcPts val="200"/>
                  </a:spcBef>
                  <a:defRPr sz="2800" i="1">
                    <a:latin typeface="Poppins Bold"/>
                    <a:ea typeface="Poppins Bold"/>
                    <a:cs typeface="Poppins Bold"/>
                    <a:sym typeface="Poppins Bold"/>
                  </a:defRPr>
                </a:pPr>
                <a:r>
                  <a:t>rete professionisti</a:t>
                </a:r>
              </a:p>
            </p:txBody>
          </p:sp>
        </p:grpSp>
        <p:pic>
          <p:nvPicPr>
            <p:cNvPr id="817" name="Immagine 87" descr="Immagine 87"/>
            <p:cNvPicPr>
              <a:picLocks noChangeAspect="1"/>
            </p:cNvPicPr>
            <p:nvPr/>
          </p:nvPicPr>
          <p:blipFill>
            <a:blip r:embed="rId10"/>
            <a:stretch>
              <a:fillRect/>
            </a:stretch>
          </p:blipFill>
          <p:spPr>
            <a:xfrm>
              <a:off x="353487" y="134147"/>
              <a:ext cx="3608703" cy="670115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  <p:grpSp>
        <p:nvGrpSpPr>
          <p:cNvPr id="824" name="Raggruppa"/>
          <p:cNvGrpSpPr/>
          <p:nvPr/>
        </p:nvGrpSpPr>
        <p:grpSpPr>
          <a:xfrm>
            <a:off x="8688013" y="894401"/>
            <a:ext cx="6744104" cy="1442023"/>
            <a:chOff x="0" y="0"/>
            <a:chExt cx="6744103" cy="1442021"/>
          </a:xfrm>
        </p:grpSpPr>
        <p:grpSp>
          <p:nvGrpSpPr>
            <p:cNvPr id="822" name="Gruppo 6"/>
            <p:cNvGrpSpPr/>
            <p:nvPr/>
          </p:nvGrpSpPr>
          <p:grpSpPr>
            <a:xfrm>
              <a:off x="-1" y="0"/>
              <a:ext cx="6744105" cy="1442022"/>
              <a:chOff x="0" y="0"/>
              <a:chExt cx="6744103" cy="1442021"/>
            </a:xfrm>
          </p:grpSpPr>
          <p:sp>
            <p:nvSpPr>
              <p:cNvPr id="819" name="Rectangle: Rounded Corners 20"/>
              <p:cNvSpPr/>
              <p:nvPr/>
            </p:nvSpPr>
            <p:spPr>
              <a:xfrm>
                <a:off x="527256" y="137335"/>
                <a:ext cx="6216848" cy="1167352"/>
              </a:xfrm>
              <a:prstGeom prst="roundRect">
                <a:avLst>
                  <a:gd name="adj" fmla="val 6025"/>
                </a:avLst>
              </a:prstGeom>
              <a:solidFill>
                <a:srgbClr val="4472C4"/>
              </a:solidFill>
              <a:ln w="12700" cap="flat">
                <a:noFill/>
                <a:miter lim="400000"/>
              </a:ln>
              <a:effectLst>
                <a:outerShdw blurRad="838200" dist="584200" dir="2700000" rotWithShape="0">
                  <a:srgbClr val="000000">
                    <a:alpha val="0"/>
                  </a:srgbClr>
                </a:outerShdw>
              </a:effectLst>
            </p:spPr>
            <p:txBody>
              <a:bodyPr wrap="square" lIns="91439" tIns="91439" rIns="91439" bIns="91439" numCol="1" anchor="ctr">
                <a:noAutofit/>
              </a:bodyPr>
              <a:lstStyle/>
              <a:p>
                <a:pPr algn="ctr" defTabSz="1828800">
                  <a:lnSpc>
                    <a:spcPct val="100000"/>
                  </a:lnSpc>
                  <a:spcBef>
                    <a:spcPts val="0"/>
                  </a:spcBef>
                  <a:defRPr sz="3200">
                    <a:solidFill>
                      <a:srgbClr val="767676"/>
                    </a:solidFill>
                    <a:latin typeface="+mn-lt"/>
                    <a:ea typeface="+mn-ea"/>
                    <a:cs typeface="+mn-cs"/>
                    <a:sym typeface="Montserrat Bold"/>
                  </a:defRPr>
                </a:pPr>
                <a:endParaRPr/>
              </a:p>
            </p:txBody>
          </p:sp>
          <p:sp>
            <p:nvSpPr>
              <p:cNvPr id="820" name="Rectangle: Rounded Corners 20"/>
              <p:cNvSpPr/>
              <p:nvPr/>
            </p:nvSpPr>
            <p:spPr>
              <a:xfrm>
                <a:off x="0" y="0"/>
                <a:ext cx="6612677" cy="1442022"/>
              </a:xfrm>
              <a:prstGeom prst="roundRect">
                <a:avLst>
                  <a:gd name="adj" fmla="val 6025"/>
                </a:avLst>
              </a:prstGeom>
              <a:solidFill>
                <a:srgbClr val="FFFFFF"/>
              </a:solidFill>
              <a:ln w="12700" cap="flat">
                <a:noFill/>
                <a:miter lim="400000"/>
              </a:ln>
              <a:effectLst>
                <a:outerShdw blurRad="838200" dist="381000" dir="2700000" rotWithShape="0">
                  <a:srgbClr val="000000">
                    <a:alpha val="25000"/>
                  </a:srgbClr>
                </a:outerShdw>
              </a:effectLst>
            </p:spPr>
            <p:txBody>
              <a:bodyPr wrap="square" lIns="91439" tIns="91439" rIns="91439" bIns="91439" numCol="1" anchor="ctr">
                <a:noAutofit/>
              </a:bodyPr>
              <a:lstStyle/>
              <a:p>
                <a:pPr algn="ctr" defTabSz="2063251">
                  <a:lnSpc>
                    <a:spcPct val="100000"/>
                  </a:lnSpc>
                  <a:spcBef>
                    <a:spcPts val="0"/>
                  </a:spcBef>
                  <a:defRPr sz="2800">
                    <a:solidFill>
                      <a:srgbClr val="767676"/>
                    </a:solidFill>
                  </a:defRPr>
                </a:pPr>
                <a:endParaRPr/>
              </a:p>
            </p:txBody>
          </p:sp>
          <p:sp>
            <p:nvSpPr>
              <p:cNvPr id="821" name="CasellaDiTesto 26"/>
              <p:cNvSpPr txBox="1"/>
              <p:nvPr/>
            </p:nvSpPr>
            <p:spPr>
              <a:xfrm>
                <a:off x="327621" y="100916"/>
                <a:ext cx="6033965" cy="1315719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  </a:ext>
              </a:extLst>
            </p:spPr>
            <p:txBody>
              <a:bodyPr wrap="square" lIns="91439" tIns="91439" rIns="91439" bIns="91439" numCol="1" anchor="t">
                <a:spAutoFit/>
              </a:bodyPr>
              <a:lstStyle/>
              <a:p>
                <a:pPr indent="12700" algn="r" defTabSz="1828800">
                  <a:lnSpc>
                    <a:spcPct val="100000"/>
                  </a:lnSpc>
                  <a:spcBef>
                    <a:spcPts val="200"/>
                  </a:spcBef>
                  <a:defRPr sz="3200">
                    <a:latin typeface="Poppins Regular"/>
                    <a:ea typeface="Poppins Regular"/>
                    <a:cs typeface="Poppins Regular"/>
                    <a:sym typeface="Poppins Regular"/>
                  </a:defRPr>
                </a:pPr>
                <a:r>
                  <a:t>srl</a:t>
                </a:r>
              </a:p>
              <a:p>
                <a:pPr indent="12700" algn="r" defTabSz="1828800">
                  <a:lnSpc>
                    <a:spcPct val="100000"/>
                  </a:lnSpc>
                  <a:spcBef>
                    <a:spcPts val="200"/>
                  </a:spcBef>
                  <a:defRPr sz="2800" i="1">
                    <a:latin typeface="Poppins Bold"/>
                    <a:ea typeface="Poppins Bold"/>
                    <a:cs typeface="Poppins Bold"/>
                    <a:sym typeface="Poppins Bold"/>
                  </a:defRPr>
                </a:pPr>
                <a:r>
                  <a:t>gestione piattaforme</a:t>
                </a:r>
              </a:p>
            </p:txBody>
          </p:sp>
        </p:grpSp>
        <p:pic>
          <p:nvPicPr>
            <p:cNvPr id="823" name="Immagine 89" descr="Immagine 89"/>
            <p:cNvPicPr>
              <a:picLocks noChangeAspect="1"/>
            </p:cNvPicPr>
            <p:nvPr/>
          </p:nvPicPr>
          <p:blipFill>
            <a:blip r:embed="rId11"/>
            <a:stretch>
              <a:fillRect/>
            </a:stretch>
          </p:blipFill>
          <p:spPr>
            <a:xfrm>
              <a:off x="392972" y="252779"/>
              <a:ext cx="2155886" cy="794662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  <p:grpSp>
        <p:nvGrpSpPr>
          <p:cNvPr id="828" name="Gruppo 19"/>
          <p:cNvGrpSpPr/>
          <p:nvPr/>
        </p:nvGrpSpPr>
        <p:grpSpPr>
          <a:xfrm>
            <a:off x="16649278" y="2880053"/>
            <a:ext cx="7024525" cy="1672021"/>
            <a:chOff x="0" y="0"/>
            <a:chExt cx="7024523" cy="1672019"/>
          </a:xfrm>
        </p:grpSpPr>
        <p:sp>
          <p:nvSpPr>
            <p:cNvPr id="825" name="Rectangle: Rounded Corners 20"/>
            <p:cNvSpPr/>
            <p:nvPr/>
          </p:nvSpPr>
          <p:spPr>
            <a:xfrm>
              <a:off x="549180" y="159239"/>
              <a:ext cx="6475344" cy="1353541"/>
            </a:xfrm>
            <a:prstGeom prst="roundRect">
              <a:avLst>
                <a:gd name="adj" fmla="val 6025"/>
              </a:avLst>
            </a:prstGeom>
            <a:solidFill>
              <a:srgbClr val="FFC000"/>
            </a:solidFill>
            <a:ln w="12700" cap="flat">
              <a:noFill/>
              <a:miter lim="400000"/>
            </a:ln>
            <a:effectLst>
              <a:outerShdw blurRad="838200" dist="584200" dir="2700000" rotWithShape="0">
                <a:srgbClr val="000000">
                  <a:alpha val="0"/>
                </a:srgbClr>
              </a:outerShdw>
            </a:effectLst>
          </p:spPr>
          <p:txBody>
            <a:bodyPr wrap="square" lIns="91439" tIns="91439" rIns="91439" bIns="91439" numCol="1" anchor="ctr">
              <a:noAutofit/>
            </a:bodyPr>
            <a:lstStyle/>
            <a:p>
              <a:pPr algn="ctr" defTabSz="1828800">
                <a:lnSpc>
                  <a:spcPct val="100000"/>
                </a:lnSpc>
                <a:spcBef>
                  <a:spcPts val="0"/>
                </a:spcBef>
                <a:defRPr sz="3200">
                  <a:solidFill>
                    <a:srgbClr val="767676"/>
                  </a:solidFill>
                  <a:latin typeface="+mn-lt"/>
                  <a:ea typeface="+mn-ea"/>
                  <a:cs typeface="+mn-cs"/>
                  <a:sym typeface="Montserrat Bold"/>
                </a:defRPr>
              </a:pPr>
              <a:endParaRPr/>
            </a:p>
          </p:txBody>
        </p:sp>
        <p:sp>
          <p:nvSpPr>
            <p:cNvPr id="826" name="Rectangle: Rounded Corners 20"/>
            <p:cNvSpPr/>
            <p:nvPr/>
          </p:nvSpPr>
          <p:spPr>
            <a:xfrm>
              <a:off x="0" y="0"/>
              <a:ext cx="6867053" cy="1672020"/>
            </a:xfrm>
            <a:prstGeom prst="roundRect">
              <a:avLst>
                <a:gd name="adj" fmla="val 6025"/>
              </a:avLst>
            </a:prstGeom>
            <a:solidFill>
              <a:srgbClr val="FFFFFF"/>
            </a:solidFill>
            <a:ln w="12700" cap="flat">
              <a:noFill/>
              <a:miter lim="400000"/>
            </a:ln>
            <a:effectLst>
              <a:outerShdw blurRad="838200" dist="381000" dir="2700000" rotWithShape="0">
                <a:srgbClr val="000000">
                  <a:alpha val="25000"/>
                </a:srgbClr>
              </a:outerShdw>
            </a:effectLst>
          </p:spPr>
          <p:txBody>
            <a:bodyPr wrap="square" lIns="91439" tIns="91439" rIns="91439" bIns="91439" numCol="1" anchor="ctr">
              <a:noAutofit/>
            </a:bodyPr>
            <a:lstStyle/>
            <a:p>
              <a:pPr algn="ctr" defTabSz="2063251">
                <a:lnSpc>
                  <a:spcPct val="100000"/>
                </a:lnSpc>
                <a:spcBef>
                  <a:spcPts val="0"/>
                </a:spcBef>
                <a:defRPr sz="2800">
                  <a:solidFill>
                    <a:srgbClr val="767676"/>
                  </a:solidFill>
                </a:defRPr>
              </a:pPr>
              <a:endParaRPr/>
            </a:p>
          </p:txBody>
        </p:sp>
        <p:sp>
          <p:nvSpPr>
            <p:cNvPr id="827" name="CasellaDiTesto 85"/>
            <p:cNvSpPr/>
            <p:nvPr/>
          </p:nvSpPr>
          <p:spPr>
            <a:xfrm>
              <a:off x="427280" y="216788"/>
              <a:ext cx="6292465" cy="1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extrusionOk="0">
                  <a:moveTo>
                    <a:pt x="0" y="0"/>
                  </a:moveTo>
                  <a:lnTo>
                    <a:pt x="21600" y="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91439" tIns="91439" rIns="91439" bIns="91439" numCol="1" anchor="t">
              <a:spAutoFit/>
            </a:bodyPr>
            <a:lstStyle/>
            <a:p>
              <a:pPr indent="12700" defTabSz="1828800">
                <a:lnSpc>
                  <a:spcPct val="100000"/>
                </a:lnSpc>
                <a:spcBef>
                  <a:spcPts val="200"/>
                </a:spcBef>
                <a:defRPr sz="3200">
                  <a:latin typeface="Poppins Regular"/>
                  <a:ea typeface="Poppins Regular"/>
                  <a:cs typeface="Poppins Regular"/>
                  <a:sym typeface="Poppins Regular"/>
                </a:defRPr>
              </a:pPr>
              <a:r>
                <a:t>HD CREDIT BROKER               srl</a:t>
              </a:r>
            </a:p>
            <a:p>
              <a:pPr indent="12700" algn="r" defTabSz="1828800">
                <a:lnSpc>
                  <a:spcPct val="100000"/>
                </a:lnSpc>
                <a:spcBef>
                  <a:spcPts val="200"/>
                </a:spcBef>
                <a:defRPr sz="2800" i="1">
                  <a:latin typeface="Poppins Bold"/>
                  <a:ea typeface="Poppins Bold"/>
                  <a:cs typeface="Poppins Bold"/>
                  <a:sym typeface="Poppins Bold"/>
                </a:defRPr>
              </a:pPr>
              <a:r>
                <a:t>mediazione creditizia oam</a:t>
              </a:r>
            </a:p>
          </p:txBody>
        </p:sp>
      </p:grpSp>
      <p:grpSp>
        <p:nvGrpSpPr>
          <p:cNvPr id="832" name="Gruppo 19"/>
          <p:cNvGrpSpPr/>
          <p:nvPr/>
        </p:nvGrpSpPr>
        <p:grpSpPr>
          <a:xfrm>
            <a:off x="16649278" y="10432043"/>
            <a:ext cx="7024525" cy="1672021"/>
            <a:chOff x="0" y="0"/>
            <a:chExt cx="7024523" cy="1672019"/>
          </a:xfrm>
        </p:grpSpPr>
        <p:sp>
          <p:nvSpPr>
            <p:cNvPr id="829" name="Rectangle: Rounded Corners 20"/>
            <p:cNvSpPr/>
            <p:nvPr/>
          </p:nvSpPr>
          <p:spPr>
            <a:xfrm>
              <a:off x="549180" y="159239"/>
              <a:ext cx="6475344" cy="1353541"/>
            </a:xfrm>
            <a:prstGeom prst="roundRect">
              <a:avLst>
                <a:gd name="adj" fmla="val 6025"/>
              </a:avLst>
            </a:prstGeom>
            <a:solidFill>
              <a:srgbClr val="FFC000"/>
            </a:solidFill>
            <a:ln w="12700" cap="flat">
              <a:noFill/>
              <a:miter lim="400000"/>
            </a:ln>
            <a:effectLst>
              <a:outerShdw blurRad="838200" dist="584200" dir="2700000" rotWithShape="0">
                <a:srgbClr val="000000">
                  <a:alpha val="0"/>
                </a:srgbClr>
              </a:outerShdw>
            </a:effectLst>
          </p:spPr>
          <p:txBody>
            <a:bodyPr wrap="square" lIns="91439" tIns="91439" rIns="91439" bIns="91439" numCol="1" anchor="ctr">
              <a:noAutofit/>
            </a:bodyPr>
            <a:lstStyle/>
            <a:p>
              <a:pPr algn="ctr" defTabSz="1828800">
                <a:lnSpc>
                  <a:spcPct val="100000"/>
                </a:lnSpc>
                <a:spcBef>
                  <a:spcPts val="0"/>
                </a:spcBef>
                <a:defRPr sz="3200">
                  <a:solidFill>
                    <a:srgbClr val="767676"/>
                  </a:solidFill>
                  <a:latin typeface="+mn-lt"/>
                  <a:ea typeface="+mn-ea"/>
                  <a:cs typeface="+mn-cs"/>
                  <a:sym typeface="Montserrat Bold"/>
                </a:defRPr>
              </a:pPr>
              <a:endParaRPr/>
            </a:p>
          </p:txBody>
        </p:sp>
        <p:sp>
          <p:nvSpPr>
            <p:cNvPr id="830" name="Rectangle: Rounded Corners 20"/>
            <p:cNvSpPr/>
            <p:nvPr/>
          </p:nvSpPr>
          <p:spPr>
            <a:xfrm>
              <a:off x="0" y="0"/>
              <a:ext cx="6867053" cy="1672020"/>
            </a:xfrm>
            <a:prstGeom prst="roundRect">
              <a:avLst>
                <a:gd name="adj" fmla="val 6025"/>
              </a:avLst>
            </a:prstGeom>
            <a:solidFill>
              <a:srgbClr val="FFFFFF"/>
            </a:solidFill>
            <a:ln w="12700" cap="flat">
              <a:noFill/>
              <a:miter lim="400000"/>
            </a:ln>
            <a:effectLst>
              <a:outerShdw blurRad="838200" dist="381000" dir="2700000" rotWithShape="0">
                <a:srgbClr val="000000">
                  <a:alpha val="25000"/>
                </a:srgbClr>
              </a:outerShdw>
            </a:effectLst>
          </p:spPr>
          <p:txBody>
            <a:bodyPr wrap="square" lIns="91439" tIns="91439" rIns="91439" bIns="91439" numCol="1" anchor="ctr">
              <a:noAutofit/>
            </a:bodyPr>
            <a:lstStyle/>
            <a:p>
              <a:pPr algn="ctr" defTabSz="2063251">
                <a:lnSpc>
                  <a:spcPct val="100000"/>
                </a:lnSpc>
                <a:spcBef>
                  <a:spcPts val="0"/>
                </a:spcBef>
                <a:defRPr sz="2800">
                  <a:solidFill>
                    <a:srgbClr val="767676"/>
                  </a:solidFill>
                </a:defRPr>
              </a:pPr>
              <a:endParaRPr/>
            </a:p>
          </p:txBody>
        </p:sp>
        <p:sp>
          <p:nvSpPr>
            <p:cNvPr id="831" name="CasellaDiTesto 85"/>
            <p:cNvSpPr/>
            <p:nvPr/>
          </p:nvSpPr>
          <p:spPr>
            <a:xfrm>
              <a:off x="427280" y="216788"/>
              <a:ext cx="6292465" cy="1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extrusionOk="0">
                  <a:moveTo>
                    <a:pt x="0" y="0"/>
                  </a:moveTo>
                  <a:lnTo>
                    <a:pt x="21600" y="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91439" tIns="91439" rIns="91439" bIns="91439" numCol="1" anchor="t">
              <a:spAutoFit/>
            </a:bodyPr>
            <a:lstStyle/>
            <a:p>
              <a:pPr indent="12700" algn="r" defTabSz="1828800">
                <a:lnSpc>
                  <a:spcPct val="100000"/>
                </a:lnSpc>
                <a:spcBef>
                  <a:spcPts val="200"/>
                </a:spcBef>
                <a:defRPr sz="2800" i="1">
                  <a:latin typeface="Poppins Bold"/>
                  <a:ea typeface="Poppins Bold"/>
                  <a:cs typeface="Poppins Bold"/>
                  <a:sym typeface="Poppins Bold"/>
                </a:defRPr>
              </a:pPr>
              <a:endParaRPr/>
            </a:p>
            <a:p>
              <a:pPr indent="12700" algn="r" defTabSz="1828800">
                <a:lnSpc>
                  <a:spcPct val="100000"/>
                </a:lnSpc>
                <a:spcBef>
                  <a:spcPts val="200"/>
                </a:spcBef>
                <a:defRPr sz="2800" i="1">
                  <a:latin typeface="Poppins Bold"/>
                  <a:ea typeface="Poppins Bold"/>
                  <a:cs typeface="Poppins Bold"/>
                  <a:sym typeface="Poppins Bold"/>
                </a:defRPr>
              </a:pPr>
              <a:r>
                <a:t>iscrizione runts </a:t>
              </a:r>
            </a:p>
          </p:txBody>
        </p:sp>
      </p:grpSp>
      <p:pic>
        <p:nvPicPr>
          <p:cNvPr id="833" name="Immagine" descr="Immagine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7062507" y="10757301"/>
            <a:ext cx="2941000" cy="879601"/>
          </a:xfrm>
          <a:prstGeom prst="rect">
            <a:avLst/>
          </a:prstGeom>
          <a:ln w="12700">
            <a:miter lim="400000"/>
          </a:ln>
        </p:spPr>
      </p:pic>
      <p:pic>
        <p:nvPicPr>
          <p:cNvPr id="834" name="Loqal logo.png" descr="Loqal logo.png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803137" y="2635350"/>
            <a:ext cx="1684441" cy="1086036"/>
          </a:xfrm>
          <a:prstGeom prst="rect">
            <a:avLst/>
          </a:prstGeom>
          <a:ln w="12700">
            <a:miter lim="400000"/>
          </a:ln>
        </p:spPr>
      </p:pic>
      <p:pic>
        <p:nvPicPr>
          <p:cNvPr id="835" name="LOGO-MAN-GO_vers_2_DEF 1.png" descr="LOGO-MAN-GO_vers_2_DEF 1.png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10852343" y="2910642"/>
            <a:ext cx="2118884" cy="537166"/>
          </a:xfrm>
          <a:prstGeom prst="rect">
            <a:avLst/>
          </a:prstGeom>
          <a:ln w="12700">
            <a:miter lim="400000"/>
          </a:ln>
        </p:spPr>
      </p:pic>
      <p:pic>
        <p:nvPicPr>
          <p:cNvPr id="836" name="gnammo_1 1.png" descr="gnammo_1 1.png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13341216" y="2695971"/>
            <a:ext cx="2118885" cy="721921"/>
          </a:xfrm>
          <a:prstGeom prst="rect">
            <a:avLst/>
          </a:prstGeom>
          <a:ln w="12700">
            <a:miter lim="400000"/>
          </a:ln>
        </p:spPr>
      </p:pic>
      <p:pic>
        <p:nvPicPr>
          <p:cNvPr id="837" name="Immagine" descr="Immagine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1217988" y="10984266"/>
            <a:ext cx="905105" cy="1086126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" name="L’unione fa la forza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2145738">
              <a:defRPr sz="7480" spc="-149"/>
            </a:lvl1pPr>
          </a:lstStyle>
          <a:p>
            <a:r>
              <a:t>L’unione fa la forza</a:t>
            </a:r>
          </a:p>
        </p:txBody>
      </p:sp>
      <p:sp>
        <p:nvSpPr>
          <p:cNvPr id="840" name="Insieme per cambiare"/>
          <p:cNvSpPr txBox="1">
            <a:spLocks noGrp="1"/>
          </p:cNvSpPr>
          <p:nvPr>
            <p:ph type="body" idx="2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Insieme per cambiare</a:t>
            </a:r>
          </a:p>
        </p:txBody>
      </p:sp>
      <p:sp>
        <p:nvSpPr>
          <p:cNvPr id="841" name="Il contenuto di questa presentazione è riservato. Non distribuire questa presentazione, o parte di essa, senza l'esplicito consenso di Harley&amp;Dikkinson. Grazie per la vostra collaborazione."/>
          <p:cNvSpPr txBox="1"/>
          <p:nvPr/>
        </p:nvSpPr>
        <p:spPr>
          <a:xfrm rot="16200000">
            <a:off x="-6267368" y="6662611"/>
            <a:ext cx="13103547" cy="24943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ctr">
            <a:spAutoFit/>
          </a:bodyPr>
          <a:lstStyle>
            <a:lvl1pPr algn="ctr">
              <a:lnSpc>
                <a:spcPct val="100000"/>
              </a:lnSpc>
              <a:spcBef>
                <a:spcPts val="0"/>
              </a:spcBef>
              <a:defRPr sz="1100">
                <a:solidFill>
                  <a:srgbClr val="5E5E5E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Il contenuto di questa presentazione è riservato. Non distribuire questa presentazione, o parte di essa, senza l'esplicito consenso di Harley&amp;Dikkinson. Grazie per la vostra collaborazione.</a:t>
            </a:r>
          </a:p>
        </p:txBody>
      </p:sp>
      <p:sp>
        <p:nvSpPr>
          <p:cNvPr id="842" name="Rettangolo"/>
          <p:cNvSpPr/>
          <p:nvPr/>
        </p:nvSpPr>
        <p:spPr>
          <a:xfrm>
            <a:off x="0" y="0"/>
            <a:ext cx="8128000" cy="127000"/>
          </a:xfrm>
          <a:prstGeom prst="rect">
            <a:avLst/>
          </a:prstGeom>
          <a:solidFill>
            <a:srgbClr val="CB2C34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sp>
        <p:nvSpPr>
          <p:cNvPr id="843" name="Rettangolo"/>
          <p:cNvSpPr/>
          <p:nvPr/>
        </p:nvSpPr>
        <p:spPr>
          <a:xfrm>
            <a:off x="8128000" y="0"/>
            <a:ext cx="8128000" cy="127000"/>
          </a:xfrm>
          <a:prstGeom prst="rect">
            <a:avLst/>
          </a:prstGeom>
          <a:solidFill>
            <a:srgbClr val="223868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sp>
        <p:nvSpPr>
          <p:cNvPr id="844" name="Rettangolo"/>
          <p:cNvSpPr/>
          <p:nvPr/>
        </p:nvSpPr>
        <p:spPr>
          <a:xfrm>
            <a:off x="16255227" y="0"/>
            <a:ext cx="8128001" cy="127000"/>
          </a:xfrm>
          <a:prstGeom prst="rect">
            <a:avLst/>
          </a:prstGeom>
          <a:solidFill>
            <a:srgbClr val="F4C543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pic>
        <p:nvPicPr>
          <p:cNvPr id="845" name="Harley&amp;Dikkinson_logo-positivo.png" descr="Harley&amp;Dikkinson_logo-positivo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586687" y="12472886"/>
            <a:ext cx="3114589" cy="732401"/>
          </a:xfrm>
          <a:prstGeom prst="rect">
            <a:avLst/>
          </a:prstGeom>
          <a:ln w="12700">
            <a:miter lim="400000"/>
          </a:ln>
        </p:spPr>
      </p:pic>
      <p:pic>
        <p:nvPicPr>
          <p:cNvPr id="846" name="Centopiazze_logo-positivo.png" descr="Centopiazze_logo-positivo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535050" y="1332560"/>
            <a:ext cx="2963863" cy="1054043"/>
          </a:xfrm>
          <a:prstGeom prst="rect">
            <a:avLst/>
          </a:prstGeom>
          <a:ln w="12700">
            <a:miter lim="400000"/>
          </a:ln>
        </p:spPr>
      </p:pic>
      <p:grpSp>
        <p:nvGrpSpPr>
          <p:cNvPr id="849" name="Gruppo 27"/>
          <p:cNvGrpSpPr/>
          <p:nvPr/>
        </p:nvGrpSpPr>
        <p:grpSpPr>
          <a:xfrm>
            <a:off x="12551914" y="3625236"/>
            <a:ext cx="5862007" cy="6500992"/>
            <a:chOff x="0" y="0"/>
            <a:chExt cx="5862005" cy="6500991"/>
          </a:xfrm>
        </p:grpSpPr>
        <p:sp>
          <p:nvSpPr>
            <p:cNvPr id="847" name="Rectangle: Rounded Corners 20"/>
            <p:cNvSpPr/>
            <p:nvPr/>
          </p:nvSpPr>
          <p:spPr>
            <a:xfrm>
              <a:off x="867069" y="531360"/>
              <a:ext cx="4994937" cy="5522120"/>
            </a:xfrm>
            <a:prstGeom prst="roundRect">
              <a:avLst>
                <a:gd name="adj" fmla="val 4913"/>
              </a:avLst>
            </a:prstGeom>
            <a:solidFill>
              <a:srgbClr val="004C9C"/>
            </a:solidFill>
            <a:ln w="12700" cap="flat">
              <a:noFill/>
              <a:miter lim="400000"/>
            </a:ln>
            <a:effectLst>
              <a:outerShdw blurRad="838200" dist="584200" dir="2700000" rotWithShape="0">
                <a:srgbClr val="000000">
                  <a:alpha val="0"/>
                </a:srgbClr>
              </a:outerShdw>
            </a:effectLst>
          </p:spPr>
          <p:txBody>
            <a:bodyPr wrap="square" lIns="91439" tIns="91439" rIns="91439" bIns="91439" numCol="1" anchor="ctr">
              <a:noAutofit/>
            </a:bodyPr>
            <a:lstStyle/>
            <a:p>
              <a:pPr algn="ctr" defTabSz="1828800">
                <a:lnSpc>
                  <a:spcPct val="100000"/>
                </a:lnSpc>
                <a:spcBef>
                  <a:spcPts val="0"/>
                </a:spcBef>
                <a:defRPr sz="3200">
                  <a:solidFill>
                    <a:srgbClr val="767676"/>
                  </a:solidFill>
                  <a:latin typeface="+mn-lt"/>
                  <a:ea typeface="+mn-ea"/>
                  <a:cs typeface="+mn-cs"/>
                  <a:sym typeface="Montserrat Bold"/>
                </a:defRPr>
              </a:pPr>
              <a:endParaRPr/>
            </a:p>
          </p:txBody>
        </p:sp>
        <p:sp>
          <p:nvSpPr>
            <p:cNvPr id="848" name="Rectangle: Rounded Corners 20"/>
            <p:cNvSpPr/>
            <p:nvPr/>
          </p:nvSpPr>
          <p:spPr>
            <a:xfrm>
              <a:off x="0" y="0"/>
              <a:ext cx="5610689" cy="6500992"/>
            </a:xfrm>
            <a:prstGeom prst="roundRect">
              <a:avLst>
                <a:gd name="adj" fmla="val 5403"/>
              </a:avLst>
            </a:prstGeom>
            <a:solidFill>
              <a:srgbClr val="FFFFFF"/>
            </a:solidFill>
            <a:ln w="12700" cap="flat">
              <a:noFill/>
              <a:miter lim="400000"/>
            </a:ln>
            <a:effectLst>
              <a:outerShdw blurRad="838200" dist="381000" dir="2700000" rotWithShape="0">
                <a:srgbClr val="000000">
                  <a:alpha val="25000"/>
                </a:srgbClr>
              </a:outerShdw>
            </a:effectLst>
          </p:spPr>
          <p:txBody>
            <a:bodyPr wrap="square" lIns="91439" tIns="91439" rIns="91439" bIns="91439" numCol="1" anchor="ctr">
              <a:noAutofit/>
            </a:bodyPr>
            <a:lstStyle/>
            <a:p>
              <a:pPr algn="ctr" defTabSz="2063251">
                <a:lnSpc>
                  <a:spcPct val="100000"/>
                </a:lnSpc>
                <a:spcBef>
                  <a:spcPts val="0"/>
                </a:spcBef>
                <a:defRPr sz="2800">
                  <a:solidFill>
                    <a:srgbClr val="767676"/>
                  </a:solidFill>
                </a:defRPr>
              </a:pPr>
              <a:endParaRPr/>
            </a:p>
          </p:txBody>
        </p:sp>
      </p:grpSp>
      <p:pic>
        <p:nvPicPr>
          <p:cNvPr id="850" name="Picture 30" descr="Picture 3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598211" y="9240515"/>
            <a:ext cx="2379919" cy="459251"/>
          </a:xfrm>
          <a:prstGeom prst="rect">
            <a:avLst/>
          </a:prstGeom>
          <a:ln w="12700">
            <a:miter lim="400000"/>
          </a:ln>
        </p:spPr>
      </p:pic>
      <p:pic>
        <p:nvPicPr>
          <p:cNvPr id="851" name="Picture 32" descr="Picture 3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3432020" y="6514362"/>
            <a:ext cx="2910328" cy="845814"/>
          </a:xfrm>
          <a:prstGeom prst="rect">
            <a:avLst/>
          </a:prstGeom>
          <a:ln w="12700">
            <a:miter lim="400000"/>
          </a:ln>
        </p:spPr>
      </p:pic>
      <p:pic>
        <p:nvPicPr>
          <p:cNvPr id="852" name="Picture 34" descr="Picture 34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3552620" y="5885707"/>
            <a:ext cx="3756131" cy="425499"/>
          </a:xfrm>
          <a:prstGeom prst="rect">
            <a:avLst/>
          </a:prstGeom>
          <a:ln w="12700">
            <a:miter lim="400000"/>
          </a:ln>
        </p:spPr>
      </p:pic>
      <p:pic>
        <p:nvPicPr>
          <p:cNvPr id="853" name="Picture 36" descr="Picture 36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3216345" y="4905234"/>
            <a:ext cx="3740287" cy="1057039"/>
          </a:xfrm>
          <a:prstGeom prst="rect">
            <a:avLst/>
          </a:prstGeom>
          <a:ln w="12700">
            <a:miter lim="400000"/>
          </a:ln>
        </p:spPr>
      </p:pic>
      <p:pic>
        <p:nvPicPr>
          <p:cNvPr id="854" name="Picture 38" descr="Picture 38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3533139" y="4039076"/>
            <a:ext cx="1702842" cy="568323"/>
          </a:xfrm>
          <a:prstGeom prst="rect">
            <a:avLst/>
          </a:prstGeom>
          <a:ln w="12700">
            <a:miter lim="400000"/>
          </a:ln>
        </p:spPr>
      </p:pic>
      <p:grpSp>
        <p:nvGrpSpPr>
          <p:cNvPr id="857" name="Gruppo 16"/>
          <p:cNvGrpSpPr/>
          <p:nvPr/>
        </p:nvGrpSpPr>
        <p:grpSpPr>
          <a:xfrm>
            <a:off x="1590027" y="10126231"/>
            <a:ext cx="4934286" cy="3069609"/>
            <a:chOff x="0" y="0"/>
            <a:chExt cx="4934284" cy="3069607"/>
          </a:xfrm>
        </p:grpSpPr>
        <p:sp>
          <p:nvSpPr>
            <p:cNvPr id="855" name="Rectangle: Rounded Corners 20"/>
            <p:cNvSpPr/>
            <p:nvPr/>
          </p:nvSpPr>
          <p:spPr>
            <a:xfrm>
              <a:off x="1115666" y="274878"/>
              <a:ext cx="3818619" cy="2770510"/>
            </a:xfrm>
            <a:prstGeom prst="roundRect">
              <a:avLst>
                <a:gd name="adj" fmla="val 6966"/>
              </a:avLst>
            </a:prstGeom>
            <a:solidFill>
              <a:srgbClr val="FFC000"/>
            </a:solidFill>
            <a:ln w="12700" cap="flat">
              <a:noFill/>
              <a:miter lim="400000"/>
            </a:ln>
            <a:effectLst>
              <a:outerShdw blurRad="838200" dist="584200" dir="2700000" rotWithShape="0">
                <a:srgbClr val="000000">
                  <a:alpha val="0"/>
                </a:srgbClr>
              </a:outerShdw>
            </a:effectLst>
          </p:spPr>
          <p:txBody>
            <a:bodyPr wrap="square" lIns="91439" tIns="91439" rIns="91439" bIns="91439" numCol="1" anchor="ctr">
              <a:noAutofit/>
            </a:bodyPr>
            <a:lstStyle/>
            <a:p>
              <a:pPr algn="ctr" defTabSz="1828800">
                <a:lnSpc>
                  <a:spcPct val="100000"/>
                </a:lnSpc>
                <a:spcBef>
                  <a:spcPts val="0"/>
                </a:spcBef>
                <a:defRPr sz="3200">
                  <a:solidFill>
                    <a:srgbClr val="767676"/>
                  </a:solidFill>
                  <a:latin typeface="+mn-lt"/>
                  <a:ea typeface="+mn-ea"/>
                  <a:cs typeface="+mn-cs"/>
                  <a:sym typeface="Montserrat Bold"/>
                </a:defRPr>
              </a:pPr>
              <a:endParaRPr/>
            </a:p>
          </p:txBody>
        </p:sp>
        <p:sp>
          <p:nvSpPr>
            <p:cNvPr id="856" name="Rectangle: Rounded Corners 20"/>
            <p:cNvSpPr/>
            <p:nvPr/>
          </p:nvSpPr>
          <p:spPr>
            <a:xfrm>
              <a:off x="0" y="0"/>
              <a:ext cx="4683747" cy="3069608"/>
            </a:xfrm>
            <a:prstGeom prst="roundRect">
              <a:avLst>
                <a:gd name="adj" fmla="val 7767"/>
              </a:avLst>
            </a:prstGeom>
            <a:solidFill>
              <a:srgbClr val="FFFFFF"/>
            </a:solidFill>
            <a:ln w="12700" cap="flat">
              <a:noFill/>
              <a:miter lim="400000"/>
            </a:ln>
            <a:effectLst>
              <a:outerShdw blurRad="838200" dist="381000" dir="2700000" rotWithShape="0">
                <a:srgbClr val="000000">
                  <a:alpha val="25000"/>
                </a:srgbClr>
              </a:outerShdw>
            </a:effectLst>
          </p:spPr>
          <p:txBody>
            <a:bodyPr wrap="square" lIns="91439" tIns="91439" rIns="91439" bIns="91439" numCol="1" anchor="ctr">
              <a:noAutofit/>
            </a:bodyPr>
            <a:lstStyle/>
            <a:p>
              <a:pPr algn="ctr" defTabSz="2063251">
                <a:lnSpc>
                  <a:spcPct val="100000"/>
                </a:lnSpc>
                <a:spcBef>
                  <a:spcPts val="0"/>
                </a:spcBef>
                <a:defRPr sz="2800">
                  <a:solidFill>
                    <a:srgbClr val="767676"/>
                  </a:solidFill>
                </a:defRPr>
              </a:pPr>
              <a:endParaRPr/>
            </a:p>
          </p:txBody>
        </p:sp>
      </p:grpSp>
      <p:grpSp>
        <p:nvGrpSpPr>
          <p:cNvPr id="860" name="Gruppo 1026"/>
          <p:cNvGrpSpPr/>
          <p:nvPr/>
        </p:nvGrpSpPr>
        <p:grpSpPr>
          <a:xfrm>
            <a:off x="13038709" y="10126116"/>
            <a:ext cx="4832924" cy="3069839"/>
            <a:chOff x="0" y="0"/>
            <a:chExt cx="4832922" cy="3069838"/>
          </a:xfrm>
        </p:grpSpPr>
        <p:sp>
          <p:nvSpPr>
            <p:cNvPr id="858" name="Rectangle: Rounded Corners 20"/>
            <p:cNvSpPr/>
            <p:nvPr/>
          </p:nvSpPr>
          <p:spPr>
            <a:xfrm>
              <a:off x="743263" y="311714"/>
              <a:ext cx="4089660" cy="2485109"/>
            </a:xfrm>
            <a:prstGeom prst="roundRect">
              <a:avLst>
                <a:gd name="adj" fmla="val 6025"/>
              </a:avLst>
            </a:prstGeom>
            <a:solidFill>
              <a:srgbClr val="004C9C"/>
            </a:solidFill>
            <a:ln w="12700" cap="flat">
              <a:noFill/>
              <a:miter lim="400000"/>
            </a:ln>
            <a:effectLst>
              <a:outerShdw blurRad="838200" dist="584200" dir="2700000" rotWithShape="0">
                <a:srgbClr val="000000">
                  <a:alpha val="0"/>
                </a:srgbClr>
              </a:outerShdw>
            </a:effectLst>
          </p:spPr>
          <p:txBody>
            <a:bodyPr wrap="square" lIns="91439" tIns="91439" rIns="91439" bIns="91439" numCol="1" anchor="ctr">
              <a:noAutofit/>
            </a:bodyPr>
            <a:lstStyle/>
            <a:p>
              <a:pPr algn="ctr" defTabSz="1828800">
                <a:lnSpc>
                  <a:spcPct val="100000"/>
                </a:lnSpc>
                <a:spcBef>
                  <a:spcPts val="0"/>
                </a:spcBef>
                <a:defRPr sz="3200">
                  <a:solidFill>
                    <a:srgbClr val="767676"/>
                  </a:solidFill>
                  <a:latin typeface="+mn-lt"/>
                  <a:ea typeface="+mn-ea"/>
                  <a:cs typeface="+mn-cs"/>
                  <a:sym typeface="Montserrat Bold"/>
                </a:defRPr>
              </a:pPr>
              <a:endParaRPr/>
            </a:p>
          </p:txBody>
        </p:sp>
        <p:sp>
          <p:nvSpPr>
            <p:cNvPr id="859" name="Rectangle: Rounded Corners 20"/>
            <p:cNvSpPr/>
            <p:nvPr/>
          </p:nvSpPr>
          <p:spPr>
            <a:xfrm>
              <a:off x="-1" y="0"/>
              <a:ext cx="4567357" cy="3069839"/>
            </a:xfrm>
            <a:prstGeom prst="roundRect">
              <a:avLst>
                <a:gd name="adj" fmla="val 6025"/>
              </a:avLst>
            </a:prstGeom>
            <a:solidFill>
              <a:srgbClr val="FFFFFF"/>
            </a:solidFill>
            <a:ln w="12700" cap="flat">
              <a:noFill/>
              <a:miter lim="400000"/>
            </a:ln>
            <a:effectLst>
              <a:outerShdw blurRad="838200" dist="381000" dir="2700000" rotWithShape="0">
                <a:srgbClr val="000000">
                  <a:alpha val="25000"/>
                </a:srgbClr>
              </a:outerShdw>
            </a:effectLst>
          </p:spPr>
          <p:txBody>
            <a:bodyPr wrap="square" lIns="91439" tIns="91439" rIns="91439" bIns="91439" numCol="1" anchor="ctr">
              <a:noAutofit/>
            </a:bodyPr>
            <a:lstStyle/>
            <a:p>
              <a:pPr algn="ctr" defTabSz="2063251">
                <a:lnSpc>
                  <a:spcPct val="100000"/>
                </a:lnSpc>
                <a:spcBef>
                  <a:spcPts val="0"/>
                </a:spcBef>
                <a:defRPr sz="2800">
                  <a:solidFill>
                    <a:srgbClr val="767676"/>
                  </a:solidFill>
                </a:defRPr>
              </a:pPr>
              <a:endParaRPr/>
            </a:p>
          </p:txBody>
        </p:sp>
      </p:grpSp>
      <p:sp>
        <p:nvSpPr>
          <p:cNvPr id="861" name="Rectangle: Rounded Corners 20"/>
          <p:cNvSpPr/>
          <p:nvPr/>
        </p:nvSpPr>
        <p:spPr>
          <a:xfrm>
            <a:off x="8088956" y="6900421"/>
            <a:ext cx="4110742" cy="5835528"/>
          </a:xfrm>
          <a:prstGeom prst="roundRect">
            <a:avLst>
              <a:gd name="adj" fmla="val 6025"/>
            </a:avLst>
          </a:prstGeom>
          <a:solidFill>
            <a:srgbClr val="FF0000"/>
          </a:solidFill>
          <a:ln w="12700">
            <a:miter lim="400000"/>
          </a:ln>
          <a:effectLst>
            <a:outerShdw blurRad="838200" dist="584200" dir="2700000" rotWithShape="0">
              <a:srgbClr val="000000">
                <a:alpha val="0"/>
              </a:srgbClr>
            </a:outerShdw>
          </a:effectLst>
        </p:spPr>
        <p:txBody>
          <a:bodyPr tIns="91439" bIns="91439" anchor="ctr"/>
          <a:lstStyle/>
          <a:p>
            <a:pPr algn="ctr" defTabSz="18288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767676"/>
                </a:solidFill>
                <a:latin typeface="+mn-lt"/>
                <a:ea typeface="+mn-ea"/>
                <a:cs typeface="+mn-cs"/>
                <a:sym typeface="Montserrat Bold"/>
              </a:defRPr>
            </a:pPr>
            <a:endParaRPr/>
          </a:p>
        </p:txBody>
      </p:sp>
      <p:sp>
        <p:nvSpPr>
          <p:cNvPr id="862" name="Rectangle: Rounded Corners 20"/>
          <p:cNvSpPr/>
          <p:nvPr/>
        </p:nvSpPr>
        <p:spPr>
          <a:xfrm>
            <a:off x="7101483" y="6521852"/>
            <a:ext cx="4809629" cy="6783343"/>
          </a:xfrm>
          <a:prstGeom prst="roundRect">
            <a:avLst>
              <a:gd name="adj" fmla="val 5461"/>
            </a:avLst>
          </a:prstGeom>
          <a:solidFill>
            <a:srgbClr val="FFFFFF"/>
          </a:solidFill>
          <a:ln w="12700">
            <a:miter lim="400000"/>
          </a:ln>
          <a:effectLst>
            <a:outerShdw blurRad="838200" dist="381000" dir="2700000" rotWithShape="0">
              <a:srgbClr val="000000">
                <a:alpha val="25000"/>
              </a:srgbClr>
            </a:outerShdw>
          </a:effectLst>
        </p:spPr>
        <p:txBody>
          <a:bodyPr tIns="91439" bIns="91439" anchor="ctr"/>
          <a:lstStyle/>
          <a:p>
            <a:pPr algn="ctr" defTabSz="2063251">
              <a:lnSpc>
                <a:spcPct val="100000"/>
              </a:lnSpc>
              <a:spcBef>
                <a:spcPts val="0"/>
              </a:spcBef>
              <a:defRPr sz="2800">
                <a:solidFill>
                  <a:srgbClr val="767676"/>
                </a:solidFill>
              </a:defRPr>
            </a:pPr>
            <a:endParaRPr/>
          </a:p>
        </p:txBody>
      </p:sp>
      <p:grpSp>
        <p:nvGrpSpPr>
          <p:cNvPr id="865" name="Gruppo 16"/>
          <p:cNvGrpSpPr/>
          <p:nvPr/>
        </p:nvGrpSpPr>
        <p:grpSpPr>
          <a:xfrm>
            <a:off x="1231800" y="6548378"/>
            <a:ext cx="4809913" cy="3957019"/>
            <a:chOff x="-333077" y="0"/>
            <a:chExt cx="4809911" cy="3957018"/>
          </a:xfrm>
        </p:grpSpPr>
        <p:sp>
          <p:nvSpPr>
            <p:cNvPr id="863" name="Rectangle: Rounded Corners 20"/>
            <p:cNvSpPr/>
            <p:nvPr/>
          </p:nvSpPr>
          <p:spPr>
            <a:xfrm>
              <a:off x="658215" y="376858"/>
              <a:ext cx="3818620" cy="3203302"/>
            </a:xfrm>
            <a:prstGeom prst="roundRect">
              <a:avLst>
                <a:gd name="adj" fmla="val 6025"/>
              </a:avLst>
            </a:prstGeom>
            <a:solidFill>
              <a:srgbClr val="FFC000"/>
            </a:solidFill>
            <a:ln w="12700" cap="flat">
              <a:noFill/>
              <a:miter lim="400000"/>
            </a:ln>
            <a:effectLst>
              <a:outerShdw blurRad="838200" dist="584200" dir="2700000" rotWithShape="0">
                <a:srgbClr val="000000">
                  <a:alpha val="0"/>
                </a:srgbClr>
              </a:outerShdw>
            </a:effectLst>
          </p:spPr>
          <p:txBody>
            <a:bodyPr wrap="square" lIns="91439" tIns="91439" rIns="91439" bIns="91439" numCol="1" anchor="ctr">
              <a:noAutofit/>
            </a:bodyPr>
            <a:lstStyle/>
            <a:p>
              <a:pPr algn="ctr" defTabSz="1828800">
                <a:lnSpc>
                  <a:spcPct val="100000"/>
                </a:lnSpc>
                <a:spcBef>
                  <a:spcPts val="0"/>
                </a:spcBef>
                <a:defRPr sz="3200">
                  <a:solidFill>
                    <a:srgbClr val="767676"/>
                  </a:solidFill>
                  <a:latin typeface="+mn-lt"/>
                  <a:ea typeface="+mn-ea"/>
                  <a:cs typeface="+mn-cs"/>
                  <a:sym typeface="Montserrat Bold"/>
                </a:defRPr>
              </a:pPr>
              <a:endParaRPr/>
            </a:p>
          </p:txBody>
        </p:sp>
        <p:sp>
          <p:nvSpPr>
            <p:cNvPr id="864" name="Rectangle: Rounded Corners 20"/>
            <p:cNvSpPr/>
            <p:nvPr/>
          </p:nvSpPr>
          <p:spPr>
            <a:xfrm>
              <a:off x="-333078" y="0"/>
              <a:ext cx="4559375" cy="3957019"/>
            </a:xfrm>
            <a:prstGeom prst="roundRect">
              <a:avLst>
                <a:gd name="adj" fmla="val 6025"/>
              </a:avLst>
            </a:prstGeom>
            <a:solidFill>
              <a:srgbClr val="FFFFFF"/>
            </a:solidFill>
            <a:ln w="12700" cap="flat">
              <a:noFill/>
              <a:miter lim="400000"/>
            </a:ln>
            <a:effectLst>
              <a:outerShdw blurRad="838200" dist="381000" dir="2700000" rotWithShape="0">
                <a:srgbClr val="000000">
                  <a:alpha val="25000"/>
                </a:srgbClr>
              </a:outerShdw>
            </a:effectLst>
          </p:spPr>
          <p:txBody>
            <a:bodyPr wrap="square" lIns="91439" tIns="91439" rIns="91439" bIns="91439" numCol="1" anchor="ctr">
              <a:noAutofit/>
            </a:bodyPr>
            <a:lstStyle/>
            <a:p>
              <a:pPr algn="ctr" defTabSz="2063251">
                <a:lnSpc>
                  <a:spcPct val="100000"/>
                </a:lnSpc>
                <a:spcBef>
                  <a:spcPts val="0"/>
                </a:spcBef>
                <a:defRPr sz="2800">
                  <a:solidFill>
                    <a:srgbClr val="767676"/>
                  </a:solidFill>
                </a:defRPr>
              </a:pPr>
              <a:endParaRPr/>
            </a:p>
          </p:txBody>
        </p:sp>
      </p:grpSp>
      <p:grpSp>
        <p:nvGrpSpPr>
          <p:cNvPr id="868" name="Gruppo 13"/>
          <p:cNvGrpSpPr/>
          <p:nvPr/>
        </p:nvGrpSpPr>
        <p:grpSpPr>
          <a:xfrm>
            <a:off x="1519120" y="3625650"/>
            <a:ext cx="4003064" cy="3055190"/>
            <a:chOff x="0" y="0"/>
            <a:chExt cx="4003062" cy="3055189"/>
          </a:xfrm>
        </p:grpSpPr>
        <p:sp>
          <p:nvSpPr>
            <p:cNvPr id="866" name="Rectangle: Rounded Corners 20"/>
            <p:cNvSpPr/>
            <p:nvPr/>
          </p:nvSpPr>
          <p:spPr>
            <a:xfrm>
              <a:off x="553766" y="217167"/>
              <a:ext cx="3449297" cy="2620856"/>
            </a:xfrm>
            <a:prstGeom prst="roundRect">
              <a:avLst>
                <a:gd name="adj" fmla="val 6025"/>
              </a:avLst>
            </a:prstGeom>
            <a:solidFill>
              <a:srgbClr val="FFC000"/>
            </a:solidFill>
            <a:ln w="12700" cap="flat">
              <a:noFill/>
              <a:miter lim="400000"/>
            </a:ln>
            <a:effectLst>
              <a:outerShdw blurRad="838200" dist="584200" dir="2700000" rotWithShape="0">
                <a:srgbClr val="000000">
                  <a:alpha val="0"/>
                </a:srgbClr>
              </a:outerShdw>
            </a:effectLst>
          </p:spPr>
          <p:txBody>
            <a:bodyPr wrap="square" lIns="91439" tIns="91439" rIns="91439" bIns="91439" numCol="1" anchor="ctr">
              <a:noAutofit/>
            </a:bodyPr>
            <a:lstStyle/>
            <a:p>
              <a:pPr algn="ctr" defTabSz="1828800">
                <a:lnSpc>
                  <a:spcPct val="100000"/>
                </a:lnSpc>
                <a:spcBef>
                  <a:spcPts val="0"/>
                </a:spcBef>
                <a:defRPr sz="3200">
                  <a:solidFill>
                    <a:srgbClr val="767676"/>
                  </a:solidFill>
                  <a:latin typeface="+mn-lt"/>
                  <a:ea typeface="+mn-ea"/>
                  <a:cs typeface="+mn-cs"/>
                  <a:sym typeface="Montserrat Bold"/>
                </a:defRPr>
              </a:pPr>
              <a:endParaRPr/>
            </a:p>
          </p:txBody>
        </p:sp>
        <p:sp>
          <p:nvSpPr>
            <p:cNvPr id="867" name="Rectangle: Rounded Corners 20"/>
            <p:cNvSpPr/>
            <p:nvPr/>
          </p:nvSpPr>
          <p:spPr>
            <a:xfrm>
              <a:off x="0" y="0"/>
              <a:ext cx="3747148" cy="3055190"/>
            </a:xfrm>
            <a:prstGeom prst="roundRect">
              <a:avLst>
                <a:gd name="adj" fmla="val 6025"/>
              </a:avLst>
            </a:prstGeom>
            <a:solidFill>
              <a:srgbClr val="FFFFFF"/>
            </a:solidFill>
            <a:ln w="12700" cap="flat">
              <a:noFill/>
              <a:miter lim="400000"/>
            </a:ln>
            <a:effectLst>
              <a:outerShdw blurRad="838200" dist="381000" dir="2700000" rotWithShape="0">
                <a:srgbClr val="000000">
                  <a:alpha val="25000"/>
                </a:srgbClr>
              </a:outerShdw>
            </a:effectLst>
          </p:spPr>
          <p:txBody>
            <a:bodyPr wrap="square" lIns="91439" tIns="91439" rIns="91439" bIns="91439" numCol="1" anchor="ctr">
              <a:noAutofit/>
            </a:bodyPr>
            <a:lstStyle/>
            <a:p>
              <a:pPr algn="ctr" defTabSz="2063251">
                <a:lnSpc>
                  <a:spcPct val="100000"/>
                </a:lnSpc>
                <a:spcBef>
                  <a:spcPts val="0"/>
                </a:spcBef>
                <a:defRPr sz="2800">
                  <a:solidFill>
                    <a:srgbClr val="767676"/>
                  </a:solidFill>
                </a:defRPr>
              </a:pPr>
              <a:endParaRPr/>
            </a:p>
          </p:txBody>
        </p:sp>
      </p:grpSp>
      <p:grpSp>
        <p:nvGrpSpPr>
          <p:cNvPr id="871" name="Gruppo 5"/>
          <p:cNvGrpSpPr/>
          <p:nvPr/>
        </p:nvGrpSpPr>
        <p:grpSpPr>
          <a:xfrm>
            <a:off x="7072733" y="3576168"/>
            <a:ext cx="4629477" cy="2943464"/>
            <a:chOff x="0" y="0"/>
            <a:chExt cx="4629475" cy="2943463"/>
          </a:xfrm>
        </p:grpSpPr>
        <p:sp>
          <p:nvSpPr>
            <p:cNvPr id="869" name="Rectangle: Rounded Corners 20"/>
            <p:cNvSpPr/>
            <p:nvPr/>
          </p:nvSpPr>
          <p:spPr>
            <a:xfrm>
              <a:off x="546523" y="336115"/>
              <a:ext cx="4082953" cy="2382805"/>
            </a:xfrm>
            <a:prstGeom prst="roundRect">
              <a:avLst>
                <a:gd name="adj" fmla="val 6025"/>
              </a:avLst>
            </a:prstGeom>
            <a:solidFill>
              <a:srgbClr val="FF0000"/>
            </a:solidFill>
            <a:ln w="12700" cap="flat">
              <a:noFill/>
              <a:miter lim="400000"/>
            </a:ln>
            <a:effectLst>
              <a:outerShdw blurRad="838200" dist="584200" dir="2700000" rotWithShape="0">
                <a:srgbClr val="000000">
                  <a:alpha val="0"/>
                </a:srgbClr>
              </a:outerShdw>
            </a:effectLst>
          </p:spPr>
          <p:txBody>
            <a:bodyPr wrap="square" lIns="91439" tIns="91439" rIns="91439" bIns="91439" numCol="1" anchor="ctr">
              <a:noAutofit/>
            </a:bodyPr>
            <a:lstStyle/>
            <a:p>
              <a:pPr algn="ctr" defTabSz="1828800">
                <a:lnSpc>
                  <a:spcPct val="100000"/>
                </a:lnSpc>
                <a:spcBef>
                  <a:spcPts val="0"/>
                </a:spcBef>
                <a:defRPr sz="3200">
                  <a:solidFill>
                    <a:srgbClr val="767676"/>
                  </a:solidFill>
                  <a:latin typeface="+mn-lt"/>
                  <a:ea typeface="+mn-ea"/>
                  <a:cs typeface="+mn-cs"/>
                  <a:sym typeface="Montserrat Bold"/>
                </a:defRPr>
              </a:pPr>
              <a:endParaRPr/>
            </a:p>
          </p:txBody>
        </p:sp>
        <p:sp>
          <p:nvSpPr>
            <p:cNvPr id="870" name="Rectangle: Rounded Corners 20"/>
            <p:cNvSpPr/>
            <p:nvPr/>
          </p:nvSpPr>
          <p:spPr>
            <a:xfrm>
              <a:off x="0" y="0"/>
              <a:ext cx="4368856" cy="2943464"/>
            </a:xfrm>
            <a:prstGeom prst="roundRect">
              <a:avLst>
                <a:gd name="adj" fmla="val 6025"/>
              </a:avLst>
            </a:prstGeom>
            <a:solidFill>
              <a:srgbClr val="FFFFFF"/>
            </a:solidFill>
            <a:ln w="12700" cap="flat">
              <a:noFill/>
              <a:miter lim="400000"/>
            </a:ln>
            <a:effectLst>
              <a:outerShdw blurRad="838200" dist="381000" dir="2700000" rotWithShape="0">
                <a:srgbClr val="000000">
                  <a:alpha val="25000"/>
                </a:srgbClr>
              </a:outerShdw>
            </a:effectLst>
          </p:spPr>
          <p:txBody>
            <a:bodyPr wrap="square" lIns="91439" tIns="91439" rIns="91439" bIns="91439" numCol="1" anchor="ctr">
              <a:noAutofit/>
            </a:bodyPr>
            <a:lstStyle/>
            <a:p>
              <a:pPr algn="ctr" defTabSz="2063251">
                <a:lnSpc>
                  <a:spcPct val="100000"/>
                </a:lnSpc>
                <a:spcBef>
                  <a:spcPts val="0"/>
                </a:spcBef>
                <a:defRPr sz="2800">
                  <a:solidFill>
                    <a:srgbClr val="767676"/>
                  </a:solidFill>
                </a:defRPr>
              </a:pPr>
              <a:endParaRPr/>
            </a:p>
          </p:txBody>
        </p:sp>
      </p:grpSp>
      <p:pic>
        <p:nvPicPr>
          <p:cNvPr id="872" name="Picture 2" descr="Picture 2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8438109" y="4401723"/>
            <a:ext cx="1982145" cy="1789938"/>
          </a:xfrm>
          <a:prstGeom prst="rect">
            <a:avLst/>
          </a:prstGeom>
          <a:ln w="12700">
            <a:miter lim="400000"/>
          </a:ln>
        </p:spPr>
      </p:pic>
      <p:grpSp>
        <p:nvGrpSpPr>
          <p:cNvPr id="876" name="Raggruppa"/>
          <p:cNvGrpSpPr/>
          <p:nvPr/>
        </p:nvGrpSpPr>
        <p:grpSpPr>
          <a:xfrm>
            <a:off x="2024894" y="3938289"/>
            <a:ext cx="2229924" cy="2318288"/>
            <a:chOff x="0" y="0"/>
            <a:chExt cx="2229922" cy="2318286"/>
          </a:xfrm>
        </p:grpSpPr>
        <p:pic>
          <p:nvPicPr>
            <p:cNvPr id="873" name="image2.png" descr="image2.png"/>
            <p:cNvPicPr>
              <a:picLocks noChangeAspect="1"/>
            </p:cNvPicPr>
            <p:nvPr/>
          </p:nvPicPr>
          <p:blipFill>
            <a:blip r:embed="rId11"/>
            <a:stretch>
              <a:fillRect/>
            </a:stretch>
          </p:blipFill>
          <p:spPr>
            <a:xfrm>
              <a:off x="90617" y="0"/>
              <a:ext cx="859826" cy="991861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874" name="Picture 2" descr="Picture 2"/>
            <p:cNvPicPr>
              <a:picLocks noChangeAspect="1"/>
            </p:cNvPicPr>
            <p:nvPr/>
          </p:nvPicPr>
          <p:blipFill>
            <a:blip r:embed="rId12"/>
            <a:stretch>
              <a:fillRect/>
            </a:stretch>
          </p:blipFill>
          <p:spPr>
            <a:xfrm>
              <a:off x="23926" y="770338"/>
              <a:ext cx="2205997" cy="761069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875" name="Immagine 9" descr="Immagine 9"/>
            <p:cNvPicPr>
              <a:picLocks noChangeAspect="1"/>
            </p:cNvPicPr>
            <p:nvPr/>
          </p:nvPicPr>
          <p:blipFill>
            <a:blip r:embed="rId13"/>
            <a:stretch>
              <a:fillRect/>
            </a:stretch>
          </p:blipFill>
          <p:spPr>
            <a:xfrm>
              <a:off x="0" y="1722504"/>
              <a:ext cx="1600100" cy="595783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  <p:pic>
        <p:nvPicPr>
          <p:cNvPr id="877" name="Picture 6" descr="Picture 6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7944346" y="7381381"/>
            <a:ext cx="1908509" cy="450886"/>
          </a:xfrm>
          <a:prstGeom prst="rect">
            <a:avLst/>
          </a:prstGeom>
          <a:ln w="12700">
            <a:miter lim="400000"/>
          </a:ln>
        </p:spPr>
      </p:pic>
      <p:pic>
        <p:nvPicPr>
          <p:cNvPr id="878" name="Picture 8" descr="Picture 8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7925332" y="8132463"/>
            <a:ext cx="1471109" cy="490179"/>
          </a:xfrm>
          <a:prstGeom prst="rect">
            <a:avLst/>
          </a:prstGeom>
          <a:ln w="12700">
            <a:miter lim="400000"/>
          </a:ln>
        </p:spPr>
      </p:pic>
      <p:pic>
        <p:nvPicPr>
          <p:cNvPr id="879" name="Picture 10" descr="Picture 10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7983573" y="8820349"/>
            <a:ext cx="1354629" cy="677315"/>
          </a:xfrm>
          <a:prstGeom prst="rect">
            <a:avLst/>
          </a:prstGeom>
          <a:ln w="12700">
            <a:miter lim="400000"/>
          </a:ln>
        </p:spPr>
      </p:pic>
      <p:pic>
        <p:nvPicPr>
          <p:cNvPr id="880" name="Picture 12" descr="Picture 12"/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8002898" y="9537000"/>
            <a:ext cx="2575685" cy="735910"/>
          </a:xfrm>
          <a:prstGeom prst="rect">
            <a:avLst/>
          </a:prstGeom>
          <a:ln w="12700">
            <a:miter lim="400000"/>
          </a:ln>
        </p:spPr>
      </p:pic>
      <p:pic>
        <p:nvPicPr>
          <p:cNvPr id="881" name="Picture 14" descr="Picture 14"/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8003334" y="10460345"/>
            <a:ext cx="2976442" cy="563509"/>
          </a:xfrm>
          <a:prstGeom prst="rect">
            <a:avLst/>
          </a:prstGeom>
          <a:ln w="12700">
            <a:miter lim="400000"/>
          </a:ln>
        </p:spPr>
      </p:pic>
      <p:pic>
        <p:nvPicPr>
          <p:cNvPr id="882" name="Picture 16" descr="Picture 16"/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8022412" y="11494025"/>
            <a:ext cx="1399575" cy="582246"/>
          </a:xfrm>
          <a:prstGeom prst="rect">
            <a:avLst/>
          </a:prstGeom>
          <a:ln w="12700">
            <a:miter lim="400000"/>
          </a:ln>
        </p:spPr>
      </p:pic>
      <p:pic>
        <p:nvPicPr>
          <p:cNvPr id="883" name="Picture 26" descr="Picture 26"/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>
            <a:off x="13548645" y="11554142"/>
            <a:ext cx="2432371" cy="430416"/>
          </a:xfrm>
          <a:prstGeom prst="rect">
            <a:avLst/>
          </a:prstGeom>
          <a:ln w="12700">
            <a:miter lim="400000"/>
          </a:ln>
        </p:spPr>
      </p:pic>
      <p:pic>
        <p:nvPicPr>
          <p:cNvPr id="884" name="Picture 28" descr="Picture 28"/>
          <p:cNvPicPr>
            <a:picLocks noChangeAspect="1"/>
          </p:cNvPicPr>
          <p:nvPr/>
        </p:nvPicPr>
        <p:blipFill>
          <a:blip r:embed="rId21"/>
          <a:stretch>
            <a:fillRect/>
          </a:stretch>
        </p:blipFill>
        <p:spPr>
          <a:xfrm>
            <a:off x="13462387" y="12128445"/>
            <a:ext cx="2906388" cy="859281"/>
          </a:xfrm>
          <a:prstGeom prst="rect">
            <a:avLst/>
          </a:prstGeom>
          <a:ln w="12700">
            <a:miter lim="400000"/>
          </a:ln>
        </p:spPr>
      </p:pic>
      <p:grpSp>
        <p:nvGrpSpPr>
          <p:cNvPr id="887" name="Raggruppa"/>
          <p:cNvGrpSpPr/>
          <p:nvPr/>
        </p:nvGrpSpPr>
        <p:grpSpPr>
          <a:xfrm>
            <a:off x="2033782" y="10734880"/>
            <a:ext cx="2075231" cy="2182055"/>
            <a:chOff x="0" y="0"/>
            <a:chExt cx="2075230" cy="2182054"/>
          </a:xfrm>
        </p:grpSpPr>
        <p:pic>
          <p:nvPicPr>
            <p:cNvPr id="885" name="Picture 18" descr="Picture 18"/>
            <p:cNvPicPr>
              <a:picLocks noChangeAspect="1"/>
            </p:cNvPicPr>
            <p:nvPr/>
          </p:nvPicPr>
          <p:blipFill>
            <a:blip r:embed="rId22"/>
            <a:stretch>
              <a:fillRect/>
            </a:stretch>
          </p:blipFill>
          <p:spPr>
            <a:xfrm>
              <a:off x="48233" y="0"/>
              <a:ext cx="1645992" cy="1022206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886" name="Immagine 3" descr="Immagine 3"/>
            <p:cNvPicPr>
              <a:picLocks noChangeAspect="1"/>
            </p:cNvPicPr>
            <p:nvPr/>
          </p:nvPicPr>
          <p:blipFill>
            <a:blip r:embed="rId23"/>
            <a:stretch>
              <a:fillRect/>
            </a:stretch>
          </p:blipFill>
          <p:spPr>
            <a:xfrm>
              <a:off x="0" y="1071311"/>
              <a:ext cx="2075231" cy="1110744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  <p:pic>
        <p:nvPicPr>
          <p:cNvPr id="888" name="image5.jpg" descr="image5.jpg"/>
          <p:cNvPicPr>
            <a:picLocks noChangeAspect="1"/>
          </p:cNvPicPr>
          <p:nvPr/>
        </p:nvPicPr>
        <p:blipFill>
          <a:blip r:embed="rId24"/>
          <a:stretch>
            <a:fillRect/>
          </a:stretch>
        </p:blipFill>
        <p:spPr>
          <a:xfrm>
            <a:off x="2164126" y="8204117"/>
            <a:ext cx="784771" cy="832468"/>
          </a:xfrm>
          <a:prstGeom prst="rect">
            <a:avLst/>
          </a:prstGeom>
          <a:ln w="12700">
            <a:miter lim="400000"/>
          </a:ln>
        </p:spPr>
      </p:pic>
      <p:pic>
        <p:nvPicPr>
          <p:cNvPr id="889" name="Picture 4" descr="Picture 4"/>
          <p:cNvPicPr>
            <a:picLocks noChangeAspect="1"/>
          </p:cNvPicPr>
          <p:nvPr/>
        </p:nvPicPr>
        <p:blipFill>
          <a:blip r:embed="rId25"/>
          <a:stretch>
            <a:fillRect/>
          </a:stretch>
        </p:blipFill>
        <p:spPr>
          <a:xfrm>
            <a:off x="2077886" y="7031826"/>
            <a:ext cx="1555697" cy="1555697"/>
          </a:xfrm>
          <a:prstGeom prst="rect">
            <a:avLst/>
          </a:prstGeom>
          <a:ln w="12700">
            <a:miter lim="400000"/>
          </a:ln>
        </p:spPr>
      </p:pic>
      <p:pic>
        <p:nvPicPr>
          <p:cNvPr id="890" name="Picture 4" descr="Picture 4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2004379" y="9186119"/>
            <a:ext cx="2152076" cy="614616"/>
          </a:xfrm>
          <a:prstGeom prst="rect">
            <a:avLst/>
          </a:prstGeom>
          <a:ln w="12700">
            <a:miter lim="400000"/>
          </a:ln>
        </p:spPr>
      </p:pic>
      <p:grpSp>
        <p:nvGrpSpPr>
          <p:cNvPr id="893" name="Rettangolo 1032"/>
          <p:cNvGrpSpPr/>
          <p:nvPr/>
        </p:nvGrpSpPr>
        <p:grpSpPr>
          <a:xfrm>
            <a:off x="1031638" y="3632140"/>
            <a:ext cx="639084" cy="9586287"/>
            <a:chOff x="0" y="0"/>
            <a:chExt cx="639083" cy="9586285"/>
          </a:xfrm>
        </p:grpSpPr>
        <p:sp>
          <p:nvSpPr>
            <p:cNvPr id="891" name="Rettangolo"/>
            <p:cNvSpPr/>
            <p:nvPr/>
          </p:nvSpPr>
          <p:spPr>
            <a:xfrm>
              <a:off x="-1" y="-1"/>
              <a:ext cx="639085" cy="9586287"/>
            </a:xfrm>
            <a:prstGeom prst="rect">
              <a:avLst/>
            </a:prstGeom>
            <a:solidFill>
              <a:srgbClr val="FFC000"/>
            </a:solidFill>
            <a:ln w="12700" cap="flat">
              <a:noFill/>
              <a:miter lim="400000"/>
            </a:ln>
            <a:effectLst>
              <a:outerShdw blurRad="838200" dist="584200" dir="2700000" rotWithShape="0">
                <a:srgbClr val="000000">
                  <a:alpha val="0"/>
                </a:srgbClr>
              </a:outerShdw>
            </a:effectLst>
          </p:spPr>
          <p:txBody>
            <a:bodyPr wrap="square" lIns="91439" tIns="91439" rIns="91439" bIns="91439" numCol="1" anchor="ctr">
              <a:noAutofit/>
            </a:bodyPr>
            <a:lstStyle/>
            <a:p>
              <a:pPr algn="ctr" defTabSz="1828800">
                <a:lnSpc>
                  <a:spcPct val="100000"/>
                </a:lnSpc>
                <a:spcBef>
                  <a:spcPts val="0"/>
                </a:spcBef>
                <a:defRPr sz="3600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defRPr>
              </a:pPr>
              <a:endParaRPr/>
            </a:p>
          </p:txBody>
        </p:sp>
        <p:sp>
          <p:nvSpPr>
            <p:cNvPr id="892" name="ASSOCIATIVI"/>
            <p:cNvSpPr txBox="1"/>
            <p:nvPr/>
          </p:nvSpPr>
          <p:spPr>
            <a:xfrm>
              <a:off x="84653" y="2060684"/>
              <a:ext cx="469777" cy="5367369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91439" tIns="91439" rIns="91439" bIns="91439" numCol="1" anchor="ctr">
              <a:noAutofit/>
            </a:bodyPr>
            <a:lstStyle>
              <a:lvl1pPr algn="ctr" defTabSz="1828800">
                <a:lnSpc>
                  <a:spcPct val="100000"/>
                </a:lnSpc>
                <a:spcBef>
                  <a:spcPts val="0"/>
                </a:spcBef>
                <a:defRPr sz="2800">
                  <a:solidFill>
                    <a:srgbClr val="FFFFFF"/>
                  </a:solidFill>
                  <a:latin typeface="+mn-lt"/>
                  <a:ea typeface="+mn-ea"/>
                  <a:cs typeface="+mn-cs"/>
                  <a:sym typeface="Montserrat Bold"/>
                </a:defRPr>
              </a:lvl1pPr>
            </a:lstStyle>
            <a:p>
              <a:r>
                <a:t>ASSOCIATIVI</a:t>
              </a:r>
            </a:p>
          </p:txBody>
        </p:sp>
      </p:grpSp>
      <p:grpSp>
        <p:nvGrpSpPr>
          <p:cNvPr id="896" name="Rettangolo 1034"/>
          <p:cNvGrpSpPr/>
          <p:nvPr/>
        </p:nvGrpSpPr>
        <p:grpSpPr>
          <a:xfrm>
            <a:off x="6804394" y="3597188"/>
            <a:ext cx="688311" cy="9586286"/>
            <a:chOff x="0" y="0"/>
            <a:chExt cx="688309" cy="9586285"/>
          </a:xfrm>
        </p:grpSpPr>
        <p:sp>
          <p:nvSpPr>
            <p:cNvPr id="894" name="Rettangolo"/>
            <p:cNvSpPr/>
            <p:nvPr/>
          </p:nvSpPr>
          <p:spPr>
            <a:xfrm>
              <a:off x="0" y="0"/>
              <a:ext cx="688310" cy="9586286"/>
            </a:xfrm>
            <a:prstGeom prst="rect">
              <a:avLst/>
            </a:prstGeom>
            <a:solidFill>
              <a:srgbClr val="FF0000"/>
            </a:solidFill>
            <a:ln w="12700" cap="flat">
              <a:noFill/>
              <a:miter lim="400000"/>
            </a:ln>
            <a:effectLst>
              <a:outerShdw blurRad="838200" dist="584200" dir="2700000" rotWithShape="0">
                <a:srgbClr val="000000">
                  <a:alpha val="0"/>
                </a:srgbClr>
              </a:outerShdw>
            </a:effectLst>
          </p:spPr>
          <p:txBody>
            <a:bodyPr wrap="square" lIns="91439" tIns="91439" rIns="91439" bIns="91439" numCol="1" anchor="ctr">
              <a:noAutofit/>
            </a:bodyPr>
            <a:lstStyle/>
            <a:p>
              <a:pPr algn="ctr" defTabSz="1828800">
                <a:lnSpc>
                  <a:spcPct val="100000"/>
                </a:lnSpc>
                <a:spcBef>
                  <a:spcPts val="0"/>
                </a:spcBef>
                <a:defRPr sz="3600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defRPr>
              </a:pPr>
              <a:endParaRPr/>
            </a:p>
          </p:txBody>
        </p:sp>
        <p:sp>
          <p:nvSpPr>
            <p:cNvPr id="895" name="INDUSTRIALI"/>
            <p:cNvSpPr txBox="1"/>
            <p:nvPr/>
          </p:nvSpPr>
          <p:spPr>
            <a:xfrm>
              <a:off x="91174" y="1744023"/>
              <a:ext cx="505962" cy="5593749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91439" tIns="91439" rIns="91439" bIns="91439" numCol="1" anchor="ctr">
              <a:noAutofit/>
            </a:bodyPr>
            <a:lstStyle>
              <a:lvl1pPr algn="ctr" defTabSz="1828800">
                <a:lnSpc>
                  <a:spcPct val="100000"/>
                </a:lnSpc>
                <a:spcBef>
                  <a:spcPts val="0"/>
                </a:spcBef>
                <a:defRPr sz="2800">
                  <a:solidFill>
                    <a:srgbClr val="FFFFFF"/>
                  </a:solidFill>
                  <a:latin typeface="+mn-lt"/>
                  <a:ea typeface="+mn-ea"/>
                  <a:cs typeface="+mn-cs"/>
                  <a:sym typeface="Montserrat Bold"/>
                </a:defRPr>
              </a:lvl1pPr>
            </a:lstStyle>
            <a:p>
              <a:r>
                <a:t>INDUSTRIALI</a:t>
              </a:r>
            </a:p>
          </p:txBody>
        </p:sp>
      </p:grpSp>
      <p:grpSp>
        <p:nvGrpSpPr>
          <p:cNvPr id="899" name="Rettangolo 1036"/>
          <p:cNvGrpSpPr/>
          <p:nvPr/>
        </p:nvGrpSpPr>
        <p:grpSpPr>
          <a:xfrm>
            <a:off x="12488282" y="3609669"/>
            <a:ext cx="656799" cy="9586286"/>
            <a:chOff x="0" y="0"/>
            <a:chExt cx="656797" cy="9586285"/>
          </a:xfrm>
        </p:grpSpPr>
        <p:sp>
          <p:nvSpPr>
            <p:cNvPr id="897" name="Rettangolo"/>
            <p:cNvSpPr/>
            <p:nvPr/>
          </p:nvSpPr>
          <p:spPr>
            <a:xfrm>
              <a:off x="-1" y="0"/>
              <a:ext cx="656799" cy="9586286"/>
            </a:xfrm>
            <a:prstGeom prst="rect">
              <a:avLst/>
            </a:prstGeom>
            <a:solidFill>
              <a:srgbClr val="004C9C"/>
            </a:solidFill>
            <a:ln w="12700" cap="flat">
              <a:noFill/>
              <a:miter lim="400000"/>
            </a:ln>
            <a:effectLst>
              <a:outerShdw blurRad="838200" dist="584200" dir="2700000" rotWithShape="0">
                <a:srgbClr val="000000">
                  <a:alpha val="0"/>
                </a:srgbClr>
              </a:outerShdw>
            </a:effectLst>
          </p:spPr>
          <p:txBody>
            <a:bodyPr wrap="square" lIns="91439" tIns="91439" rIns="91439" bIns="91439" numCol="1" anchor="ctr">
              <a:noAutofit/>
            </a:bodyPr>
            <a:lstStyle/>
            <a:p>
              <a:pPr algn="ctr" defTabSz="1828800">
                <a:lnSpc>
                  <a:spcPct val="100000"/>
                </a:lnSpc>
                <a:spcBef>
                  <a:spcPts val="0"/>
                </a:spcBef>
                <a:defRPr sz="3600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defRPr>
              </a:pPr>
              <a:endParaRPr/>
            </a:p>
          </p:txBody>
        </p:sp>
        <p:sp>
          <p:nvSpPr>
            <p:cNvPr id="898" name="FINANZIARI"/>
            <p:cNvSpPr txBox="1"/>
            <p:nvPr/>
          </p:nvSpPr>
          <p:spPr>
            <a:xfrm>
              <a:off x="87000" y="1487021"/>
              <a:ext cx="482798" cy="5396405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91439" tIns="91439" rIns="91439" bIns="91439" numCol="1" anchor="ctr">
              <a:noAutofit/>
            </a:bodyPr>
            <a:lstStyle>
              <a:lvl1pPr algn="ctr" defTabSz="1828800">
                <a:lnSpc>
                  <a:spcPct val="100000"/>
                </a:lnSpc>
                <a:spcBef>
                  <a:spcPts val="0"/>
                </a:spcBef>
                <a:defRPr sz="2800">
                  <a:solidFill>
                    <a:srgbClr val="FFFFFF"/>
                  </a:solidFill>
                  <a:latin typeface="+mn-lt"/>
                  <a:ea typeface="+mn-ea"/>
                  <a:cs typeface="+mn-cs"/>
                  <a:sym typeface="Montserrat Bold"/>
                </a:defRPr>
              </a:lvl1pPr>
            </a:lstStyle>
            <a:p>
              <a:r>
                <a:t>FINANZIARI</a:t>
              </a:r>
            </a:p>
          </p:txBody>
        </p:sp>
      </p:grpSp>
      <p:grpSp>
        <p:nvGrpSpPr>
          <p:cNvPr id="902" name="Gruppo 27"/>
          <p:cNvGrpSpPr/>
          <p:nvPr/>
        </p:nvGrpSpPr>
        <p:grpSpPr>
          <a:xfrm>
            <a:off x="18735741" y="3618161"/>
            <a:ext cx="5292977" cy="8273039"/>
            <a:chOff x="0" y="0"/>
            <a:chExt cx="5292976" cy="8273037"/>
          </a:xfrm>
        </p:grpSpPr>
        <p:sp>
          <p:nvSpPr>
            <p:cNvPr id="900" name="Rectangle: Rounded Corners 20"/>
            <p:cNvSpPr/>
            <p:nvPr/>
          </p:nvSpPr>
          <p:spPr>
            <a:xfrm>
              <a:off x="3755278" y="472752"/>
              <a:ext cx="1537699" cy="7329840"/>
            </a:xfrm>
            <a:prstGeom prst="roundRect">
              <a:avLst>
                <a:gd name="adj" fmla="val 15875"/>
              </a:avLst>
            </a:prstGeom>
            <a:solidFill>
              <a:schemeClr val="accent3">
                <a:hueOff val="362282"/>
                <a:satOff val="31803"/>
                <a:lumOff val="-18242"/>
              </a:schemeClr>
            </a:solidFill>
            <a:ln w="12700" cap="flat">
              <a:noFill/>
              <a:miter lim="400000"/>
            </a:ln>
            <a:effectLst>
              <a:outerShdw blurRad="838200" dist="584200" dir="2700000" rotWithShape="0">
                <a:srgbClr val="000000">
                  <a:alpha val="0"/>
                </a:srgbClr>
              </a:outerShdw>
            </a:effectLst>
          </p:spPr>
          <p:txBody>
            <a:bodyPr wrap="square" lIns="91439" tIns="91439" rIns="91439" bIns="91439" numCol="1" anchor="ctr">
              <a:noAutofit/>
            </a:bodyPr>
            <a:lstStyle/>
            <a:p>
              <a:pPr algn="ctr" defTabSz="1828800">
                <a:lnSpc>
                  <a:spcPct val="100000"/>
                </a:lnSpc>
                <a:spcBef>
                  <a:spcPts val="0"/>
                </a:spcBef>
                <a:defRPr sz="3200">
                  <a:solidFill>
                    <a:srgbClr val="767676"/>
                  </a:solidFill>
                  <a:latin typeface="+mn-lt"/>
                  <a:ea typeface="+mn-ea"/>
                  <a:cs typeface="+mn-cs"/>
                  <a:sym typeface="Montserrat Bold"/>
                </a:defRPr>
              </a:pPr>
              <a:endParaRPr/>
            </a:p>
          </p:txBody>
        </p:sp>
        <p:sp>
          <p:nvSpPr>
            <p:cNvPr id="901" name="Rectangle: Rounded Corners 20"/>
            <p:cNvSpPr/>
            <p:nvPr/>
          </p:nvSpPr>
          <p:spPr>
            <a:xfrm>
              <a:off x="0" y="0"/>
              <a:ext cx="5032581" cy="8273038"/>
            </a:xfrm>
            <a:prstGeom prst="roundRect">
              <a:avLst>
                <a:gd name="adj" fmla="val 5992"/>
              </a:avLst>
            </a:prstGeom>
            <a:solidFill>
              <a:srgbClr val="FFFFFF"/>
            </a:solidFill>
            <a:ln w="12700" cap="flat">
              <a:noFill/>
              <a:miter lim="400000"/>
            </a:ln>
            <a:effectLst>
              <a:outerShdw blurRad="838200" dist="381000" dir="2700000" rotWithShape="0">
                <a:srgbClr val="000000">
                  <a:alpha val="25000"/>
                </a:srgbClr>
              </a:outerShdw>
            </a:effectLst>
          </p:spPr>
          <p:txBody>
            <a:bodyPr wrap="square" lIns="91439" tIns="91439" rIns="91439" bIns="91439" numCol="1" anchor="ctr">
              <a:noAutofit/>
            </a:bodyPr>
            <a:lstStyle/>
            <a:p>
              <a:pPr algn="ctr" defTabSz="2063251">
                <a:lnSpc>
                  <a:spcPct val="100000"/>
                </a:lnSpc>
                <a:spcBef>
                  <a:spcPts val="0"/>
                </a:spcBef>
                <a:defRPr sz="2800">
                  <a:solidFill>
                    <a:srgbClr val="767676"/>
                  </a:solidFill>
                </a:defRPr>
              </a:pPr>
              <a:endParaRPr/>
            </a:p>
          </p:txBody>
        </p:sp>
      </p:grpSp>
      <p:grpSp>
        <p:nvGrpSpPr>
          <p:cNvPr id="905" name="Rettangolo 1036"/>
          <p:cNvGrpSpPr/>
          <p:nvPr/>
        </p:nvGrpSpPr>
        <p:grpSpPr>
          <a:xfrm>
            <a:off x="18657921" y="3607937"/>
            <a:ext cx="656799" cy="8273039"/>
            <a:chOff x="0" y="0"/>
            <a:chExt cx="656797" cy="8273037"/>
          </a:xfrm>
        </p:grpSpPr>
        <p:sp>
          <p:nvSpPr>
            <p:cNvPr id="903" name="Rettangolo"/>
            <p:cNvSpPr/>
            <p:nvPr/>
          </p:nvSpPr>
          <p:spPr>
            <a:xfrm>
              <a:off x="-1" y="0"/>
              <a:ext cx="656799" cy="8273039"/>
            </a:xfrm>
            <a:prstGeom prst="rect">
              <a:avLst/>
            </a:prstGeom>
            <a:solidFill>
              <a:schemeClr val="accent3">
                <a:hueOff val="362282"/>
                <a:satOff val="31803"/>
                <a:lumOff val="-18242"/>
              </a:schemeClr>
            </a:solidFill>
            <a:ln w="12700" cap="flat">
              <a:noFill/>
              <a:miter lim="400000"/>
            </a:ln>
            <a:effectLst>
              <a:outerShdw blurRad="838200" dist="584200" dir="2700000" rotWithShape="0">
                <a:srgbClr val="000000">
                  <a:alpha val="0"/>
                </a:srgbClr>
              </a:outerShdw>
            </a:effectLst>
          </p:spPr>
          <p:txBody>
            <a:bodyPr wrap="square" lIns="91439" tIns="91439" rIns="91439" bIns="91439" numCol="1" anchor="ctr">
              <a:noAutofit/>
            </a:bodyPr>
            <a:lstStyle/>
            <a:p>
              <a:pPr algn="ctr" defTabSz="1828800">
                <a:lnSpc>
                  <a:spcPct val="100000"/>
                </a:lnSpc>
                <a:spcBef>
                  <a:spcPts val="0"/>
                </a:spcBef>
                <a:defRPr sz="3600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defRPr>
              </a:pPr>
              <a:endParaRPr/>
            </a:p>
          </p:txBody>
        </p:sp>
        <p:sp>
          <p:nvSpPr>
            <p:cNvPr id="904" name="OPERATIVI"/>
            <p:cNvSpPr txBox="1"/>
            <p:nvPr/>
          </p:nvSpPr>
          <p:spPr>
            <a:xfrm>
              <a:off x="87000" y="1283310"/>
              <a:ext cx="482798" cy="4657139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91439" tIns="91439" rIns="91439" bIns="91439" numCol="1" anchor="ctr">
              <a:noAutofit/>
            </a:bodyPr>
            <a:lstStyle>
              <a:lvl1pPr algn="ctr" defTabSz="1828800">
                <a:lnSpc>
                  <a:spcPct val="100000"/>
                </a:lnSpc>
                <a:spcBef>
                  <a:spcPts val="0"/>
                </a:spcBef>
                <a:defRPr sz="2800">
                  <a:solidFill>
                    <a:srgbClr val="FFFFFF"/>
                  </a:solidFill>
                  <a:latin typeface="+mn-lt"/>
                  <a:ea typeface="+mn-ea"/>
                  <a:cs typeface="+mn-cs"/>
                  <a:sym typeface="Montserrat Bold"/>
                </a:defRPr>
              </a:lvl1pPr>
            </a:lstStyle>
            <a:p>
              <a:r>
                <a:t>OPERATIVI</a:t>
              </a:r>
            </a:p>
          </p:txBody>
        </p:sp>
      </p:grpSp>
      <p:sp>
        <p:nvSpPr>
          <p:cNvPr id="906" name="I Partner di Cappotto Mio"/>
          <p:cNvSpPr txBox="1"/>
          <p:nvPr/>
        </p:nvSpPr>
        <p:spPr>
          <a:xfrm>
            <a:off x="19596478" y="4991148"/>
            <a:ext cx="3155751" cy="281464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ctr">
            <a:spAutoFit/>
          </a:bodyPr>
          <a:lstStyle>
            <a:lvl1pPr>
              <a:defRPr b="1">
                <a:latin typeface="Helvetica Neue"/>
                <a:ea typeface="Helvetica Neue"/>
                <a:cs typeface="Helvetica Neue"/>
                <a:sym typeface="Helvetica Neue"/>
              </a:defRPr>
            </a:lvl1pPr>
          </a:lstStyle>
          <a:p>
            <a:r>
              <a:t>I Partner di Cappotto Mio</a:t>
            </a:r>
          </a:p>
        </p:txBody>
      </p:sp>
      <p:pic>
        <p:nvPicPr>
          <p:cNvPr id="907" name="Immagine" descr="Immagine"/>
          <p:cNvPicPr>
            <a:picLocks noChangeAspect="1"/>
          </p:cNvPicPr>
          <p:nvPr/>
        </p:nvPicPr>
        <p:blipFill>
          <a:blip r:embed="rId27"/>
          <a:stretch>
            <a:fillRect/>
          </a:stretch>
        </p:blipFill>
        <p:spPr>
          <a:xfrm>
            <a:off x="19596478" y="8123075"/>
            <a:ext cx="1999937" cy="1917181"/>
          </a:xfrm>
          <a:prstGeom prst="rect">
            <a:avLst/>
          </a:prstGeom>
          <a:ln w="12700">
            <a:miter lim="400000"/>
          </a:ln>
        </p:spPr>
      </p:pic>
      <p:pic>
        <p:nvPicPr>
          <p:cNvPr id="908" name="Immagine" descr="Immagine"/>
          <p:cNvPicPr>
            <a:picLocks noChangeAspect="1"/>
          </p:cNvPicPr>
          <p:nvPr/>
        </p:nvPicPr>
        <p:blipFill>
          <a:blip r:embed="rId28"/>
          <a:stretch>
            <a:fillRect/>
          </a:stretch>
        </p:blipFill>
        <p:spPr>
          <a:xfrm>
            <a:off x="13431665" y="7316930"/>
            <a:ext cx="1792094" cy="935387"/>
          </a:xfrm>
          <a:prstGeom prst="rect">
            <a:avLst/>
          </a:prstGeom>
          <a:ln w="12700">
            <a:miter lim="400000"/>
          </a:ln>
        </p:spPr>
      </p:pic>
      <p:pic>
        <p:nvPicPr>
          <p:cNvPr id="909" name="Immagine" descr="Immagine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3557291" y="8396254"/>
            <a:ext cx="1908536" cy="525408"/>
          </a:xfrm>
          <a:prstGeom prst="rect">
            <a:avLst/>
          </a:prstGeom>
          <a:ln w="12700">
            <a:miter lim="400000"/>
          </a:ln>
        </p:spPr>
      </p:pic>
      <p:pic>
        <p:nvPicPr>
          <p:cNvPr id="910" name="Immagine" descr="Immagine"/>
          <p:cNvPicPr>
            <a:picLocks noChangeAspect="1"/>
          </p:cNvPicPr>
          <p:nvPr/>
        </p:nvPicPr>
        <p:blipFill>
          <a:blip r:embed="rId30"/>
          <a:stretch>
            <a:fillRect/>
          </a:stretch>
        </p:blipFill>
        <p:spPr>
          <a:xfrm>
            <a:off x="7793346" y="12227341"/>
            <a:ext cx="1908509" cy="758559"/>
          </a:xfrm>
          <a:prstGeom prst="rect">
            <a:avLst/>
          </a:prstGeom>
          <a:ln w="12700">
            <a:miter lim="400000"/>
          </a:ln>
        </p:spPr>
      </p:pic>
      <p:pic>
        <p:nvPicPr>
          <p:cNvPr id="911" name="Immagine" descr="Immagine"/>
          <p:cNvPicPr>
            <a:picLocks noChangeAspect="1"/>
          </p:cNvPicPr>
          <p:nvPr/>
        </p:nvPicPr>
        <p:blipFill>
          <a:blip r:embed="rId31"/>
          <a:stretch>
            <a:fillRect/>
          </a:stretch>
        </p:blipFill>
        <p:spPr>
          <a:xfrm>
            <a:off x="13557291" y="10610600"/>
            <a:ext cx="1555698" cy="59075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5" name="L’unione fa la forza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2145738">
              <a:defRPr sz="7480" spc="-149"/>
            </a:lvl1pPr>
          </a:lstStyle>
          <a:p>
            <a:r>
              <a:t>L’unione fa la forza</a:t>
            </a:r>
          </a:p>
        </p:txBody>
      </p:sp>
      <p:sp>
        <p:nvSpPr>
          <p:cNvPr id="916" name="Insieme per cambiare"/>
          <p:cNvSpPr txBox="1">
            <a:spLocks noGrp="1"/>
          </p:cNvSpPr>
          <p:nvPr>
            <p:ph type="body" idx="2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Insieme per cambiare</a:t>
            </a:r>
          </a:p>
        </p:txBody>
      </p:sp>
      <p:sp>
        <p:nvSpPr>
          <p:cNvPr id="917" name="Il contenuto di questa presentazione è riservato. Non distribuire questa presentazione, o parte di essa, senza l'esplicito consenso di Harley&amp;Dikkinson. Grazie per la vostra collaborazione."/>
          <p:cNvSpPr txBox="1"/>
          <p:nvPr/>
        </p:nvSpPr>
        <p:spPr>
          <a:xfrm rot="16200000">
            <a:off x="-6267368" y="6662611"/>
            <a:ext cx="13103547" cy="24943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ctr">
            <a:spAutoFit/>
          </a:bodyPr>
          <a:lstStyle>
            <a:lvl1pPr algn="ctr">
              <a:lnSpc>
                <a:spcPct val="100000"/>
              </a:lnSpc>
              <a:spcBef>
                <a:spcPts val="0"/>
              </a:spcBef>
              <a:defRPr sz="1100">
                <a:solidFill>
                  <a:srgbClr val="5E5E5E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Il contenuto di questa presentazione è riservato. Non distribuire questa presentazione, o parte di essa, senza l'esplicito consenso di Harley&amp;Dikkinson. Grazie per la vostra collaborazione.</a:t>
            </a:r>
          </a:p>
        </p:txBody>
      </p:sp>
      <p:sp>
        <p:nvSpPr>
          <p:cNvPr id="918" name="Rettangolo"/>
          <p:cNvSpPr/>
          <p:nvPr/>
        </p:nvSpPr>
        <p:spPr>
          <a:xfrm>
            <a:off x="0" y="0"/>
            <a:ext cx="8128000" cy="127000"/>
          </a:xfrm>
          <a:prstGeom prst="rect">
            <a:avLst/>
          </a:prstGeom>
          <a:solidFill>
            <a:srgbClr val="CB2C34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sp>
        <p:nvSpPr>
          <p:cNvPr id="919" name="Rettangolo"/>
          <p:cNvSpPr/>
          <p:nvPr/>
        </p:nvSpPr>
        <p:spPr>
          <a:xfrm>
            <a:off x="8128000" y="0"/>
            <a:ext cx="8128000" cy="127000"/>
          </a:xfrm>
          <a:prstGeom prst="rect">
            <a:avLst/>
          </a:prstGeom>
          <a:solidFill>
            <a:srgbClr val="223868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sp>
        <p:nvSpPr>
          <p:cNvPr id="920" name="Rettangolo"/>
          <p:cNvSpPr/>
          <p:nvPr/>
        </p:nvSpPr>
        <p:spPr>
          <a:xfrm>
            <a:off x="16255227" y="0"/>
            <a:ext cx="8128001" cy="127000"/>
          </a:xfrm>
          <a:prstGeom prst="rect">
            <a:avLst/>
          </a:prstGeom>
          <a:solidFill>
            <a:srgbClr val="F4C543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pic>
        <p:nvPicPr>
          <p:cNvPr id="921" name="Harley&amp;Dikkinson_logo-positivo.png" descr="Harley&amp;Dikkinson_logo-positivo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586687" y="12472886"/>
            <a:ext cx="3114589" cy="732401"/>
          </a:xfrm>
          <a:prstGeom prst="rect">
            <a:avLst/>
          </a:prstGeom>
          <a:ln w="12700">
            <a:miter lim="400000"/>
          </a:ln>
        </p:spPr>
      </p:pic>
      <p:pic>
        <p:nvPicPr>
          <p:cNvPr id="922" name="Centopiazze_logo-positivo.png" descr="Centopiazze_logo-positivo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535050" y="1332560"/>
            <a:ext cx="2963863" cy="1054043"/>
          </a:xfrm>
          <a:prstGeom prst="rect">
            <a:avLst/>
          </a:prstGeom>
          <a:ln w="12700">
            <a:miter lim="400000"/>
          </a:ln>
        </p:spPr>
      </p:pic>
      <p:sp>
        <p:nvSpPr>
          <p:cNvPr id="923" name="Straight Connector 11"/>
          <p:cNvSpPr/>
          <p:nvPr/>
        </p:nvSpPr>
        <p:spPr>
          <a:xfrm flipH="1">
            <a:off x="7758038" y="4053798"/>
            <a:ext cx="1" cy="8250805"/>
          </a:xfrm>
          <a:prstGeom prst="line">
            <a:avLst/>
          </a:prstGeom>
          <a:ln w="50800">
            <a:solidFill>
              <a:srgbClr val="D3D3D3"/>
            </a:solidFill>
            <a:miter/>
          </a:ln>
        </p:spPr>
        <p:txBody>
          <a:bodyPr tIns="91439" bIns="91439"/>
          <a:lstStyle/>
          <a:p>
            <a:pPr defTabSz="1828800">
              <a:lnSpc>
                <a:spcPct val="100000"/>
              </a:lnSpc>
              <a:spcBef>
                <a:spcPts val="0"/>
              </a:spcBef>
              <a:defRPr sz="3600">
                <a:latin typeface="Calibri"/>
                <a:ea typeface="Calibri"/>
                <a:cs typeface="Calibri"/>
                <a:sym typeface="Calibri"/>
              </a:defRPr>
            </a:pPr>
            <a:endParaRPr/>
          </a:p>
        </p:txBody>
      </p:sp>
      <p:sp>
        <p:nvSpPr>
          <p:cNvPr id="924" name="TextBox 13"/>
          <p:cNvSpPr txBox="1"/>
          <p:nvPr/>
        </p:nvSpPr>
        <p:spPr>
          <a:xfrm>
            <a:off x="8197293" y="4816955"/>
            <a:ext cx="6718843" cy="1905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0" tIns="0" rIns="0" bIns="0"/>
          <a:lstStyle/>
          <a:p>
            <a:pPr defTabSz="1828800">
              <a:lnSpc>
                <a:spcPct val="70000"/>
              </a:lnSpc>
              <a:spcBef>
                <a:spcPts val="0"/>
              </a:spcBef>
              <a:defRPr>
                <a:solidFill>
                  <a:srgbClr val="13A1D9"/>
                </a:solidFill>
                <a:latin typeface="+mn-lt"/>
                <a:ea typeface="+mn-ea"/>
                <a:cs typeface="+mn-cs"/>
                <a:sym typeface="Montserrat Bold"/>
              </a:defRPr>
            </a:pPr>
            <a:r>
              <a:t>RICADUTE ECONOMICHE</a:t>
            </a:r>
            <a:br/>
            <a:r>
              <a:t>SUL TERRITORIO</a:t>
            </a:r>
          </a:p>
        </p:txBody>
      </p:sp>
      <p:sp>
        <p:nvSpPr>
          <p:cNvPr id="925" name="Shape"/>
          <p:cNvSpPr/>
          <p:nvPr/>
        </p:nvSpPr>
        <p:spPr>
          <a:xfrm>
            <a:off x="4421244" y="3641461"/>
            <a:ext cx="2642823" cy="414536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60" h="21600" extrusionOk="0">
                <a:moveTo>
                  <a:pt x="19351" y="6147"/>
                </a:moveTo>
                <a:cubicBezTo>
                  <a:pt x="19311" y="6147"/>
                  <a:pt x="19250" y="6147"/>
                  <a:pt x="19210" y="6147"/>
                </a:cubicBezTo>
                <a:cubicBezTo>
                  <a:pt x="18115" y="6186"/>
                  <a:pt x="17041" y="6238"/>
                  <a:pt x="15988" y="6303"/>
                </a:cubicBezTo>
                <a:cubicBezTo>
                  <a:pt x="15846" y="6316"/>
                  <a:pt x="15704" y="6316"/>
                  <a:pt x="15542" y="6316"/>
                </a:cubicBezTo>
                <a:cubicBezTo>
                  <a:pt x="14468" y="6316"/>
                  <a:pt x="13475" y="6044"/>
                  <a:pt x="13090" y="5617"/>
                </a:cubicBezTo>
                <a:lnTo>
                  <a:pt x="9017" y="1139"/>
                </a:lnTo>
                <a:cubicBezTo>
                  <a:pt x="8369" y="427"/>
                  <a:pt x="6748" y="0"/>
                  <a:pt x="5026" y="0"/>
                </a:cubicBezTo>
                <a:cubicBezTo>
                  <a:pt x="4519" y="0"/>
                  <a:pt x="4012" y="39"/>
                  <a:pt x="3526" y="116"/>
                </a:cubicBezTo>
                <a:cubicBezTo>
                  <a:pt x="1662" y="401"/>
                  <a:pt x="588" y="1165"/>
                  <a:pt x="791" y="1928"/>
                </a:cubicBezTo>
                <a:cubicBezTo>
                  <a:pt x="770" y="1864"/>
                  <a:pt x="750" y="1812"/>
                  <a:pt x="750" y="1747"/>
                </a:cubicBezTo>
                <a:lnTo>
                  <a:pt x="750" y="5164"/>
                </a:lnTo>
                <a:cubicBezTo>
                  <a:pt x="750" y="5371"/>
                  <a:pt x="831" y="5578"/>
                  <a:pt x="1014" y="5772"/>
                </a:cubicBezTo>
                <a:lnTo>
                  <a:pt x="3324" y="8322"/>
                </a:lnTo>
                <a:cubicBezTo>
                  <a:pt x="2473" y="8542"/>
                  <a:pt x="1642" y="8762"/>
                  <a:pt x="852" y="9020"/>
                </a:cubicBezTo>
                <a:cubicBezTo>
                  <a:pt x="244" y="9215"/>
                  <a:pt x="-40" y="9512"/>
                  <a:pt x="21" y="9810"/>
                </a:cubicBezTo>
                <a:cubicBezTo>
                  <a:pt x="21" y="9784"/>
                  <a:pt x="0" y="9758"/>
                  <a:pt x="0" y="9732"/>
                </a:cubicBezTo>
                <a:lnTo>
                  <a:pt x="0" y="13149"/>
                </a:lnTo>
                <a:cubicBezTo>
                  <a:pt x="0" y="13382"/>
                  <a:pt x="223" y="13615"/>
                  <a:pt x="649" y="13796"/>
                </a:cubicBezTo>
                <a:lnTo>
                  <a:pt x="19250" y="21432"/>
                </a:lnTo>
                <a:cubicBezTo>
                  <a:pt x="19534" y="21548"/>
                  <a:pt x="19858" y="21600"/>
                  <a:pt x="20202" y="21600"/>
                </a:cubicBezTo>
                <a:cubicBezTo>
                  <a:pt x="20891" y="21600"/>
                  <a:pt x="21560" y="21380"/>
                  <a:pt x="21560" y="21044"/>
                </a:cubicBezTo>
                <a:lnTo>
                  <a:pt x="21560" y="7066"/>
                </a:lnTo>
                <a:cubicBezTo>
                  <a:pt x="21560" y="6562"/>
                  <a:pt x="20547" y="6147"/>
                  <a:pt x="19351" y="6147"/>
                </a:cubicBezTo>
                <a:close/>
              </a:path>
            </a:pathLst>
          </a:custGeom>
          <a:solidFill>
            <a:srgbClr val="0D6B91"/>
          </a:solidFill>
          <a:ln w="12700">
            <a:miter lim="400000"/>
          </a:ln>
        </p:spPr>
        <p:txBody>
          <a:bodyPr tIns="91439" bIns="91439" anchor="ctr"/>
          <a:lstStyle/>
          <a:p>
            <a:pPr defTabSz="1828800">
              <a:lnSpc>
                <a:spcPct val="100000"/>
              </a:lnSpc>
              <a:spcBef>
                <a:spcPts val="0"/>
              </a:spcBef>
              <a:defRPr sz="60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pPr>
            <a:endParaRPr/>
          </a:p>
        </p:txBody>
      </p:sp>
      <p:sp>
        <p:nvSpPr>
          <p:cNvPr id="926" name="Shape"/>
          <p:cNvSpPr/>
          <p:nvPr/>
        </p:nvSpPr>
        <p:spPr>
          <a:xfrm>
            <a:off x="1167547" y="6146879"/>
            <a:ext cx="5144104" cy="2272627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91" h="21600" extrusionOk="0">
                <a:moveTo>
                  <a:pt x="21590" y="14424"/>
                </a:moveTo>
                <a:cubicBezTo>
                  <a:pt x="21600" y="14164"/>
                  <a:pt x="21537" y="13881"/>
                  <a:pt x="21392" y="13668"/>
                </a:cubicBezTo>
                <a:lnTo>
                  <a:pt x="12729" y="1039"/>
                </a:lnTo>
                <a:cubicBezTo>
                  <a:pt x="12510" y="708"/>
                  <a:pt x="12218" y="543"/>
                  <a:pt x="11926" y="543"/>
                </a:cubicBezTo>
                <a:cubicBezTo>
                  <a:pt x="11592" y="543"/>
                  <a:pt x="11259" y="755"/>
                  <a:pt x="11029" y="1180"/>
                </a:cubicBezTo>
                <a:cubicBezTo>
                  <a:pt x="10758" y="1700"/>
                  <a:pt x="10487" y="2243"/>
                  <a:pt x="10237" y="2809"/>
                </a:cubicBezTo>
                <a:cubicBezTo>
                  <a:pt x="9976" y="3376"/>
                  <a:pt x="9549" y="3706"/>
                  <a:pt x="9111" y="3706"/>
                </a:cubicBezTo>
                <a:cubicBezTo>
                  <a:pt x="8934" y="3706"/>
                  <a:pt x="8767" y="3659"/>
                  <a:pt x="8600" y="3565"/>
                </a:cubicBezTo>
                <a:lnTo>
                  <a:pt x="3044" y="236"/>
                </a:lnTo>
                <a:cubicBezTo>
                  <a:pt x="2773" y="71"/>
                  <a:pt x="2492" y="0"/>
                  <a:pt x="2210" y="0"/>
                </a:cubicBezTo>
                <a:cubicBezTo>
                  <a:pt x="1345" y="0"/>
                  <a:pt x="521" y="755"/>
                  <a:pt x="167" y="1983"/>
                </a:cubicBezTo>
                <a:cubicBezTo>
                  <a:pt x="52" y="2384"/>
                  <a:pt x="0" y="2809"/>
                  <a:pt x="0" y="3210"/>
                </a:cubicBezTo>
                <a:cubicBezTo>
                  <a:pt x="0" y="3210"/>
                  <a:pt x="0" y="3210"/>
                  <a:pt x="0" y="3187"/>
                </a:cubicBezTo>
                <a:cubicBezTo>
                  <a:pt x="0" y="3187"/>
                  <a:pt x="0" y="3187"/>
                  <a:pt x="0" y="3187"/>
                </a:cubicBezTo>
                <a:lnTo>
                  <a:pt x="0" y="9419"/>
                </a:lnTo>
                <a:cubicBezTo>
                  <a:pt x="0" y="10670"/>
                  <a:pt x="511" y="11874"/>
                  <a:pt x="1355" y="12370"/>
                </a:cubicBezTo>
                <a:lnTo>
                  <a:pt x="6912" y="15698"/>
                </a:lnTo>
                <a:cubicBezTo>
                  <a:pt x="7151" y="15840"/>
                  <a:pt x="7349" y="16100"/>
                  <a:pt x="7495" y="16383"/>
                </a:cubicBezTo>
                <a:lnTo>
                  <a:pt x="7495" y="19971"/>
                </a:lnTo>
                <a:cubicBezTo>
                  <a:pt x="7495" y="20868"/>
                  <a:pt x="8006" y="21600"/>
                  <a:pt x="8632" y="21600"/>
                </a:cubicBezTo>
                <a:lnTo>
                  <a:pt x="20891" y="21600"/>
                </a:lnTo>
                <a:cubicBezTo>
                  <a:pt x="21308" y="21600"/>
                  <a:pt x="21590" y="21104"/>
                  <a:pt x="21590" y="20585"/>
                </a:cubicBezTo>
                <a:lnTo>
                  <a:pt x="21590" y="14376"/>
                </a:lnTo>
                <a:cubicBezTo>
                  <a:pt x="21590" y="14400"/>
                  <a:pt x="21590" y="14400"/>
                  <a:pt x="21590" y="14424"/>
                </a:cubicBezTo>
                <a:close/>
                <a:moveTo>
                  <a:pt x="7996" y="15108"/>
                </a:moveTo>
                <a:cubicBezTo>
                  <a:pt x="7985" y="15108"/>
                  <a:pt x="7985" y="15085"/>
                  <a:pt x="7975" y="15085"/>
                </a:cubicBezTo>
                <a:cubicBezTo>
                  <a:pt x="8017" y="15132"/>
                  <a:pt x="8048" y="15155"/>
                  <a:pt x="8090" y="15179"/>
                </a:cubicBezTo>
                <a:cubicBezTo>
                  <a:pt x="8058" y="15155"/>
                  <a:pt x="8027" y="15155"/>
                  <a:pt x="7996" y="15108"/>
                </a:cubicBezTo>
                <a:close/>
              </a:path>
            </a:pathLst>
          </a:custGeom>
          <a:solidFill>
            <a:srgbClr val="A67600"/>
          </a:solidFill>
          <a:ln w="12700">
            <a:miter lim="400000"/>
          </a:ln>
        </p:spPr>
        <p:txBody>
          <a:bodyPr tIns="91439" bIns="91439" anchor="ctr"/>
          <a:lstStyle/>
          <a:p>
            <a:pPr defTabSz="1828800">
              <a:lnSpc>
                <a:spcPct val="100000"/>
              </a:lnSpc>
              <a:spcBef>
                <a:spcPts val="0"/>
              </a:spcBef>
              <a:defRPr sz="60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pPr>
            <a:endParaRPr/>
          </a:p>
        </p:txBody>
      </p:sp>
      <p:sp>
        <p:nvSpPr>
          <p:cNvPr id="927" name="Shape"/>
          <p:cNvSpPr/>
          <p:nvPr/>
        </p:nvSpPr>
        <p:spPr>
          <a:xfrm>
            <a:off x="1217218" y="8545973"/>
            <a:ext cx="5111537" cy="233968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1579" y="1055"/>
                </a:moveTo>
                <a:cubicBezTo>
                  <a:pt x="21600" y="527"/>
                  <a:pt x="21317" y="0"/>
                  <a:pt x="20886" y="0"/>
                </a:cubicBezTo>
                <a:lnTo>
                  <a:pt x="8533" y="0"/>
                </a:lnTo>
                <a:cubicBezTo>
                  <a:pt x="7851" y="0"/>
                  <a:pt x="7305" y="848"/>
                  <a:pt x="7399" y="1811"/>
                </a:cubicBezTo>
                <a:cubicBezTo>
                  <a:pt x="7389" y="1743"/>
                  <a:pt x="7389" y="1674"/>
                  <a:pt x="7389" y="1605"/>
                </a:cubicBezTo>
                <a:lnTo>
                  <a:pt x="7389" y="5664"/>
                </a:lnTo>
                <a:cubicBezTo>
                  <a:pt x="7252" y="5893"/>
                  <a:pt x="7085" y="6076"/>
                  <a:pt x="6885" y="6191"/>
                </a:cubicBezTo>
                <a:lnTo>
                  <a:pt x="1333" y="9562"/>
                </a:lnTo>
                <a:cubicBezTo>
                  <a:pt x="493" y="10066"/>
                  <a:pt x="0" y="11213"/>
                  <a:pt x="0" y="12428"/>
                </a:cubicBezTo>
                <a:cubicBezTo>
                  <a:pt x="0" y="12428"/>
                  <a:pt x="0" y="12428"/>
                  <a:pt x="0" y="12428"/>
                </a:cubicBezTo>
                <a:lnTo>
                  <a:pt x="0" y="18482"/>
                </a:lnTo>
                <a:cubicBezTo>
                  <a:pt x="0" y="18894"/>
                  <a:pt x="63" y="19307"/>
                  <a:pt x="178" y="19720"/>
                </a:cubicBezTo>
                <a:cubicBezTo>
                  <a:pt x="535" y="20889"/>
                  <a:pt x="1354" y="21600"/>
                  <a:pt x="2215" y="21600"/>
                </a:cubicBezTo>
                <a:cubicBezTo>
                  <a:pt x="2508" y="21600"/>
                  <a:pt x="2802" y="21508"/>
                  <a:pt x="3086" y="21348"/>
                </a:cubicBezTo>
                <a:lnTo>
                  <a:pt x="8648" y="17977"/>
                </a:lnTo>
                <a:cubicBezTo>
                  <a:pt x="8827" y="17862"/>
                  <a:pt x="9005" y="17817"/>
                  <a:pt x="9184" y="17817"/>
                </a:cubicBezTo>
                <a:cubicBezTo>
                  <a:pt x="9624" y="17817"/>
                  <a:pt x="10044" y="18115"/>
                  <a:pt x="10307" y="18642"/>
                </a:cubicBezTo>
                <a:cubicBezTo>
                  <a:pt x="10506" y="19055"/>
                  <a:pt x="10716" y="19468"/>
                  <a:pt x="10936" y="19857"/>
                </a:cubicBezTo>
                <a:cubicBezTo>
                  <a:pt x="11157" y="20270"/>
                  <a:pt x="11503" y="20476"/>
                  <a:pt x="11850" y="20476"/>
                </a:cubicBezTo>
                <a:cubicBezTo>
                  <a:pt x="12143" y="20476"/>
                  <a:pt x="12437" y="20316"/>
                  <a:pt x="12658" y="20018"/>
                </a:cubicBezTo>
                <a:lnTo>
                  <a:pt x="21390" y="7750"/>
                </a:lnTo>
                <a:cubicBezTo>
                  <a:pt x="21464" y="7659"/>
                  <a:pt x="21516" y="7544"/>
                  <a:pt x="21547" y="7429"/>
                </a:cubicBezTo>
                <a:cubicBezTo>
                  <a:pt x="21579" y="7315"/>
                  <a:pt x="21600" y="7200"/>
                  <a:pt x="21600" y="7062"/>
                </a:cubicBezTo>
                <a:lnTo>
                  <a:pt x="21600" y="1009"/>
                </a:lnTo>
                <a:cubicBezTo>
                  <a:pt x="21589" y="1009"/>
                  <a:pt x="21579" y="1032"/>
                  <a:pt x="21579" y="1055"/>
                </a:cubicBezTo>
                <a:close/>
                <a:moveTo>
                  <a:pt x="52" y="13024"/>
                </a:moveTo>
                <a:cubicBezTo>
                  <a:pt x="42" y="12955"/>
                  <a:pt x="42" y="12887"/>
                  <a:pt x="42" y="12818"/>
                </a:cubicBezTo>
                <a:cubicBezTo>
                  <a:pt x="42" y="12910"/>
                  <a:pt x="42" y="12978"/>
                  <a:pt x="52" y="13024"/>
                </a:cubicBezTo>
                <a:cubicBezTo>
                  <a:pt x="52" y="13047"/>
                  <a:pt x="52" y="13024"/>
                  <a:pt x="52" y="13024"/>
                </a:cubicBezTo>
                <a:close/>
                <a:moveTo>
                  <a:pt x="21527" y="1376"/>
                </a:moveTo>
                <a:cubicBezTo>
                  <a:pt x="21537" y="1353"/>
                  <a:pt x="21548" y="1307"/>
                  <a:pt x="21548" y="1284"/>
                </a:cubicBezTo>
                <a:cubicBezTo>
                  <a:pt x="21537" y="1307"/>
                  <a:pt x="21537" y="1353"/>
                  <a:pt x="21527" y="1376"/>
                </a:cubicBezTo>
                <a:close/>
              </a:path>
            </a:pathLst>
          </a:custGeom>
          <a:solidFill>
            <a:srgbClr val="54632E"/>
          </a:solidFill>
          <a:ln w="12700">
            <a:miter lim="400000"/>
          </a:ln>
        </p:spPr>
        <p:txBody>
          <a:bodyPr tIns="91439" bIns="91439" anchor="ctr"/>
          <a:lstStyle/>
          <a:p>
            <a:pPr defTabSz="1828800">
              <a:lnSpc>
                <a:spcPct val="100000"/>
              </a:lnSpc>
              <a:spcBef>
                <a:spcPts val="0"/>
              </a:spcBef>
              <a:defRPr sz="60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pPr>
            <a:endParaRPr/>
          </a:p>
        </p:txBody>
      </p:sp>
      <p:sp>
        <p:nvSpPr>
          <p:cNvPr id="928" name="Shape"/>
          <p:cNvSpPr/>
          <p:nvPr/>
        </p:nvSpPr>
        <p:spPr>
          <a:xfrm>
            <a:off x="4421215" y="9246756"/>
            <a:ext cx="2638110" cy="413791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42" h="21600" extrusionOk="0">
                <a:moveTo>
                  <a:pt x="20222" y="0"/>
                </a:moveTo>
                <a:cubicBezTo>
                  <a:pt x="19898" y="0"/>
                  <a:pt x="19553" y="52"/>
                  <a:pt x="19269" y="169"/>
                </a:cubicBezTo>
                <a:lnTo>
                  <a:pt x="650" y="7818"/>
                </a:lnTo>
                <a:cubicBezTo>
                  <a:pt x="204" y="8000"/>
                  <a:pt x="-19" y="8246"/>
                  <a:pt x="1" y="8492"/>
                </a:cubicBezTo>
                <a:cubicBezTo>
                  <a:pt x="1" y="8479"/>
                  <a:pt x="1" y="8479"/>
                  <a:pt x="1" y="8466"/>
                </a:cubicBezTo>
                <a:lnTo>
                  <a:pt x="1" y="11889"/>
                </a:lnTo>
                <a:cubicBezTo>
                  <a:pt x="1" y="12161"/>
                  <a:pt x="285" y="12421"/>
                  <a:pt x="853" y="12602"/>
                </a:cubicBezTo>
                <a:cubicBezTo>
                  <a:pt x="1563" y="12823"/>
                  <a:pt x="2293" y="13030"/>
                  <a:pt x="3023" y="13237"/>
                </a:cubicBezTo>
                <a:lnTo>
                  <a:pt x="650" y="15792"/>
                </a:lnTo>
                <a:cubicBezTo>
                  <a:pt x="447" y="16012"/>
                  <a:pt x="366" y="16232"/>
                  <a:pt x="366" y="16453"/>
                </a:cubicBezTo>
                <a:cubicBezTo>
                  <a:pt x="366" y="16440"/>
                  <a:pt x="366" y="16427"/>
                  <a:pt x="366" y="16414"/>
                </a:cubicBezTo>
                <a:lnTo>
                  <a:pt x="366" y="19837"/>
                </a:lnTo>
                <a:cubicBezTo>
                  <a:pt x="366" y="20550"/>
                  <a:pt x="1421" y="21211"/>
                  <a:pt x="3125" y="21483"/>
                </a:cubicBezTo>
                <a:cubicBezTo>
                  <a:pt x="3632" y="21561"/>
                  <a:pt x="4139" y="21600"/>
                  <a:pt x="4646" y="21600"/>
                </a:cubicBezTo>
                <a:cubicBezTo>
                  <a:pt x="6370" y="21600"/>
                  <a:pt x="7992" y="21172"/>
                  <a:pt x="8641" y="20472"/>
                </a:cubicBezTo>
                <a:lnTo>
                  <a:pt x="12799" y="15999"/>
                </a:lnTo>
                <a:cubicBezTo>
                  <a:pt x="13205" y="15571"/>
                  <a:pt x="14178" y="15299"/>
                  <a:pt x="15253" y="15299"/>
                </a:cubicBezTo>
                <a:cubicBezTo>
                  <a:pt x="15395" y="15299"/>
                  <a:pt x="15537" y="15299"/>
                  <a:pt x="15699" y="15312"/>
                </a:cubicBezTo>
                <a:cubicBezTo>
                  <a:pt x="16835" y="15403"/>
                  <a:pt x="18011" y="15454"/>
                  <a:pt x="19188" y="15493"/>
                </a:cubicBezTo>
                <a:cubicBezTo>
                  <a:pt x="19228" y="15493"/>
                  <a:pt x="19289" y="15493"/>
                  <a:pt x="19330" y="15493"/>
                </a:cubicBezTo>
                <a:cubicBezTo>
                  <a:pt x="19938" y="15493"/>
                  <a:pt x="20486" y="15390"/>
                  <a:pt x="20891" y="15221"/>
                </a:cubicBezTo>
                <a:cubicBezTo>
                  <a:pt x="21297" y="15053"/>
                  <a:pt x="21540" y="14832"/>
                  <a:pt x="21540" y="14573"/>
                </a:cubicBezTo>
                <a:lnTo>
                  <a:pt x="21540" y="558"/>
                </a:lnTo>
                <a:cubicBezTo>
                  <a:pt x="21581" y="220"/>
                  <a:pt x="20912" y="0"/>
                  <a:pt x="20222" y="0"/>
                </a:cubicBezTo>
                <a:close/>
                <a:moveTo>
                  <a:pt x="224" y="8842"/>
                </a:moveTo>
                <a:cubicBezTo>
                  <a:pt x="204" y="8816"/>
                  <a:pt x="184" y="8803"/>
                  <a:pt x="164" y="8777"/>
                </a:cubicBezTo>
                <a:cubicBezTo>
                  <a:pt x="184" y="8816"/>
                  <a:pt x="204" y="8829"/>
                  <a:pt x="224" y="8842"/>
                </a:cubicBezTo>
                <a:cubicBezTo>
                  <a:pt x="224" y="8855"/>
                  <a:pt x="224" y="8855"/>
                  <a:pt x="224" y="8842"/>
                </a:cubicBezTo>
                <a:close/>
              </a:path>
            </a:pathLst>
          </a:custGeom>
          <a:solidFill>
            <a:srgbClr val="864A05"/>
          </a:solidFill>
          <a:ln w="12700">
            <a:miter lim="400000"/>
          </a:ln>
        </p:spPr>
        <p:txBody>
          <a:bodyPr tIns="91439" bIns="91439" anchor="ctr"/>
          <a:lstStyle/>
          <a:p>
            <a:pPr defTabSz="1828800">
              <a:lnSpc>
                <a:spcPct val="100000"/>
              </a:lnSpc>
              <a:spcBef>
                <a:spcPts val="0"/>
              </a:spcBef>
              <a:defRPr sz="60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pPr>
            <a:endParaRPr/>
          </a:p>
        </p:txBody>
      </p:sp>
      <p:sp>
        <p:nvSpPr>
          <p:cNvPr id="929" name="Shape"/>
          <p:cNvSpPr/>
          <p:nvPr/>
        </p:nvSpPr>
        <p:spPr>
          <a:xfrm>
            <a:off x="4421184" y="3622350"/>
            <a:ext cx="2643600" cy="348965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307" h="21600" extrusionOk="0">
                <a:moveTo>
                  <a:pt x="4972" y="0"/>
                </a:moveTo>
                <a:cubicBezTo>
                  <a:pt x="6673" y="0"/>
                  <a:pt x="8295" y="523"/>
                  <a:pt x="8916" y="1353"/>
                </a:cubicBezTo>
                <a:lnTo>
                  <a:pt x="12939" y="6672"/>
                </a:lnTo>
                <a:cubicBezTo>
                  <a:pt x="13320" y="7179"/>
                  <a:pt x="14301" y="7502"/>
                  <a:pt x="15362" y="7502"/>
                </a:cubicBezTo>
                <a:cubicBezTo>
                  <a:pt x="15502" y="7502"/>
                  <a:pt x="15642" y="7502"/>
                  <a:pt x="15802" y="7487"/>
                </a:cubicBezTo>
                <a:cubicBezTo>
                  <a:pt x="16843" y="7395"/>
                  <a:pt x="17924" y="7333"/>
                  <a:pt x="18985" y="7302"/>
                </a:cubicBezTo>
                <a:cubicBezTo>
                  <a:pt x="19025" y="7302"/>
                  <a:pt x="19085" y="7302"/>
                  <a:pt x="19125" y="7302"/>
                </a:cubicBezTo>
                <a:cubicBezTo>
                  <a:pt x="20306" y="7302"/>
                  <a:pt x="21307" y="7779"/>
                  <a:pt x="21307" y="8379"/>
                </a:cubicBezTo>
                <a:lnTo>
                  <a:pt x="21307" y="20939"/>
                </a:lnTo>
                <a:cubicBezTo>
                  <a:pt x="21307" y="21339"/>
                  <a:pt x="20646" y="21600"/>
                  <a:pt x="19966" y="21600"/>
                </a:cubicBezTo>
                <a:cubicBezTo>
                  <a:pt x="19645" y="21600"/>
                  <a:pt x="19305" y="21539"/>
                  <a:pt x="19025" y="21400"/>
                </a:cubicBezTo>
                <a:lnTo>
                  <a:pt x="648" y="12330"/>
                </a:lnTo>
                <a:cubicBezTo>
                  <a:pt x="-293" y="11868"/>
                  <a:pt x="-193" y="11100"/>
                  <a:pt x="848" y="10715"/>
                </a:cubicBezTo>
                <a:cubicBezTo>
                  <a:pt x="1849" y="10331"/>
                  <a:pt x="2870" y="9978"/>
                  <a:pt x="3951" y="9655"/>
                </a:cubicBezTo>
                <a:cubicBezTo>
                  <a:pt x="5012" y="9332"/>
                  <a:pt x="5452" y="8686"/>
                  <a:pt x="5012" y="8117"/>
                </a:cubicBezTo>
                <a:lnTo>
                  <a:pt x="988" y="2783"/>
                </a:lnTo>
                <a:cubicBezTo>
                  <a:pt x="167" y="1706"/>
                  <a:pt x="1268" y="507"/>
                  <a:pt x="3470" y="108"/>
                </a:cubicBezTo>
                <a:cubicBezTo>
                  <a:pt x="3971" y="46"/>
                  <a:pt x="4471" y="0"/>
                  <a:pt x="4972" y="0"/>
                </a:cubicBezTo>
                <a:close/>
              </a:path>
            </a:pathLst>
          </a:custGeom>
          <a:solidFill>
            <a:srgbClr val="4CC1EF"/>
          </a:solidFill>
          <a:ln w="12700">
            <a:miter lim="400000"/>
          </a:ln>
        </p:spPr>
        <p:txBody>
          <a:bodyPr tIns="91439" bIns="91439" anchor="ctr"/>
          <a:lstStyle/>
          <a:p>
            <a:pPr defTabSz="1828800">
              <a:lnSpc>
                <a:spcPct val="100000"/>
              </a:lnSpc>
              <a:spcBef>
                <a:spcPts val="0"/>
              </a:spcBef>
              <a:defRPr sz="60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pPr>
            <a:endParaRPr/>
          </a:p>
        </p:txBody>
      </p:sp>
      <p:sp>
        <p:nvSpPr>
          <p:cNvPr id="930" name="Shape"/>
          <p:cNvSpPr/>
          <p:nvPr/>
        </p:nvSpPr>
        <p:spPr>
          <a:xfrm>
            <a:off x="1167504" y="6127765"/>
            <a:ext cx="5143480" cy="1619399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079" h="21600" extrusionOk="0">
                <a:moveTo>
                  <a:pt x="2150" y="0"/>
                </a:moveTo>
                <a:cubicBezTo>
                  <a:pt x="2425" y="0"/>
                  <a:pt x="2700" y="99"/>
                  <a:pt x="2964" y="331"/>
                </a:cubicBezTo>
                <a:lnTo>
                  <a:pt x="8390" y="5002"/>
                </a:lnTo>
                <a:cubicBezTo>
                  <a:pt x="8553" y="5135"/>
                  <a:pt x="8726" y="5201"/>
                  <a:pt x="8889" y="5201"/>
                </a:cubicBezTo>
                <a:cubicBezTo>
                  <a:pt x="9326" y="5201"/>
                  <a:pt x="9744" y="4737"/>
                  <a:pt x="9988" y="3942"/>
                </a:cubicBezTo>
                <a:cubicBezTo>
                  <a:pt x="10232" y="3147"/>
                  <a:pt x="10487" y="2418"/>
                  <a:pt x="10761" y="1656"/>
                </a:cubicBezTo>
                <a:cubicBezTo>
                  <a:pt x="10975" y="1060"/>
                  <a:pt x="11301" y="762"/>
                  <a:pt x="11637" y="762"/>
                </a:cubicBezTo>
                <a:cubicBezTo>
                  <a:pt x="11922" y="762"/>
                  <a:pt x="12207" y="994"/>
                  <a:pt x="12421" y="1458"/>
                </a:cubicBezTo>
                <a:lnTo>
                  <a:pt x="20879" y="19182"/>
                </a:lnTo>
                <a:cubicBezTo>
                  <a:pt x="21307" y="20076"/>
                  <a:pt x="21002" y="21600"/>
                  <a:pt x="20401" y="21600"/>
                </a:cubicBezTo>
                <a:lnTo>
                  <a:pt x="8430" y="21600"/>
                </a:lnTo>
                <a:cubicBezTo>
                  <a:pt x="7769" y="21600"/>
                  <a:pt x="7240" y="20374"/>
                  <a:pt x="7331" y="18983"/>
                </a:cubicBezTo>
                <a:cubicBezTo>
                  <a:pt x="7382" y="18121"/>
                  <a:pt x="7453" y="17260"/>
                  <a:pt x="7535" y="16399"/>
                </a:cubicBezTo>
                <a:cubicBezTo>
                  <a:pt x="7667" y="15107"/>
                  <a:pt x="7331" y="13782"/>
                  <a:pt x="6751" y="13285"/>
                </a:cubicBezTo>
                <a:lnTo>
                  <a:pt x="1325" y="8613"/>
                </a:lnTo>
                <a:cubicBezTo>
                  <a:pt x="236" y="7686"/>
                  <a:pt x="-293" y="5069"/>
                  <a:pt x="165" y="2750"/>
                </a:cubicBezTo>
                <a:cubicBezTo>
                  <a:pt x="501" y="1027"/>
                  <a:pt x="1305" y="0"/>
                  <a:pt x="2150" y="0"/>
                </a:cubicBezTo>
                <a:close/>
              </a:path>
            </a:pathLst>
          </a:custGeom>
          <a:solidFill>
            <a:srgbClr val="FFCC4C"/>
          </a:solidFill>
          <a:ln w="12700">
            <a:miter lim="400000"/>
          </a:ln>
        </p:spPr>
        <p:txBody>
          <a:bodyPr tIns="91439" bIns="91439" anchor="ctr"/>
          <a:lstStyle/>
          <a:p>
            <a:pPr defTabSz="1828800">
              <a:lnSpc>
                <a:spcPct val="100000"/>
              </a:lnSpc>
              <a:spcBef>
                <a:spcPts val="0"/>
              </a:spcBef>
              <a:defRPr sz="60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pPr>
            <a:endParaRPr/>
          </a:p>
        </p:txBody>
      </p:sp>
      <p:sp>
        <p:nvSpPr>
          <p:cNvPr id="931" name="Shape"/>
          <p:cNvSpPr/>
          <p:nvPr/>
        </p:nvSpPr>
        <p:spPr>
          <a:xfrm>
            <a:off x="1217269" y="8526864"/>
            <a:ext cx="5111222" cy="168149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076" h="21600" extrusionOk="0">
                <a:moveTo>
                  <a:pt x="20384" y="0"/>
                </a:moveTo>
                <a:cubicBezTo>
                  <a:pt x="20999" y="0"/>
                  <a:pt x="21306" y="1468"/>
                  <a:pt x="20876" y="2329"/>
                </a:cubicBezTo>
                <a:lnTo>
                  <a:pt x="12355" y="19399"/>
                </a:lnTo>
                <a:cubicBezTo>
                  <a:pt x="12140" y="19845"/>
                  <a:pt x="11853" y="20037"/>
                  <a:pt x="11566" y="20037"/>
                </a:cubicBezTo>
                <a:cubicBezTo>
                  <a:pt x="11228" y="20037"/>
                  <a:pt x="10900" y="19749"/>
                  <a:pt x="10675" y="19175"/>
                </a:cubicBezTo>
                <a:cubicBezTo>
                  <a:pt x="10460" y="18633"/>
                  <a:pt x="10265" y="18058"/>
                  <a:pt x="10060" y="17484"/>
                </a:cubicBezTo>
                <a:cubicBezTo>
                  <a:pt x="9815" y="16750"/>
                  <a:pt x="9395" y="16336"/>
                  <a:pt x="8965" y="16336"/>
                </a:cubicBezTo>
                <a:cubicBezTo>
                  <a:pt x="8791" y="16336"/>
                  <a:pt x="8606" y="16399"/>
                  <a:pt x="8442" y="16559"/>
                </a:cubicBezTo>
                <a:lnTo>
                  <a:pt x="3014" y="21249"/>
                </a:lnTo>
                <a:cubicBezTo>
                  <a:pt x="2738" y="21504"/>
                  <a:pt x="2451" y="21600"/>
                  <a:pt x="2164" y="21600"/>
                </a:cubicBezTo>
                <a:cubicBezTo>
                  <a:pt x="1324" y="21600"/>
                  <a:pt x="536" y="20611"/>
                  <a:pt x="177" y="18984"/>
                </a:cubicBezTo>
                <a:cubicBezTo>
                  <a:pt x="-294" y="16782"/>
                  <a:pt x="208" y="14262"/>
                  <a:pt x="1304" y="13305"/>
                </a:cubicBezTo>
                <a:lnTo>
                  <a:pt x="6722" y="8614"/>
                </a:lnTo>
                <a:cubicBezTo>
                  <a:pt x="7305" y="8104"/>
                  <a:pt x="7633" y="6860"/>
                  <a:pt x="7490" y="5615"/>
                </a:cubicBezTo>
                <a:cubicBezTo>
                  <a:pt x="7377" y="4594"/>
                  <a:pt x="7285" y="3573"/>
                  <a:pt x="7223" y="2552"/>
                </a:cubicBezTo>
                <a:cubicBezTo>
                  <a:pt x="7131" y="1212"/>
                  <a:pt x="7664" y="32"/>
                  <a:pt x="8330" y="32"/>
                </a:cubicBezTo>
                <a:lnTo>
                  <a:pt x="20384" y="32"/>
                </a:lnTo>
                <a:close/>
              </a:path>
            </a:pathLst>
          </a:custGeom>
          <a:solidFill>
            <a:srgbClr val="A2B969"/>
          </a:solidFill>
          <a:ln w="12700">
            <a:miter lim="400000"/>
          </a:ln>
        </p:spPr>
        <p:txBody>
          <a:bodyPr tIns="91439" bIns="91439" anchor="ctr"/>
          <a:lstStyle/>
          <a:p>
            <a:pPr defTabSz="1828800">
              <a:lnSpc>
                <a:spcPct val="100000"/>
              </a:lnSpc>
              <a:spcBef>
                <a:spcPts val="0"/>
              </a:spcBef>
              <a:defRPr sz="60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pPr>
            <a:endParaRPr/>
          </a:p>
        </p:txBody>
      </p:sp>
      <p:sp>
        <p:nvSpPr>
          <p:cNvPr id="932" name="Shape"/>
          <p:cNvSpPr/>
          <p:nvPr/>
        </p:nvSpPr>
        <p:spPr>
          <a:xfrm>
            <a:off x="4421216" y="9227646"/>
            <a:ext cx="2642568" cy="347972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318" h="21600" extrusionOk="0">
                <a:moveTo>
                  <a:pt x="19976" y="0"/>
                </a:moveTo>
                <a:cubicBezTo>
                  <a:pt x="20657" y="0"/>
                  <a:pt x="21318" y="262"/>
                  <a:pt x="21318" y="663"/>
                </a:cubicBezTo>
                <a:lnTo>
                  <a:pt x="21318" y="13259"/>
                </a:lnTo>
                <a:cubicBezTo>
                  <a:pt x="21318" y="13860"/>
                  <a:pt x="20316" y="14338"/>
                  <a:pt x="19114" y="14338"/>
                </a:cubicBezTo>
                <a:cubicBezTo>
                  <a:pt x="19074" y="14338"/>
                  <a:pt x="19014" y="14338"/>
                  <a:pt x="18974" y="14338"/>
                </a:cubicBezTo>
                <a:cubicBezTo>
                  <a:pt x="17791" y="14292"/>
                  <a:pt x="16649" y="14230"/>
                  <a:pt x="15527" y="14122"/>
                </a:cubicBezTo>
                <a:cubicBezTo>
                  <a:pt x="15387" y="14107"/>
                  <a:pt x="15227" y="14107"/>
                  <a:pt x="15086" y="14107"/>
                </a:cubicBezTo>
                <a:cubicBezTo>
                  <a:pt x="14025" y="14107"/>
                  <a:pt x="13063" y="14431"/>
                  <a:pt x="12662" y="14940"/>
                </a:cubicBezTo>
                <a:lnTo>
                  <a:pt x="8554" y="20259"/>
                </a:lnTo>
                <a:cubicBezTo>
                  <a:pt x="7913" y="21091"/>
                  <a:pt x="6310" y="21600"/>
                  <a:pt x="4607" y="21600"/>
                </a:cubicBezTo>
                <a:cubicBezTo>
                  <a:pt x="4106" y="21600"/>
                  <a:pt x="3605" y="21554"/>
                  <a:pt x="3104" y="21461"/>
                </a:cubicBezTo>
                <a:cubicBezTo>
                  <a:pt x="920" y="21045"/>
                  <a:pt x="-162" y="19842"/>
                  <a:pt x="660" y="18763"/>
                </a:cubicBezTo>
                <a:lnTo>
                  <a:pt x="4767" y="13444"/>
                </a:lnTo>
                <a:cubicBezTo>
                  <a:pt x="5208" y="12874"/>
                  <a:pt x="4787" y="12226"/>
                  <a:pt x="3725" y="11902"/>
                </a:cubicBezTo>
                <a:cubicBezTo>
                  <a:pt x="2724" y="11594"/>
                  <a:pt x="1762" y="11255"/>
                  <a:pt x="840" y="10900"/>
                </a:cubicBezTo>
                <a:cubicBezTo>
                  <a:pt x="-202" y="10499"/>
                  <a:pt x="-282" y="9744"/>
                  <a:pt x="640" y="9281"/>
                </a:cubicBezTo>
                <a:lnTo>
                  <a:pt x="19034" y="185"/>
                </a:lnTo>
                <a:cubicBezTo>
                  <a:pt x="19314" y="62"/>
                  <a:pt x="19655" y="0"/>
                  <a:pt x="19976" y="0"/>
                </a:cubicBezTo>
                <a:close/>
              </a:path>
            </a:pathLst>
          </a:custGeom>
          <a:solidFill>
            <a:srgbClr val="F7931F"/>
          </a:solidFill>
          <a:ln w="12700">
            <a:miter lim="400000"/>
          </a:ln>
        </p:spPr>
        <p:txBody>
          <a:bodyPr tIns="91439" bIns="91439" anchor="ctr"/>
          <a:lstStyle/>
          <a:p>
            <a:pPr defTabSz="1828800">
              <a:lnSpc>
                <a:spcPct val="100000"/>
              </a:lnSpc>
              <a:spcBef>
                <a:spcPts val="0"/>
              </a:spcBef>
              <a:defRPr sz="60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pPr>
            <a:endParaRPr/>
          </a:p>
        </p:txBody>
      </p:sp>
      <p:pic>
        <p:nvPicPr>
          <p:cNvPr id="933" name="filmato-incollato.png" descr="filmato-incollato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55950" y="4996112"/>
            <a:ext cx="1193413" cy="1193413"/>
          </a:xfrm>
          <a:prstGeom prst="rect">
            <a:avLst/>
          </a:prstGeom>
          <a:ln w="12700">
            <a:miter lim="400000"/>
          </a:ln>
        </p:spPr>
      </p:pic>
      <p:pic>
        <p:nvPicPr>
          <p:cNvPr id="934" name="filmato-incollato.png" descr="filmato-incollato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26140" y="6388294"/>
            <a:ext cx="1193413" cy="1193412"/>
          </a:xfrm>
          <a:prstGeom prst="rect">
            <a:avLst/>
          </a:prstGeom>
          <a:ln w="12700">
            <a:miter lim="400000"/>
          </a:ln>
        </p:spPr>
      </p:pic>
      <p:pic>
        <p:nvPicPr>
          <p:cNvPr id="935" name="filmato-incollato.png" descr="filmato-incollato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55457" y="8694798"/>
            <a:ext cx="1066703" cy="1066703"/>
          </a:xfrm>
          <a:prstGeom prst="rect">
            <a:avLst/>
          </a:prstGeom>
          <a:ln w="12700">
            <a:miter lim="400000"/>
          </a:ln>
        </p:spPr>
      </p:pic>
      <p:pic>
        <p:nvPicPr>
          <p:cNvPr id="936" name="filmato-incollato.png" descr="filmato-incollato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13440" y="6388294"/>
            <a:ext cx="1193413" cy="1193412"/>
          </a:xfrm>
          <a:prstGeom prst="rect">
            <a:avLst/>
          </a:prstGeom>
          <a:ln w="12700">
            <a:miter lim="400000"/>
          </a:ln>
        </p:spPr>
      </p:pic>
      <p:pic>
        <p:nvPicPr>
          <p:cNvPr id="937" name="filmato-incollato.png" descr="filmato-incollato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555950" y="10055100"/>
            <a:ext cx="1193413" cy="1193412"/>
          </a:xfrm>
          <a:prstGeom prst="rect">
            <a:avLst/>
          </a:prstGeom>
          <a:ln w="12700">
            <a:miter lim="400000"/>
          </a:ln>
        </p:spPr>
      </p:pic>
      <p:sp>
        <p:nvSpPr>
          <p:cNvPr id="938" name="TextBox 13"/>
          <p:cNvSpPr txBox="1"/>
          <p:nvPr/>
        </p:nvSpPr>
        <p:spPr>
          <a:xfrm>
            <a:off x="8197293" y="6781343"/>
            <a:ext cx="6718843" cy="217465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0" tIns="0" rIns="0" bIns="0"/>
          <a:lstStyle>
            <a:lvl1pPr defTabSz="1828800">
              <a:lnSpc>
                <a:spcPct val="70000"/>
              </a:lnSpc>
              <a:spcBef>
                <a:spcPts val="0"/>
              </a:spcBef>
              <a:defRPr>
                <a:solidFill>
                  <a:srgbClr val="F7CE64"/>
                </a:solidFill>
                <a:latin typeface="+mn-lt"/>
                <a:ea typeface="+mn-ea"/>
                <a:cs typeface="+mn-cs"/>
                <a:sym typeface="Montserrat Bold"/>
              </a:defRPr>
            </a:lvl1pPr>
          </a:lstStyle>
          <a:p>
            <a:r>
              <a:t>MIGLIORAMENTO DELLA QUALITÀ DELLA VITA DELLA COMUNITÀ</a:t>
            </a:r>
          </a:p>
        </p:txBody>
      </p:sp>
      <p:sp>
        <p:nvSpPr>
          <p:cNvPr id="939" name="TextBox 13"/>
          <p:cNvSpPr txBox="1"/>
          <p:nvPr/>
        </p:nvSpPr>
        <p:spPr>
          <a:xfrm>
            <a:off x="8197293" y="9204792"/>
            <a:ext cx="6718843" cy="1905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0" tIns="0" rIns="0" bIns="0"/>
          <a:lstStyle>
            <a:lvl1pPr defTabSz="1828800">
              <a:lnSpc>
                <a:spcPct val="70000"/>
              </a:lnSpc>
              <a:spcBef>
                <a:spcPts val="0"/>
              </a:spcBef>
              <a:defRPr>
                <a:solidFill>
                  <a:srgbClr val="A6B872"/>
                </a:solidFill>
                <a:latin typeface="+mn-lt"/>
                <a:ea typeface="+mn-ea"/>
                <a:cs typeface="+mn-cs"/>
                <a:sym typeface="Montserrat Bold"/>
              </a:defRPr>
            </a:lvl1pPr>
          </a:lstStyle>
          <a:p>
            <a:r>
              <a:t>RIDUZIONE DELL’IMPATTO AMBIENTALE</a:t>
            </a:r>
          </a:p>
        </p:txBody>
      </p:sp>
      <p:sp>
        <p:nvSpPr>
          <p:cNvPr id="940" name="TextBox 13"/>
          <p:cNvSpPr txBox="1"/>
          <p:nvPr/>
        </p:nvSpPr>
        <p:spPr>
          <a:xfrm>
            <a:off x="8197293" y="11120241"/>
            <a:ext cx="6718843" cy="1905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0" tIns="0" rIns="0" bIns="0"/>
          <a:lstStyle/>
          <a:p>
            <a:pPr defTabSz="1828800">
              <a:lnSpc>
                <a:spcPct val="70000"/>
              </a:lnSpc>
              <a:spcBef>
                <a:spcPts val="0"/>
              </a:spcBef>
              <a:defRPr>
                <a:solidFill>
                  <a:srgbClr val="E9983F"/>
                </a:solidFill>
                <a:latin typeface="+mn-lt"/>
                <a:ea typeface="+mn-ea"/>
                <a:cs typeface="+mn-cs"/>
                <a:sym typeface="Montserrat Bold"/>
              </a:defRPr>
            </a:pPr>
            <a:r>
              <a:t>COMUNICAZIONE</a:t>
            </a:r>
            <a:br/>
            <a:r>
              <a:t>E VISIBILITÀ</a:t>
            </a:r>
            <a:br/>
            <a:r>
              <a:t>DEL PROGETTO</a:t>
            </a:r>
          </a:p>
        </p:txBody>
      </p:sp>
      <p:sp>
        <p:nvSpPr>
          <p:cNvPr id="941" name="Straight Connector 11"/>
          <p:cNvSpPr/>
          <p:nvPr/>
        </p:nvSpPr>
        <p:spPr>
          <a:xfrm flipH="1">
            <a:off x="15355390" y="4053798"/>
            <a:ext cx="1" cy="8250805"/>
          </a:xfrm>
          <a:prstGeom prst="line">
            <a:avLst/>
          </a:prstGeom>
          <a:ln w="50800">
            <a:solidFill>
              <a:srgbClr val="D3D3D3"/>
            </a:solidFill>
            <a:miter/>
          </a:ln>
        </p:spPr>
        <p:txBody>
          <a:bodyPr tIns="91439" bIns="91439"/>
          <a:lstStyle/>
          <a:p>
            <a:pPr defTabSz="1828800">
              <a:lnSpc>
                <a:spcPct val="100000"/>
              </a:lnSpc>
              <a:spcBef>
                <a:spcPts val="0"/>
              </a:spcBef>
              <a:defRPr sz="3600">
                <a:latin typeface="Calibri"/>
                <a:ea typeface="Calibri"/>
                <a:cs typeface="Calibri"/>
                <a:sym typeface="Calibri"/>
              </a:defRPr>
            </a:pPr>
            <a:endParaRPr/>
          </a:p>
        </p:txBody>
      </p:sp>
      <p:pic>
        <p:nvPicPr>
          <p:cNvPr id="942" name="Immagine" descr="Immagine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6110066" y="6932470"/>
            <a:ext cx="1270001" cy="1270001"/>
          </a:xfrm>
          <a:prstGeom prst="rect">
            <a:avLst/>
          </a:prstGeom>
          <a:ln w="12700">
            <a:miter lim="400000"/>
          </a:ln>
        </p:spPr>
      </p:pic>
      <p:pic>
        <p:nvPicPr>
          <p:cNvPr id="943" name="Immagine" descr="Immagine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8137269" y="6932470"/>
            <a:ext cx="1270001" cy="1270001"/>
          </a:xfrm>
          <a:prstGeom prst="rect">
            <a:avLst/>
          </a:prstGeom>
          <a:ln w="12700">
            <a:miter lim="400000"/>
          </a:ln>
        </p:spPr>
      </p:pic>
      <p:pic>
        <p:nvPicPr>
          <p:cNvPr id="944" name="Immagine" descr="Immagine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6110066" y="4573427"/>
            <a:ext cx="1270001" cy="1270001"/>
          </a:xfrm>
          <a:prstGeom prst="rect">
            <a:avLst/>
          </a:prstGeom>
          <a:ln w="12700">
            <a:miter lim="400000"/>
          </a:ln>
        </p:spPr>
      </p:pic>
      <p:pic>
        <p:nvPicPr>
          <p:cNvPr id="945" name="Immagine" descr="Immagine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6110066" y="9291514"/>
            <a:ext cx="1270001" cy="1270001"/>
          </a:xfrm>
          <a:prstGeom prst="rect">
            <a:avLst/>
          </a:prstGeom>
          <a:ln w="12700">
            <a:miter lim="400000"/>
          </a:ln>
        </p:spPr>
      </p:pic>
      <p:pic>
        <p:nvPicPr>
          <p:cNvPr id="946" name="Immagine" descr="Immagine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16110066" y="11523557"/>
            <a:ext cx="1270001" cy="1270001"/>
          </a:xfrm>
          <a:prstGeom prst="rect">
            <a:avLst/>
          </a:prstGeom>
          <a:ln w="12700">
            <a:miter lim="400000"/>
          </a:ln>
        </p:spPr>
      </p:pic>
      <p:pic>
        <p:nvPicPr>
          <p:cNvPr id="947" name="Immagine" descr="Immagine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18137269" y="9291514"/>
            <a:ext cx="1270001" cy="1270001"/>
          </a:xfrm>
          <a:prstGeom prst="rect">
            <a:avLst/>
          </a:prstGeom>
          <a:ln w="12700">
            <a:miter lim="400000"/>
          </a:ln>
        </p:spPr>
      </p:pic>
      <p:pic>
        <p:nvPicPr>
          <p:cNvPr id="948" name="Immagine" descr="Immagine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20164473" y="9291514"/>
            <a:ext cx="1270001" cy="1270001"/>
          </a:xfrm>
          <a:prstGeom prst="rect">
            <a:avLst/>
          </a:prstGeom>
          <a:ln w="12700">
            <a:miter lim="400000"/>
          </a:ln>
        </p:spPr>
      </p:pic>
      <p:pic>
        <p:nvPicPr>
          <p:cNvPr id="949" name="Immagine" descr="Immagine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22191676" y="9291514"/>
            <a:ext cx="1270001" cy="1270001"/>
          </a:xfrm>
          <a:prstGeom prst="rect">
            <a:avLst/>
          </a:prstGeom>
          <a:ln w="12700">
            <a:miter lim="400000"/>
          </a:ln>
        </p:spPr>
      </p:pic>
      <p:pic>
        <p:nvPicPr>
          <p:cNvPr id="950" name="Immagine" descr="Immagine"/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18137269" y="4573427"/>
            <a:ext cx="1270001" cy="127000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ageCurlDouble"/>
      </p:transition>
    </mc:Choice>
    <mc:Fallback xmlns="">
      <p:transition spd="slow">
        <p:fade/>
      </p:transition>
    </mc:Fallback>
  </mc:AlternateContent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4" name="“Insieme possiamo migliorare la qualità della vita di tutte le persone.”"/>
          <p:cNvSpPr txBox="1"/>
          <p:nvPr/>
        </p:nvSpPr>
        <p:spPr>
          <a:xfrm>
            <a:off x="1941572" y="7242913"/>
            <a:ext cx="20500855" cy="4175246"/>
          </a:xfrm>
          <a:prstGeom prst="rect">
            <a:avLst/>
          </a:prstGeom>
          <a:ln w="12700">
            <a:miter lim="400000"/>
          </a:ln>
          <a:effectLst>
            <a:outerShdw blurRad="63500" dist="56790" dir="5400000" rotWithShape="0">
              <a:srgbClr val="000000">
                <a:alpha val="5000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50800" tIns="50800" rIns="50800" bIns="50800" anchor="ctr">
            <a:spAutoFit/>
          </a:bodyPr>
          <a:lstStyle>
            <a:lvl1pPr algn="ctr">
              <a:lnSpc>
                <a:spcPct val="80000"/>
              </a:lnSpc>
              <a:defRPr sz="11000">
                <a:solidFill>
                  <a:srgbClr val="FFFFFF"/>
                </a:solidFill>
                <a:latin typeface="Montserrat Thin Bold"/>
                <a:ea typeface="Montserrat Thin Bold"/>
                <a:cs typeface="Montserrat Thin Bold"/>
                <a:sym typeface="Montserrat Thin Bold"/>
              </a:defRPr>
            </a:lvl1pPr>
          </a:lstStyle>
          <a:p>
            <a:r>
              <a:rPr b="1" dirty="0">
                <a:latin typeface="Montserrat" pitchFamily="2" charset="77"/>
              </a:rPr>
              <a:t>“</a:t>
            </a:r>
            <a:r>
              <a:rPr b="1" dirty="0" err="1">
                <a:latin typeface="Montserrat" pitchFamily="2" charset="77"/>
              </a:rPr>
              <a:t>Insieme</a:t>
            </a:r>
            <a:r>
              <a:rPr b="1" dirty="0">
                <a:latin typeface="Montserrat" pitchFamily="2" charset="77"/>
              </a:rPr>
              <a:t> </a:t>
            </a:r>
            <a:r>
              <a:rPr b="1" dirty="0" err="1">
                <a:latin typeface="Montserrat" pitchFamily="2" charset="77"/>
              </a:rPr>
              <a:t>possiamo</a:t>
            </a:r>
            <a:r>
              <a:rPr b="1" dirty="0">
                <a:latin typeface="Montserrat" pitchFamily="2" charset="77"/>
              </a:rPr>
              <a:t> </a:t>
            </a:r>
            <a:r>
              <a:rPr b="1" dirty="0" err="1">
                <a:latin typeface="Montserrat" pitchFamily="2" charset="77"/>
              </a:rPr>
              <a:t>migliorare</a:t>
            </a:r>
            <a:r>
              <a:rPr b="1" dirty="0">
                <a:latin typeface="Montserrat" pitchFamily="2" charset="77"/>
              </a:rPr>
              <a:t> la </a:t>
            </a:r>
            <a:r>
              <a:rPr b="1" dirty="0" err="1">
                <a:latin typeface="Montserrat" pitchFamily="2" charset="77"/>
              </a:rPr>
              <a:t>qualità</a:t>
            </a:r>
            <a:r>
              <a:rPr b="1" dirty="0">
                <a:latin typeface="Montserrat" pitchFamily="2" charset="77"/>
              </a:rPr>
              <a:t> </a:t>
            </a:r>
            <a:r>
              <a:rPr b="1" dirty="0" err="1">
                <a:latin typeface="Montserrat" pitchFamily="2" charset="77"/>
              </a:rPr>
              <a:t>della</a:t>
            </a:r>
            <a:r>
              <a:rPr b="1" dirty="0">
                <a:latin typeface="Montserrat" pitchFamily="2" charset="77"/>
              </a:rPr>
              <a:t> vita di tutte le </a:t>
            </a:r>
            <a:r>
              <a:rPr b="1" dirty="0" err="1">
                <a:latin typeface="Montserrat" pitchFamily="2" charset="77"/>
              </a:rPr>
              <a:t>persone</a:t>
            </a:r>
            <a:r>
              <a:rPr b="1" dirty="0">
                <a:latin typeface="Montserrat" pitchFamily="2" charset="77"/>
              </a:rPr>
              <a:t>.”</a:t>
            </a:r>
          </a:p>
        </p:txBody>
      </p:sp>
      <p:pic>
        <p:nvPicPr>
          <p:cNvPr id="955" name="IMG_3184.HEIC" descr="IMG_3184.HEIC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8694598" y="724557"/>
            <a:ext cx="4027588" cy="4033540"/>
          </a:xfrm>
          <a:prstGeom prst="rect">
            <a:avLst/>
          </a:prstGeom>
          <a:ln w="12700">
            <a:miter lim="400000"/>
          </a:ln>
        </p:spPr>
      </p:pic>
      <p:pic>
        <p:nvPicPr>
          <p:cNvPr id="956" name="Immagine" descr="Immagine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 rot="1060529">
            <a:off x="15823517" y="2017682"/>
            <a:ext cx="2057488" cy="2750402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54" h="21597" extrusionOk="0">
                <a:moveTo>
                  <a:pt x="12141" y="0"/>
                </a:moveTo>
                <a:cubicBezTo>
                  <a:pt x="11987" y="-3"/>
                  <a:pt x="11899" y="9"/>
                  <a:pt x="11854" y="37"/>
                </a:cubicBezTo>
                <a:cubicBezTo>
                  <a:pt x="11685" y="142"/>
                  <a:pt x="11703" y="218"/>
                  <a:pt x="11954" y="464"/>
                </a:cubicBezTo>
                <a:cubicBezTo>
                  <a:pt x="12074" y="583"/>
                  <a:pt x="12174" y="694"/>
                  <a:pt x="12174" y="711"/>
                </a:cubicBezTo>
                <a:cubicBezTo>
                  <a:pt x="12174" y="727"/>
                  <a:pt x="12445" y="1047"/>
                  <a:pt x="12777" y="1421"/>
                </a:cubicBezTo>
                <a:cubicBezTo>
                  <a:pt x="13115" y="1803"/>
                  <a:pt x="13335" y="2112"/>
                  <a:pt x="13280" y="2125"/>
                </a:cubicBezTo>
                <a:cubicBezTo>
                  <a:pt x="12928" y="2213"/>
                  <a:pt x="10156" y="3290"/>
                  <a:pt x="9542" y="3578"/>
                </a:cubicBezTo>
                <a:cubicBezTo>
                  <a:pt x="7346" y="4606"/>
                  <a:pt x="5233" y="5980"/>
                  <a:pt x="3888" y="7255"/>
                </a:cubicBezTo>
                <a:cubicBezTo>
                  <a:pt x="2339" y="8723"/>
                  <a:pt x="1178" y="10455"/>
                  <a:pt x="545" y="12238"/>
                </a:cubicBezTo>
                <a:cubicBezTo>
                  <a:pt x="153" y="13342"/>
                  <a:pt x="53" y="13901"/>
                  <a:pt x="9" y="15221"/>
                </a:cubicBezTo>
                <a:cubicBezTo>
                  <a:pt x="-36" y="16552"/>
                  <a:pt x="87" y="17400"/>
                  <a:pt x="470" y="18428"/>
                </a:cubicBezTo>
                <a:cubicBezTo>
                  <a:pt x="864" y="19484"/>
                  <a:pt x="1800" y="20967"/>
                  <a:pt x="2379" y="21451"/>
                </a:cubicBezTo>
                <a:cubicBezTo>
                  <a:pt x="2476" y="21532"/>
                  <a:pt x="2604" y="21597"/>
                  <a:pt x="2665" y="21597"/>
                </a:cubicBezTo>
                <a:cubicBezTo>
                  <a:pt x="2898" y="21597"/>
                  <a:pt x="2885" y="21442"/>
                  <a:pt x="2616" y="21064"/>
                </a:cubicBezTo>
                <a:cubicBezTo>
                  <a:pt x="2238" y="20533"/>
                  <a:pt x="1856" y="19668"/>
                  <a:pt x="1630" y="18836"/>
                </a:cubicBezTo>
                <a:cubicBezTo>
                  <a:pt x="1371" y="17880"/>
                  <a:pt x="1353" y="15693"/>
                  <a:pt x="1597" y="14760"/>
                </a:cubicBezTo>
                <a:cubicBezTo>
                  <a:pt x="2527" y="11198"/>
                  <a:pt x="5066" y="8701"/>
                  <a:pt x="9983" y="6510"/>
                </a:cubicBezTo>
                <a:cubicBezTo>
                  <a:pt x="11134" y="5997"/>
                  <a:pt x="14623" y="4686"/>
                  <a:pt x="14752" y="4718"/>
                </a:cubicBezTo>
                <a:cubicBezTo>
                  <a:pt x="14830" y="4738"/>
                  <a:pt x="15399" y="6001"/>
                  <a:pt x="15617" y="6638"/>
                </a:cubicBezTo>
                <a:cubicBezTo>
                  <a:pt x="15723" y="6949"/>
                  <a:pt x="15885" y="7097"/>
                  <a:pt x="16061" y="7046"/>
                </a:cubicBezTo>
                <a:cubicBezTo>
                  <a:pt x="16131" y="7026"/>
                  <a:pt x="16381" y="6794"/>
                  <a:pt x="16619" y="6529"/>
                </a:cubicBezTo>
                <a:cubicBezTo>
                  <a:pt x="17077" y="6018"/>
                  <a:pt x="17494" y="5566"/>
                  <a:pt x="19059" y="3877"/>
                </a:cubicBezTo>
                <a:cubicBezTo>
                  <a:pt x="19595" y="3298"/>
                  <a:pt x="20153" y="2693"/>
                  <a:pt x="20298" y="2531"/>
                </a:cubicBezTo>
                <a:cubicBezTo>
                  <a:pt x="20443" y="2368"/>
                  <a:pt x="20784" y="1990"/>
                  <a:pt x="21059" y="1692"/>
                </a:cubicBezTo>
                <a:cubicBezTo>
                  <a:pt x="21417" y="1304"/>
                  <a:pt x="21564" y="1106"/>
                  <a:pt x="21554" y="1004"/>
                </a:cubicBezTo>
                <a:cubicBezTo>
                  <a:pt x="21550" y="969"/>
                  <a:pt x="21532" y="945"/>
                  <a:pt x="21496" y="929"/>
                </a:cubicBezTo>
                <a:cubicBezTo>
                  <a:pt x="21427" y="898"/>
                  <a:pt x="20450" y="798"/>
                  <a:pt x="17961" y="561"/>
                </a:cubicBezTo>
                <a:cubicBezTo>
                  <a:pt x="14911" y="271"/>
                  <a:pt x="13681" y="150"/>
                  <a:pt x="12843" y="59"/>
                </a:cubicBezTo>
                <a:cubicBezTo>
                  <a:pt x="12518" y="24"/>
                  <a:pt x="12295" y="3"/>
                  <a:pt x="12141" y="0"/>
                </a:cubicBezTo>
                <a:close/>
              </a:path>
            </a:pathLst>
          </a:custGeom>
          <a:ln w="12700">
            <a:miter lim="400000"/>
          </a:ln>
        </p:spPr>
      </p:pic>
      <p:sp>
        <p:nvSpPr>
          <p:cNvPr id="957" name="Entra subito in Harley&amp;Dikkinson"/>
          <p:cNvSpPr txBox="1"/>
          <p:nvPr/>
        </p:nvSpPr>
        <p:spPr>
          <a:xfrm>
            <a:off x="13336785" y="3619499"/>
            <a:ext cx="3826571" cy="939801"/>
          </a:xfrm>
          <a:prstGeom prst="rect">
            <a:avLst/>
          </a:prstGeom>
          <a:solidFill>
            <a:schemeClr val="accent4">
              <a:hueOff val="-476017"/>
              <a:lumOff val="-10042"/>
            </a:schemeClr>
          </a:solidFill>
          <a:ln w="12700">
            <a:miter lim="400000"/>
          </a:ln>
          <a:effectLst>
            <a:outerShdw blurRad="190500" dist="12700" dir="5400000" rotWithShape="0">
              <a:srgbClr val="000000"/>
            </a:outerShdw>
          </a:effectLst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ctr">
            <a:spAutoFit/>
          </a:bodyPr>
          <a:lstStyle>
            <a:lvl1pPr algn="ctr" defTabSz="825500">
              <a:lnSpc>
                <a:spcPct val="100000"/>
              </a:lnSpc>
              <a:spcBef>
                <a:spcPts val="0"/>
              </a:spcBef>
              <a:defRPr sz="2700">
                <a:latin typeface="Montserrat Medium"/>
                <a:ea typeface="Montserrat Medium"/>
                <a:cs typeface="Montserrat Medium"/>
                <a:sym typeface="Montserrat Medium"/>
              </a:defRPr>
            </a:lvl1pPr>
          </a:lstStyle>
          <a:p>
            <a:r>
              <a:t>Entra subito in Harley&amp;Dikkinson</a:t>
            </a:r>
          </a:p>
        </p:txBody>
      </p:sp>
      <p:sp>
        <p:nvSpPr>
          <p:cNvPr id="958" name="Alessandro Ponti"/>
          <p:cNvSpPr txBox="1"/>
          <p:nvPr/>
        </p:nvSpPr>
        <p:spPr>
          <a:xfrm>
            <a:off x="9891400" y="11418159"/>
            <a:ext cx="18723600" cy="876301"/>
          </a:xfrm>
          <a:prstGeom prst="rect">
            <a:avLst/>
          </a:prstGeom>
          <a:ln w="12700">
            <a:miter lim="400000"/>
          </a:ln>
          <a:effectLst>
            <a:outerShdw blurRad="63500" dist="56790" dir="5400000" rotWithShape="0">
              <a:srgbClr val="000000">
                <a:alpha val="5000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ctr">
            <a:spAutoFit/>
          </a:bodyPr>
          <a:lstStyle>
            <a:lvl1pPr algn="ctr">
              <a:lnSpc>
                <a:spcPct val="80000"/>
              </a:lnSpc>
              <a:defRPr sz="5000">
                <a:solidFill>
                  <a:srgbClr val="FFFFFF"/>
                </a:solidFill>
                <a:latin typeface="Montserrat Italic"/>
                <a:ea typeface="Montserrat Italic"/>
                <a:cs typeface="Montserrat Italic"/>
                <a:sym typeface="Montserrat Italic"/>
              </a:defRPr>
            </a:lvl1pPr>
          </a:lstStyle>
          <a:p>
            <a:r>
              <a:t>Alessandro Ponti</a:t>
            </a:r>
          </a:p>
        </p:txBody>
      </p:sp>
    </p:spTree>
  </p:cSld>
  <p:clrMapOvr>
    <a:masterClrMapping/>
  </p:clrMapOvr>
  <p:transition spd="med"/>
</p:sld>
</file>

<file path=ppt/theme/theme1.xml><?xml version="1.0" encoding="utf-8"?>
<a:theme xmlns:a="http://schemas.openxmlformats.org/drawingml/2006/main" name="21_BasicWhite">
  <a:themeElements>
    <a:clrScheme name="21_BasicWhite">
      <a:dk1>
        <a:srgbClr val="000000"/>
      </a:dk1>
      <a:lt1>
        <a:srgbClr val="FFFFFF"/>
      </a:lt1>
      <a:dk2>
        <a:srgbClr val="5E5E5E"/>
      </a:dk2>
      <a:lt2>
        <a:srgbClr val="D5D5D5"/>
      </a:lt2>
      <a:accent1>
        <a:srgbClr val="00A2FF"/>
      </a:accent1>
      <a:accent2>
        <a:srgbClr val="16E7CF"/>
      </a:accent2>
      <a:accent3>
        <a:srgbClr val="61D836"/>
      </a:accent3>
      <a:accent4>
        <a:srgbClr val="FFD932"/>
      </a:accent4>
      <a:accent5>
        <a:srgbClr val="FF644E"/>
      </a:accent5>
      <a:accent6>
        <a:srgbClr val="FF42A1"/>
      </a:accent6>
      <a:hlink>
        <a:srgbClr val="0000FF"/>
      </a:hlink>
      <a:folHlink>
        <a:srgbClr val="FF00FF"/>
      </a:folHlink>
    </a:clrScheme>
    <a:fontScheme name="21_BasicWhite">
      <a:majorFont>
        <a:latin typeface="Montserrat Bold"/>
        <a:ea typeface="Montserrat Bold"/>
        <a:cs typeface="Montserrat Bold"/>
      </a:majorFont>
      <a:minorFont>
        <a:latin typeface="Montserrat Bold"/>
        <a:ea typeface="Montserrat Bold"/>
        <a:cs typeface="Montserrat Bold"/>
      </a:minorFont>
    </a:fontScheme>
    <a:fmtScheme name="21_BasicWhi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000000"/>
        </a:solidFill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8255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200" b="0" i="0" u="none" strike="noStrike" cap="none" spc="0" normalizeH="0" baseline="0">
            <a:ln>
              <a:noFill/>
            </a:ln>
            <a:solidFill>
              <a:srgbClr val="FFFFFF"/>
            </a:solidFill>
            <a:effectLst/>
            <a:uFillTx/>
            <a:latin typeface="Montserrat Medium"/>
            <a:ea typeface="Montserrat Medium"/>
            <a:cs typeface="Montserrat Medium"/>
            <a:sym typeface="Montserrat Medium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rgbClr val="000000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l" defTabSz="2438338" rtl="0" fontAlgn="auto" latinLnBrk="0" hangingPunct="0">
          <a:lnSpc>
            <a:spcPct val="90000"/>
          </a:lnSpc>
          <a:spcBef>
            <a:spcPts val="4500"/>
          </a:spcBef>
          <a:spcAft>
            <a:spcPts val="0"/>
          </a:spcAft>
          <a:buClrTx/>
          <a:buSzTx/>
          <a:buFontTx/>
          <a:buNone/>
          <a:tabLst/>
          <a:defRPr kumimoji="0" sz="4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Montserrat Regular"/>
            <a:ea typeface="Montserrat Regular"/>
            <a:cs typeface="Montserrat Regular"/>
            <a:sym typeface="Montserrat Regular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ppt/theme/theme2.xml><?xml version="1.0" encoding="utf-8"?>
<a:theme xmlns:a="http://schemas.openxmlformats.org/drawingml/2006/main" name="21_BasicWhite">
  <a:themeElements>
    <a:clrScheme name="21_BasicWhite">
      <a:dk1>
        <a:srgbClr val="000000"/>
      </a:dk1>
      <a:lt1>
        <a:srgbClr val="FFFFFF"/>
      </a:lt1>
      <a:dk2>
        <a:srgbClr val="5E5E5E"/>
      </a:dk2>
      <a:lt2>
        <a:srgbClr val="D5D5D5"/>
      </a:lt2>
      <a:accent1>
        <a:srgbClr val="00A2FF"/>
      </a:accent1>
      <a:accent2>
        <a:srgbClr val="16E7CF"/>
      </a:accent2>
      <a:accent3>
        <a:srgbClr val="61D836"/>
      </a:accent3>
      <a:accent4>
        <a:srgbClr val="FFD932"/>
      </a:accent4>
      <a:accent5>
        <a:srgbClr val="FF644E"/>
      </a:accent5>
      <a:accent6>
        <a:srgbClr val="FF42A1"/>
      </a:accent6>
      <a:hlink>
        <a:srgbClr val="0000FF"/>
      </a:hlink>
      <a:folHlink>
        <a:srgbClr val="FF00FF"/>
      </a:folHlink>
    </a:clrScheme>
    <a:fontScheme name="21_BasicWhite">
      <a:majorFont>
        <a:latin typeface="Montserrat Bold"/>
        <a:ea typeface="Montserrat Bold"/>
        <a:cs typeface="Montserrat Bold"/>
      </a:majorFont>
      <a:minorFont>
        <a:latin typeface="Montserrat Bold"/>
        <a:ea typeface="Montserrat Bold"/>
        <a:cs typeface="Montserrat Bold"/>
      </a:minorFont>
    </a:fontScheme>
    <a:fmtScheme name="21_BasicWhi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000000"/>
        </a:solidFill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8255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200" b="0" i="0" u="none" strike="noStrike" cap="none" spc="0" normalizeH="0" baseline="0">
            <a:ln>
              <a:noFill/>
            </a:ln>
            <a:solidFill>
              <a:srgbClr val="FFFFFF"/>
            </a:solidFill>
            <a:effectLst/>
            <a:uFillTx/>
            <a:latin typeface="Montserrat Medium"/>
            <a:ea typeface="Montserrat Medium"/>
            <a:cs typeface="Montserrat Medium"/>
            <a:sym typeface="Montserrat Medium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rgbClr val="000000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l" defTabSz="2438338" rtl="0" fontAlgn="auto" latinLnBrk="0" hangingPunct="0">
          <a:lnSpc>
            <a:spcPct val="90000"/>
          </a:lnSpc>
          <a:spcBef>
            <a:spcPts val="4500"/>
          </a:spcBef>
          <a:spcAft>
            <a:spcPts val="0"/>
          </a:spcAft>
          <a:buClrTx/>
          <a:buSzTx/>
          <a:buFontTx/>
          <a:buNone/>
          <a:tabLst/>
          <a:defRPr kumimoji="0" sz="4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Montserrat Regular"/>
            <a:ea typeface="Montserrat Regular"/>
            <a:cs typeface="Montserrat Regular"/>
            <a:sym typeface="Montserrat Regular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</TotalTime>
  <Words>3622</Words>
  <Application>Microsoft Office PowerPoint</Application>
  <PresentationFormat>Personalizzato</PresentationFormat>
  <Paragraphs>375</Paragraphs>
  <Slides>44</Slides>
  <Notes>20</Notes>
  <HiddenSlides>2</HiddenSlides>
  <MMClips>2</MMClips>
  <ScaleCrop>false</ScaleCrop>
  <HeadingPairs>
    <vt:vector size="6" baseType="variant">
      <vt:variant>
        <vt:lpstr>Caratteri utilizzati</vt:lpstr>
      </vt:variant>
      <vt:variant>
        <vt:i4>13</vt:i4>
      </vt:variant>
      <vt:variant>
        <vt:lpstr>Tema</vt:lpstr>
      </vt:variant>
      <vt:variant>
        <vt:i4>1</vt:i4>
      </vt:variant>
      <vt:variant>
        <vt:lpstr>Titoli diapositive</vt:lpstr>
      </vt:variant>
      <vt:variant>
        <vt:i4>44</vt:i4>
      </vt:variant>
    </vt:vector>
  </HeadingPairs>
  <TitlesOfParts>
    <vt:vector size="58" baseType="lpstr">
      <vt:lpstr>Arial</vt:lpstr>
      <vt:lpstr>Helvetica</vt:lpstr>
      <vt:lpstr>Helvetica Neue</vt:lpstr>
      <vt:lpstr>Helvetica Neue Medium</vt:lpstr>
      <vt:lpstr>Montserrat</vt:lpstr>
      <vt:lpstr>Montserrat Regular</vt:lpstr>
      <vt:lpstr>Montserrat Thin Bold</vt:lpstr>
      <vt:lpstr>Montserrat Thin Regular</vt:lpstr>
      <vt:lpstr>Open Sans</vt:lpstr>
      <vt:lpstr>Poppins Bold</vt:lpstr>
      <vt:lpstr>Poppins Light</vt:lpstr>
      <vt:lpstr>Poppins Medium</vt:lpstr>
      <vt:lpstr>Poppins SemiBold</vt:lpstr>
      <vt:lpstr>21_BasicWhite</vt:lpstr>
      <vt:lpstr>Costruiamo futuri migliori.</vt:lpstr>
      <vt:lpstr>Sommario</vt:lpstr>
      <vt:lpstr>Chi è Harley&amp;Dikkinson</vt:lpstr>
      <vt:lpstr>Alcune informazioni</vt:lpstr>
      <vt:lpstr>Alcune informazioni</vt:lpstr>
      <vt:lpstr>La nostra vision</vt:lpstr>
      <vt:lpstr>Presentazione standard di PowerPoint</vt:lpstr>
      <vt:lpstr>La nostra mission</vt:lpstr>
      <vt:lpstr>Presentazione standard di PowerPoint</vt:lpstr>
      <vt:lpstr>Presentazione standard di PowerPoint</vt:lpstr>
      <vt:lpstr>L’ispirazione</vt:lpstr>
      <vt:lpstr>L’ispirazione - L’agorà</vt:lpstr>
      <vt:lpstr>L’ispirazione</vt:lpstr>
      <vt:lpstr>Come viviamo oggi</vt:lpstr>
      <vt:lpstr>Alcuni dati</vt:lpstr>
      <vt:lpstr>Alcuni dati</vt:lpstr>
      <vt:lpstr>Alcuni dati</vt:lpstr>
      <vt:lpstr>Alcuni dati</vt:lpstr>
      <vt:lpstr>Alcuni dati</vt:lpstr>
      <vt:lpstr>Alcuni dati</vt:lpstr>
      <vt:lpstr>Alcuni dati</vt:lpstr>
      <vt:lpstr>La società che cambia</vt:lpstr>
      <vt:lpstr>Perché Centopiazze</vt:lpstr>
      <vt:lpstr>Il beneficio comune</vt:lpstr>
      <vt:lpstr>L’area di impatto</vt:lpstr>
      <vt:lpstr>Cosa possiamo fare</vt:lpstr>
      <vt:lpstr>Cosa possiamo fare</vt:lpstr>
      <vt:lpstr>Rimettiamo in contatto le persone</vt:lpstr>
      <vt:lpstr>La piazza come punto di nevralgico</vt:lpstr>
      <vt:lpstr>Il Community Manager</vt:lpstr>
      <vt:lpstr>I tre livelli di impatto</vt:lpstr>
      <vt:lpstr>I tre livelli di impatto</vt:lpstr>
      <vt:lpstr>I tre livelli di impatto</vt:lpstr>
      <vt:lpstr>I tre livelli di impatto</vt:lpstr>
      <vt:lpstr>Insieme per cambiare</vt:lpstr>
      <vt:lpstr>Gli strumenti</vt:lpstr>
      <vt:lpstr>Impattare positivamente, facendo business</vt:lpstr>
      <vt:lpstr>Gli stakeholder</vt:lpstr>
      <vt:lpstr>Il professionista, il cuore del progetto</vt:lpstr>
      <vt:lpstr>L’unione fa la forza</vt:lpstr>
      <vt:lpstr>Presentazione standard di PowerPoint</vt:lpstr>
      <vt:lpstr>L’unione fa la forza</vt:lpstr>
      <vt:lpstr>L’unione fa la forza</vt:lpstr>
      <vt:lpstr>Presentazione standard di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Alberto Pinori</dc:creator>
  <cp:lastModifiedBy>Alberto Pinori</cp:lastModifiedBy>
  <cp:revision>9</cp:revision>
  <dcterms:modified xsi:type="dcterms:W3CDTF">2024-12-04T08:06:19Z</dcterms:modified>
</cp:coreProperties>
</file>